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3"/>
  </p:notesMasterIdLst>
  <p:handoutMasterIdLst>
    <p:handoutMasterId r:id="rId14"/>
  </p:handoutMasterIdLst>
  <p:sldIdLst>
    <p:sldId id="8441" r:id="rId5"/>
    <p:sldId id="8571" r:id="rId6"/>
    <p:sldId id="8596" r:id="rId7"/>
    <p:sldId id="8635" r:id="rId8"/>
    <p:sldId id="8636" r:id="rId9"/>
    <p:sldId id="8639" r:id="rId10"/>
    <p:sldId id="8646" r:id="rId11"/>
    <p:sldId id="8627"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91026" autoAdjust="0"/>
  </p:normalViewPr>
  <p:slideViewPr>
    <p:cSldViewPr showGuides="1">
      <p:cViewPr>
        <p:scale>
          <a:sx n="50" d="100"/>
          <a:sy n="50" d="100"/>
        </p:scale>
        <p:origin x="1520" y="40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8/17/2025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8/17/2025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8/17/2025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8/17/2025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8/17/2025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8/17/2025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8/17/2025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8/17/2025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8/17/2025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8/17/2025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8/17/2025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8/17/2025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8/17/2025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8/17/2025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395286" y="2396649"/>
            <a:ext cx="3019425" cy="2971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sz="3200" b="1" kern="1400" dirty="0">
                <a:solidFill>
                  <a:srgbClr val="000000"/>
                </a:solidFill>
                <a:latin typeface="Calibri" panose="020F0502020204030204" pitchFamily="34" charset="0"/>
              </a:rPr>
              <a:t>Mt 3:11-12</a:t>
            </a:r>
          </a:p>
          <a:p>
            <a:r>
              <a:rPr lang="nl-NL" sz="3200" b="1" kern="1400" dirty="0">
                <a:solidFill>
                  <a:srgbClr val="000000"/>
                </a:solidFill>
                <a:latin typeface="Calibri" panose="020F0502020204030204" pitchFamily="34" charset="0"/>
              </a:rPr>
              <a:t>Rom 6:1-4</a:t>
            </a:r>
          </a:p>
          <a:p>
            <a:r>
              <a:rPr lang="nl-NL" sz="3200" b="1" kern="1400" dirty="0">
                <a:solidFill>
                  <a:srgbClr val="000000"/>
                </a:solidFill>
                <a:latin typeface="Calibri" panose="020F0502020204030204" pitchFamily="34" charset="0"/>
              </a:rPr>
              <a:t>Gal 3:26-29</a:t>
            </a:r>
          </a:p>
          <a:p>
            <a:endParaRPr lang="nl-NL" sz="3200" b="1" kern="1400" dirty="0">
              <a:solidFill>
                <a:srgbClr val="000000"/>
              </a:solidFill>
              <a:latin typeface="Calibri" panose="020F0502020204030204" pitchFamily="34" charset="0"/>
            </a:endParaRPr>
          </a:p>
          <a:p>
            <a:r>
              <a:rPr lang="nl-NL" sz="3200" b="1" kern="1400" dirty="0">
                <a:solidFill>
                  <a:srgbClr val="000000"/>
                </a:solidFill>
                <a:latin typeface="Calibri" panose="020F0502020204030204" pitchFamily="34" charset="0"/>
              </a:rPr>
              <a:t>1 Cor 12:12-13</a:t>
            </a:r>
          </a:p>
        </p:txBody>
      </p:sp>
      <p:sp>
        <p:nvSpPr>
          <p:cNvPr id="7" name="TextBox 9">
            <a:extLst>
              <a:ext uri="{FF2B5EF4-FFF2-40B4-BE49-F238E27FC236}">
                <a16:creationId xmlns:a16="http://schemas.microsoft.com/office/drawing/2014/main" id="{94B6524A-A141-0B6E-C086-27987AA8FC28}"/>
              </a:ext>
            </a:extLst>
          </p:cNvPr>
          <p:cNvSpPr txBox="1">
            <a:spLocks noChangeArrowheads="1"/>
          </p:cNvSpPr>
          <p:nvPr/>
        </p:nvSpPr>
        <p:spPr bwMode="auto">
          <a:xfrm>
            <a:off x="1545649" y="6096254"/>
            <a:ext cx="20383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solidFill>
                  <a:schemeClr val="bg1"/>
                </a:solidFill>
                <a:cs typeface="Arial" panose="020B0604020202020204" pitchFamily="34" charset="0"/>
              </a:rPr>
              <a:t>7/20/25</a:t>
            </a: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48" y="53017"/>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Day of Fire</a:t>
            </a:r>
          </a:p>
          <a:p>
            <a:pPr marL="0" marR="38100" indent="0" algn="ctr">
              <a:spcBef>
                <a:spcPts val="0"/>
              </a:spcBef>
              <a:spcAft>
                <a:spcPts val="600"/>
              </a:spcAft>
            </a:pPr>
            <a:r>
              <a:rPr lang="en-US" sz="4000" b="1" i="1" dirty="0">
                <a:cs typeface="Arial" panose="020B0604020202020204" pitchFamily="34" charset="0"/>
              </a:rPr>
              <a:t>A Baptism and Membership Service</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95286" y="5918299"/>
            <a:ext cx="20383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8/17/25</a:t>
            </a:r>
          </a:p>
        </p:txBody>
      </p:sp>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474165-3828-CEBC-45BE-9F67AB2749FF}"/>
              </a:ext>
            </a:extLst>
          </p:cNvPr>
          <p:cNvSpPr txBox="1"/>
          <p:nvPr/>
        </p:nvSpPr>
        <p:spPr>
          <a:xfrm>
            <a:off x="-19050" y="228600"/>
            <a:ext cx="9144000" cy="1631216"/>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John the Baptist:</a:t>
            </a:r>
          </a:p>
          <a:p>
            <a:pPr marL="0" marR="38100" lvl="0" indent="0" algn="ctr" defTabSz="914400" rtl="0" eaLnBrk="0" fontAlgn="base" latinLnBrk="0" hangingPunct="0">
              <a:lnSpc>
                <a:spcPct val="100000"/>
              </a:lnSpc>
              <a:spcBef>
                <a:spcPts val="0"/>
              </a:spcBef>
              <a:spcAft>
                <a:spcPts val="0"/>
              </a:spcAft>
              <a:buClrTx/>
              <a:buSzTx/>
              <a:buFontTx/>
              <a:buNone/>
              <a:tabLst/>
              <a:defRPr/>
            </a:pPr>
            <a:r>
              <a:rPr lang="en-US" sz="4000" b="1" kern="1400" dirty="0">
                <a:ln>
                  <a:noFill/>
                </a:ln>
                <a:solidFill>
                  <a:srgbClr val="000000"/>
                </a:solidFill>
                <a:effectLst/>
                <a:latin typeface="Calibri" panose="020F0502020204030204" pitchFamily="34" charset="0"/>
              </a:rPr>
              <a:t>about Jesus</a:t>
            </a:r>
          </a:p>
        </p:txBody>
      </p:sp>
      <p:sp>
        <p:nvSpPr>
          <p:cNvPr id="3" name="TextBox 2">
            <a:extLst>
              <a:ext uri="{FF2B5EF4-FFF2-40B4-BE49-F238E27FC236}">
                <a16:creationId xmlns:a16="http://schemas.microsoft.com/office/drawing/2014/main" id="{2D9D4DBE-56AD-37AA-1D46-6DDC758DB9EA}"/>
              </a:ext>
            </a:extLst>
          </p:cNvPr>
          <p:cNvSpPr txBox="1">
            <a:spLocks noChangeArrowheads="1"/>
          </p:cNvSpPr>
          <p:nvPr/>
        </p:nvSpPr>
        <p:spPr bwMode="auto">
          <a:xfrm>
            <a:off x="266700" y="1981200"/>
            <a:ext cx="8610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tabLst>
                <a:tab pos="8343900" algn="r"/>
              </a:tabLst>
            </a:pPr>
            <a:r>
              <a:rPr lang="en-US" sz="3600" dirty="0">
                <a:effectLst/>
                <a:latin typeface="Calibri" panose="020F0502020204030204" pitchFamily="34" charset="0"/>
              </a:rPr>
              <a:t>“I baptize you with water for repentance, but </a:t>
            </a:r>
            <a:r>
              <a:rPr lang="en-US" sz="3600" b="1" dirty="0">
                <a:solidFill>
                  <a:srgbClr val="3E0000"/>
                </a:solidFill>
                <a:latin typeface="Calibri" panose="020F0502020204030204" pitchFamily="34" charset="0"/>
              </a:rPr>
              <a:t>He</a:t>
            </a:r>
            <a:r>
              <a:rPr lang="en-US" sz="3600" dirty="0">
                <a:effectLst/>
                <a:latin typeface="Calibri" panose="020F0502020204030204" pitchFamily="34" charset="0"/>
              </a:rPr>
              <a:t> who is coming after me is mightier than I, whose sandals I am not worthy to carry. </a:t>
            </a:r>
            <a:r>
              <a:rPr lang="en-US" sz="3600" b="1" dirty="0">
                <a:solidFill>
                  <a:srgbClr val="3E0000"/>
                </a:solidFill>
                <a:effectLst/>
                <a:latin typeface="Calibri" panose="020F0502020204030204" pitchFamily="34" charset="0"/>
              </a:rPr>
              <a:t>He</a:t>
            </a:r>
            <a:r>
              <a:rPr lang="en-US" sz="3600" dirty="0">
                <a:effectLst/>
                <a:latin typeface="Calibri" panose="020F0502020204030204" pitchFamily="34" charset="0"/>
              </a:rPr>
              <a:t> will baptize you with the </a:t>
            </a:r>
            <a:r>
              <a:rPr lang="en-US" sz="3600" b="1" dirty="0">
                <a:solidFill>
                  <a:srgbClr val="3E0000"/>
                </a:solidFill>
                <a:effectLst/>
                <a:latin typeface="Calibri" panose="020F0502020204030204" pitchFamily="34" charset="0"/>
              </a:rPr>
              <a:t>Holy Spirit </a:t>
            </a:r>
            <a:r>
              <a:rPr lang="en-US" sz="3600" dirty="0">
                <a:effectLst/>
                <a:latin typeface="Calibri" panose="020F0502020204030204" pitchFamily="34" charset="0"/>
              </a:rPr>
              <a:t>and </a:t>
            </a:r>
            <a:r>
              <a:rPr lang="en-US" sz="3600" b="1" dirty="0">
                <a:solidFill>
                  <a:srgbClr val="3E0000"/>
                </a:solidFill>
                <a:effectLst/>
                <a:latin typeface="Calibri" panose="020F0502020204030204" pitchFamily="34" charset="0"/>
              </a:rPr>
              <a:t>fire</a:t>
            </a:r>
            <a:r>
              <a:rPr lang="en-US" sz="3600" dirty="0">
                <a:effectLst/>
                <a:latin typeface="Calibri" panose="020F0502020204030204" pitchFamily="34" charset="0"/>
              </a:rPr>
              <a:t>. </a:t>
            </a:r>
            <a:r>
              <a:rPr lang="en-US" sz="3600" b="1" baseline="30000" dirty="0">
                <a:effectLst/>
                <a:latin typeface="Calibri" panose="020F0502020204030204" pitchFamily="34" charset="0"/>
              </a:rPr>
              <a:t>12 </a:t>
            </a:r>
            <a:r>
              <a:rPr lang="en-US" sz="3600" b="1" dirty="0">
                <a:solidFill>
                  <a:srgbClr val="3E0000"/>
                </a:solidFill>
                <a:latin typeface="Calibri" panose="020F0502020204030204" pitchFamily="34" charset="0"/>
              </a:rPr>
              <a:t>His</a:t>
            </a:r>
            <a:r>
              <a:rPr lang="en-US" sz="3600" dirty="0">
                <a:effectLst/>
                <a:latin typeface="Calibri" panose="020F0502020204030204" pitchFamily="34" charset="0"/>
              </a:rPr>
              <a:t> winnowing fork is in his hand, and </a:t>
            </a:r>
            <a:r>
              <a:rPr lang="en-US" sz="3600" b="1" dirty="0">
                <a:solidFill>
                  <a:srgbClr val="3E0000"/>
                </a:solidFill>
                <a:latin typeface="Calibri" panose="020F0502020204030204" pitchFamily="34" charset="0"/>
              </a:rPr>
              <a:t>He</a:t>
            </a:r>
            <a:r>
              <a:rPr lang="en-US" sz="3600" dirty="0">
                <a:effectLst/>
                <a:latin typeface="Calibri" panose="020F0502020204030204" pitchFamily="34" charset="0"/>
              </a:rPr>
              <a:t> will clear his threshing floor and gather </a:t>
            </a:r>
            <a:r>
              <a:rPr lang="en-US" sz="3600" b="1" dirty="0">
                <a:solidFill>
                  <a:srgbClr val="3E0000"/>
                </a:solidFill>
                <a:latin typeface="Calibri" panose="020F0502020204030204" pitchFamily="34" charset="0"/>
              </a:rPr>
              <a:t>His</a:t>
            </a:r>
            <a:r>
              <a:rPr lang="en-US" sz="3600" dirty="0">
                <a:effectLst/>
                <a:latin typeface="Calibri" panose="020F0502020204030204" pitchFamily="34" charset="0"/>
              </a:rPr>
              <a:t> wheat into the barn, but the chaff </a:t>
            </a:r>
            <a:r>
              <a:rPr lang="en-US" sz="3600" b="1" dirty="0">
                <a:solidFill>
                  <a:srgbClr val="3E0000"/>
                </a:solidFill>
                <a:latin typeface="Calibri" panose="020F0502020204030204" pitchFamily="34" charset="0"/>
              </a:rPr>
              <a:t>He</a:t>
            </a:r>
            <a:r>
              <a:rPr lang="en-US" sz="3600" dirty="0">
                <a:effectLst/>
                <a:latin typeface="Calibri" panose="020F0502020204030204" pitchFamily="34" charset="0"/>
              </a:rPr>
              <a:t> will burn with unquenchable fire.”	</a:t>
            </a:r>
            <a:r>
              <a:rPr lang="en-US" sz="2800" b="1" dirty="0">
                <a:effectLst/>
                <a:latin typeface="Calibri" panose="020F0502020204030204" pitchFamily="34" charset="0"/>
              </a:rPr>
              <a:t>Mt 3:11-12</a:t>
            </a:r>
          </a:p>
        </p:txBody>
      </p:sp>
    </p:spTree>
    <p:extLst>
      <p:ext uri="{BB962C8B-B14F-4D97-AF65-F5344CB8AC3E}">
        <p14:creationId xmlns:p14="http://schemas.microsoft.com/office/powerpoint/2010/main" val="2910320502"/>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2EAA-EE79-BAE7-ADE6-300549B266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ECE00F-C623-20A0-AC08-A1DDFFCC6C38}"/>
              </a:ext>
            </a:extLst>
          </p:cNvPr>
          <p:cNvSpPr txBox="1"/>
          <p:nvPr/>
        </p:nvSpPr>
        <p:spPr>
          <a:xfrm>
            <a:off x="0" y="457200"/>
            <a:ext cx="9144000" cy="193899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We are buried into</a:t>
            </a:r>
          </a:p>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Jesus’ Death</a:t>
            </a:r>
            <a:endParaRPr lang="en-US" sz="6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8EF74188-4AC9-3D54-2C7A-1788A96A4AFB}"/>
              </a:ext>
            </a:extLst>
          </p:cNvPr>
          <p:cNvSpPr txBox="1">
            <a:spLocks noChangeArrowheads="1"/>
          </p:cNvSpPr>
          <p:nvPr/>
        </p:nvSpPr>
        <p:spPr bwMode="auto">
          <a:xfrm>
            <a:off x="228600" y="2590800"/>
            <a:ext cx="8686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buNone/>
              <a:tabLst>
                <a:tab pos="8347075" algn="r"/>
              </a:tabLst>
            </a:pPr>
            <a:r>
              <a:rPr lang="en-US" sz="3600" dirty="0">
                <a:effectLst/>
                <a:latin typeface="+mn-lt"/>
              </a:rPr>
              <a:t>Do you not know that all of us who have been baptized into Christ Jesus were baptized into his death? </a:t>
            </a:r>
            <a:r>
              <a:rPr lang="en-US" sz="3600" b="1" baseline="30000" dirty="0">
                <a:effectLst/>
                <a:latin typeface="+mn-lt"/>
              </a:rPr>
              <a:t>4 </a:t>
            </a:r>
            <a:r>
              <a:rPr lang="en-US" sz="3600" dirty="0">
                <a:effectLst/>
                <a:latin typeface="+mn-lt"/>
              </a:rPr>
              <a:t>We were buried therefore with him by baptism into death, in order that, just as Christ was raised from the dead by the glory of the Father, we too might walk in newness of life.</a:t>
            </a:r>
            <a:r>
              <a:rPr lang="en-US" sz="2800" b="1" dirty="0">
                <a:solidFill>
                  <a:prstClr val="black"/>
                </a:solidFill>
                <a:latin typeface="+mn-lt"/>
              </a:rPr>
              <a:t>	Rom 6:3-4</a:t>
            </a:r>
            <a:endParaRPr lang="en-US" sz="2800" dirty="0">
              <a:latin typeface="+mn-lt"/>
            </a:endParaRPr>
          </a:p>
        </p:txBody>
      </p:sp>
    </p:spTree>
    <p:extLst>
      <p:ext uri="{BB962C8B-B14F-4D97-AF65-F5344CB8AC3E}">
        <p14:creationId xmlns:p14="http://schemas.microsoft.com/office/powerpoint/2010/main" val="4175393086"/>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people standing in different poses&#10;&#10;AI-generated content may be incorrect.">
            <a:extLst>
              <a:ext uri="{FF2B5EF4-FFF2-40B4-BE49-F238E27FC236}">
                <a16:creationId xmlns:a16="http://schemas.microsoft.com/office/drawing/2014/main" id="{2FE6E9F2-D3FE-4DE4-1CD8-1A0DD2622006}"/>
              </a:ext>
            </a:extLst>
          </p:cNvPr>
          <p:cNvPicPr>
            <a:picLocks noChangeAspect="1"/>
          </p:cNvPicPr>
          <p:nvPr/>
        </p:nvPicPr>
        <p:blipFill>
          <a:blip r:embed="rId2"/>
          <a:stretch>
            <a:fillRect/>
          </a:stretch>
        </p:blipFill>
        <p:spPr>
          <a:xfrm>
            <a:off x="0" y="685800"/>
            <a:ext cx="9222995" cy="5410200"/>
          </a:xfrm>
          <a:prstGeom prst="rect">
            <a:avLst/>
          </a:prstGeom>
        </p:spPr>
      </p:pic>
    </p:spTree>
    <p:extLst>
      <p:ext uri="{BB962C8B-B14F-4D97-AF65-F5344CB8AC3E}">
        <p14:creationId xmlns:p14="http://schemas.microsoft.com/office/powerpoint/2010/main" val="2568171804"/>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18BE8-1151-8F7D-107D-8005AD23E9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5B08D76-9449-BE9E-FB5F-E4276121494D}"/>
              </a:ext>
            </a:extLst>
          </p:cNvPr>
          <p:cNvSpPr txBox="1"/>
          <p:nvPr/>
        </p:nvSpPr>
        <p:spPr>
          <a:xfrm>
            <a:off x="0" y="-12700"/>
            <a:ext cx="9144000" cy="193899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We are clothed with Jesus Christ into a body</a:t>
            </a:r>
            <a:endParaRPr lang="en-US" sz="6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7A0497DB-9B4B-BDE9-2963-24132737DEB5}"/>
              </a:ext>
            </a:extLst>
          </p:cNvPr>
          <p:cNvSpPr txBox="1">
            <a:spLocks noChangeArrowheads="1"/>
          </p:cNvSpPr>
          <p:nvPr/>
        </p:nvSpPr>
        <p:spPr bwMode="auto">
          <a:xfrm>
            <a:off x="228600" y="1828800"/>
            <a:ext cx="86868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buNone/>
              <a:tabLst>
                <a:tab pos="8343900" algn="r"/>
              </a:tabLst>
            </a:pPr>
            <a:r>
              <a:rPr lang="en-US" sz="3600" dirty="0">
                <a:effectLst/>
                <a:latin typeface="+mn-lt"/>
              </a:rPr>
              <a:t>… for in Christ Jesus you are all </a:t>
            </a:r>
            <a:r>
              <a:rPr lang="en-US" sz="3600" b="1" u="sng" dirty="0">
                <a:effectLst/>
                <a:latin typeface="+mn-lt"/>
              </a:rPr>
              <a:t>sons of God</a:t>
            </a:r>
            <a:r>
              <a:rPr lang="en-US" sz="3600" dirty="0">
                <a:effectLst/>
                <a:latin typeface="+mn-lt"/>
              </a:rPr>
              <a:t>, through faith. </a:t>
            </a:r>
            <a:r>
              <a:rPr lang="en-US" sz="3600" b="1" baseline="30000" dirty="0">
                <a:effectLst/>
                <a:latin typeface="+mn-lt"/>
              </a:rPr>
              <a:t>27 </a:t>
            </a:r>
            <a:r>
              <a:rPr lang="en-US" sz="3600" b="1" u="sng" dirty="0">
                <a:solidFill>
                  <a:srgbClr val="3E0000"/>
                </a:solidFill>
                <a:effectLst/>
                <a:latin typeface="+mn-lt"/>
              </a:rPr>
              <a:t>For as many of you as were baptized into Christ have put on Christ</a:t>
            </a:r>
            <a:r>
              <a:rPr lang="en-US" sz="3600" dirty="0">
                <a:effectLst/>
                <a:latin typeface="+mn-lt"/>
              </a:rPr>
              <a:t>. </a:t>
            </a:r>
            <a:r>
              <a:rPr lang="en-US" sz="3600" b="1" baseline="30000" dirty="0">
                <a:effectLst/>
                <a:latin typeface="+mn-lt"/>
              </a:rPr>
              <a:t>28 </a:t>
            </a:r>
            <a:r>
              <a:rPr lang="en-US" sz="3600" dirty="0">
                <a:effectLst/>
                <a:latin typeface="+mn-lt"/>
              </a:rPr>
              <a:t>There is neither Jew nor Greek, there is neither slave nor free, there is no male and female, for you are all one in Christ Jesus. </a:t>
            </a:r>
            <a:r>
              <a:rPr lang="en-US" sz="3600" b="1" baseline="30000" dirty="0">
                <a:effectLst/>
                <a:latin typeface="+mn-lt"/>
              </a:rPr>
              <a:t>29 </a:t>
            </a:r>
            <a:r>
              <a:rPr lang="en-US" sz="3600" dirty="0">
                <a:effectLst/>
                <a:latin typeface="+mn-lt"/>
              </a:rPr>
              <a:t>And if you are Christ’s, then you are Abraham’s offspring, heirs according to promise.</a:t>
            </a:r>
            <a:r>
              <a:rPr lang="en-US" sz="2800" b="1" dirty="0">
                <a:solidFill>
                  <a:prstClr val="black"/>
                </a:solidFill>
                <a:latin typeface="+mn-lt"/>
              </a:rPr>
              <a:t>	Gal 3:26-29</a:t>
            </a:r>
            <a:endParaRPr lang="en-US" sz="2800" dirty="0">
              <a:latin typeface="+mn-lt"/>
            </a:endParaRPr>
          </a:p>
        </p:txBody>
      </p:sp>
    </p:spTree>
    <p:extLst>
      <p:ext uri="{BB962C8B-B14F-4D97-AF65-F5344CB8AC3E}">
        <p14:creationId xmlns:p14="http://schemas.microsoft.com/office/powerpoint/2010/main" val="1975733094"/>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5F34-002B-3A6B-8F6F-D63592A99B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177AE2-C8F8-CAF9-9449-274FD75B6173}"/>
              </a:ext>
            </a:extLst>
          </p:cNvPr>
          <p:cNvSpPr txBox="1"/>
          <p:nvPr/>
        </p:nvSpPr>
        <p:spPr>
          <a:xfrm>
            <a:off x="0" y="-12700"/>
            <a:ext cx="9144000" cy="193899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We are clothed with Jesus Christ into </a:t>
            </a:r>
            <a:r>
              <a:rPr lang="en-US" sz="6000" b="1" dirty="0">
                <a:solidFill>
                  <a:srgbClr val="3E0000"/>
                </a:solidFill>
              </a:rPr>
              <a:t>His “one” </a:t>
            </a:r>
            <a:r>
              <a:rPr lang="en-US" sz="6000" b="1" kern="1400" dirty="0">
                <a:ln>
                  <a:noFill/>
                </a:ln>
                <a:solidFill>
                  <a:srgbClr val="000000"/>
                </a:solidFill>
                <a:effectLst/>
                <a:latin typeface="Calibri" panose="020F0502020204030204" pitchFamily="34" charset="0"/>
              </a:rPr>
              <a:t>Body</a:t>
            </a:r>
            <a:endParaRPr lang="en-US" sz="6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6E5CD758-A81E-78D0-DC47-B863DEFBC945}"/>
              </a:ext>
            </a:extLst>
          </p:cNvPr>
          <p:cNvSpPr txBox="1">
            <a:spLocks noChangeArrowheads="1"/>
          </p:cNvSpPr>
          <p:nvPr/>
        </p:nvSpPr>
        <p:spPr bwMode="auto">
          <a:xfrm>
            <a:off x="228600" y="2133600"/>
            <a:ext cx="8686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buNone/>
              <a:tabLst>
                <a:tab pos="8343900" algn="r"/>
              </a:tabLst>
            </a:pPr>
            <a:r>
              <a:rPr lang="en-US" sz="3600" dirty="0">
                <a:effectLst/>
                <a:latin typeface="+mn-lt"/>
              </a:rPr>
              <a:t>having been buried with </a:t>
            </a:r>
            <a:r>
              <a:rPr lang="en-US" sz="3600" b="1" dirty="0">
                <a:solidFill>
                  <a:srgbClr val="3E0000"/>
                </a:solidFill>
                <a:effectLst/>
                <a:latin typeface="+mn-lt"/>
              </a:rPr>
              <a:t>Him</a:t>
            </a:r>
            <a:r>
              <a:rPr lang="en-US" sz="3600" dirty="0">
                <a:effectLst/>
                <a:latin typeface="+mn-lt"/>
              </a:rPr>
              <a:t> in baptism, in which you were also raised with him through faith in the powerful working of God, who raised </a:t>
            </a:r>
            <a:r>
              <a:rPr lang="en-US" sz="3600" b="1" dirty="0">
                <a:solidFill>
                  <a:srgbClr val="3E0000"/>
                </a:solidFill>
              </a:rPr>
              <a:t>Him</a:t>
            </a:r>
            <a:r>
              <a:rPr lang="en-US" sz="3600" dirty="0">
                <a:effectLst/>
                <a:latin typeface="+mn-lt"/>
              </a:rPr>
              <a:t> from the dead. </a:t>
            </a:r>
            <a:r>
              <a:rPr lang="en-US" sz="3600" b="1" baseline="30000" dirty="0">
                <a:effectLst/>
                <a:latin typeface="+mn-lt"/>
              </a:rPr>
              <a:t>13 </a:t>
            </a:r>
            <a:r>
              <a:rPr lang="en-US" sz="3600" dirty="0">
                <a:effectLst/>
                <a:latin typeface="+mn-lt"/>
              </a:rPr>
              <a:t>And you, who were dead in your trespasses and the uncircumcision of your flesh, God made alive together with </a:t>
            </a:r>
            <a:r>
              <a:rPr lang="en-US" sz="3600" b="1" dirty="0">
                <a:solidFill>
                  <a:srgbClr val="3E0000"/>
                </a:solidFill>
              </a:rPr>
              <a:t>Him</a:t>
            </a:r>
            <a:r>
              <a:rPr lang="en-US" sz="3600" dirty="0">
                <a:effectLst/>
                <a:latin typeface="+mn-lt"/>
              </a:rPr>
              <a:t>, having forgiven us all our trespasses…</a:t>
            </a:r>
            <a:r>
              <a:rPr lang="en-US" sz="2800" b="1" dirty="0">
                <a:solidFill>
                  <a:prstClr val="black"/>
                </a:solidFill>
                <a:latin typeface="+mn-lt"/>
              </a:rPr>
              <a:t>	Col 2:12-13</a:t>
            </a:r>
            <a:endParaRPr lang="en-US" sz="2800" dirty="0">
              <a:latin typeface="+mn-lt"/>
            </a:endParaRPr>
          </a:p>
        </p:txBody>
      </p:sp>
    </p:spTree>
    <p:extLst>
      <p:ext uri="{BB962C8B-B14F-4D97-AF65-F5344CB8AC3E}">
        <p14:creationId xmlns:p14="http://schemas.microsoft.com/office/powerpoint/2010/main" val="4008865668"/>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474165-3828-CEBC-45BE-9F67AB2749FF}"/>
              </a:ext>
            </a:extLst>
          </p:cNvPr>
          <p:cNvSpPr txBox="1"/>
          <p:nvPr/>
        </p:nvSpPr>
        <p:spPr>
          <a:xfrm>
            <a:off x="76200" y="381000"/>
            <a:ext cx="9144000" cy="1015663"/>
          </a:xfrm>
          <a:prstGeom prst="rect">
            <a:avLst/>
          </a:prstGeom>
          <a:noFill/>
        </p:spPr>
        <p:txBody>
          <a:bodyPr wrap="square">
            <a:spAutoFit/>
          </a:bodyPr>
          <a:lstStyle/>
          <a:p>
            <a:pPr marL="0" marR="38100" lvl="0" indent="0" algn="ctr" defTabSz="914400" rtl="0" eaLnBrk="0" fontAlgn="base" latinLnBrk="0" hangingPunct="0">
              <a:lnSpc>
                <a:spcPct val="100000"/>
              </a:lnSpc>
              <a:spcBef>
                <a:spcPts val="0"/>
              </a:spcBef>
              <a:spcAft>
                <a:spcPts val="0"/>
              </a:spcAft>
              <a:buClrTx/>
              <a:buSzTx/>
              <a:buFontTx/>
              <a:buNone/>
              <a:tabLst/>
              <a:defRPr/>
            </a:pPr>
            <a:r>
              <a:rPr lang="en-US" sz="6000" b="1" kern="1400" dirty="0">
                <a:ln>
                  <a:noFill/>
                </a:ln>
                <a:solidFill>
                  <a:srgbClr val="000000"/>
                </a:solidFill>
                <a:effectLst/>
                <a:latin typeface="Calibri" panose="020F0502020204030204" pitchFamily="34" charset="0"/>
              </a:rPr>
              <a:t>Apostle’s Creed:</a:t>
            </a:r>
            <a:endParaRPr lang="en-US" sz="6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2D9D4DBE-56AD-37AA-1D46-6DDC758DB9EA}"/>
              </a:ext>
            </a:extLst>
          </p:cNvPr>
          <p:cNvSpPr txBox="1">
            <a:spLocks noChangeArrowheads="1"/>
          </p:cNvSpPr>
          <p:nvPr/>
        </p:nvSpPr>
        <p:spPr bwMode="auto">
          <a:xfrm>
            <a:off x="381000" y="1905000"/>
            <a:ext cx="83820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r>
              <a:rPr lang="en-US" sz="3600" b="1" dirty="0"/>
              <a:t>I believe in God, the Father Almighty, Maker of heaven and earth.</a:t>
            </a:r>
          </a:p>
          <a:p>
            <a:pPr fontAlgn="auto"/>
            <a:endParaRPr lang="en-US" sz="800" b="1" dirty="0"/>
          </a:p>
          <a:p>
            <a:pPr fontAlgn="auto"/>
            <a:r>
              <a:rPr lang="en-US" sz="3600" b="1" dirty="0"/>
              <a:t>And in Jesus Christ, His only Son, our Lord, who was conceived by the Holy Spirit, born of the Virgin Mary, suffered under Pontius Pilate, was crucified, dead, and buried. He descended into hell. </a:t>
            </a:r>
            <a:endParaRPr lang="en-US" sz="3200" dirty="0">
              <a:solidFill>
                <a:schemeClr val="tx1">
                  <a:lumMod val="50000"/>
                  <a:lumOff val="50000"/>
                </a:schemeClr>
              </a:solidFill>
            </a:endParaRPr>
          </a:p>
        </p:txBody>
      </p:sp>
    </p:spTree>
    <p:extLst>
      <p:ext uri="{BB962C8B-B14F-4D97-AF65-F5344CB8AC3E}">
        <p14:creationId xmlns:p14="http://schemas.microsoft.com/office/powerpoint/2010/main" val="4219413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F944-C30B-6404-A501-3A1E41A856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9B1068-B485-5FA5-FC23-FBC86CA40DDC}"/>
              </a:ext>
            </a:extLst>
          </p:cNvPr>
          <p:cNvSpPr txBox="1">
            <a:spLocks noChangeArrowheads="1"/>
          </p:cNvSpPr>
          <p:nvPr/>
        </p:nvSpPr>
        <p:spPr bwMode="auto">
          <a:xfrm>
            <a:off x="304800" y="274290"/>
            <a:ext cx="838200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r>
              <a:rPr lang="en-US" sz="3600" b="1" dirty="0"/>
              <a:t>The third day He rose again from the dead. He ascended into heaven and sits on the right hand of God, the Father Almighty. From thence He shall come to judge the living and the dead.</a:t>
            </a:r>
          </a:p>
          <a:p>
            <a:pPr fontAlgn="auto"/>
            <a:endParaRPr lang="en-US" sz="800" b="1" dirty="0"/>
          </a:p>
          <a:p>
            <a:pPr fontAlgn="auto"/>
            <a:r>
              <a:rPr lang="en-US" sz="3600" b="1" dirty="0"/>
              <a:t>I believe in the Holy Spirit, the holy Christian church, the communion of saints, the forgiveness of sins, the resurrection of the body, and the life everlasting. Amen.</a:t>
            </a:r>
          </a:p>
        </p:txBody>
      </p:sp>
    </p:spTree>
    <p:extLst>
      <p:ext uri="{BB962C8B-B14F-4D97-AF65-F5344CB8AC3E}">
        <p14:creationId xmlns:p14="http://schemas.microsoft.com/office/powerpoint/2010/main" val="1418418864"/>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18560</TotalTime>
  <Words>482</Words>
  <Application>Microsoft Office PowerPoint</Application>
  <PresentationFormat>On-screen Show (4:3)</PresentationFormat>
  <Paragraphs>26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891</cp:revision>
  <cp:lastPrinted>2022-10-02T13:03:38Z</cp:lastPrinted>
  <dcterms:created xsi:type="dcterms:W3CDTF">2020-07-19T11:17:55Z</dcterms:created>
  <dcterms:modified xsi:type="dcterms:W3CDTF">2025-08-17T12:23:35Z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