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251" r:id="rId5"/>
    <p:sldId id="8220" r:id="rId6"/>
    <p:sldId id="8291" r:id="rId7"/>
    <p:sldId id="8300" r:id="rId8"/>
    <p:sldId id="8302" r:id="rId9"/>
    <p:sldId id="8303" r:id="rId10"/>
    <p:sldId id="8304" r:id="rId11"/>
    <p:sldId id="8023" r:id="rId12"/>
    <p:sldId id="8306" r:id="rId13"/>
    <p:sldId id="8308" r:id="rId14"/>
    <p:sldId id="8310" r:id="rId15"/>
    <p:sldId id="8284"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3E0000"/>
    <a:srgbClr val="CC0000"/>
    <a:srgbClr val="001236"/>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89803" autoAdjust="0"/>
  </p:normalViewPr>
  <p:slideViewPr>
    <p:cSldViewPr showGuides="1">
      <p:cViewPr varScale="1">
        <p:scale>
          <a:sx n="53" d="100"/>
          <a:sy n="53" d="100"/>
        </p:scale>
        <p:origin x="1424" y="5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1/5/2025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1/5/2025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1/5/2025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1/5/2025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1/5/2025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1/5/2025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1/5/2025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1/5/2025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1/5/2025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1/5/2025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1/5/2025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1/5/2025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1/5/2025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1/5/2025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144254" y="2308978"/>
            <a:ext cx="3048000" cy="316431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indent="0" algn="l"/>
            <a:r>
              <a:rPr lang="en-US" sz="3600" b="1" kern="1400" dirty="0">
                <a:ln>
                  <a:noFill/>
                </a:ln>
                <a:solidFill>
                  <a:srgbClr val="000000"/>
                </a:solidFill>
                <a:effectLst/>
                <a:latin typeface="Calibri" panose="020F0502020204030204" pitchFamily="34" charset="0"/>
              </a:rPr>
              <a:t>Mt 18:19-20</a:t>
            </a:r>
          </a:p>
          <a:p>
            <a:pPr marL="0" marR="0" indent="0" algn="l"/>
            <a:r>
              <a:rPr lang="en-US" sz="3600" b="1" kern="1400" dirty="0">
                <a:ln>
                  <a:noFill/>
                </a:ln>
                <a:solidFill>
                  <a:srgbClr val="000000"/>
                </a:solidFill>
                <a:effectLst/>
                <a:latin typeface="Calibri" panose="020F0502020204030204" pitchFamily="34" charset="0"/>
              </a:rPr>
              <a:t>Rev 5:8-10</a:t>
            </a:r>
          </a:p>
          <a:p>
            <a:pPr marL="0" marR="0" indent="0" algn="l"/>
            <a:r>
              <a:rPr lang="en-US" sz="3600" b="1" kern="1400" dirty="0">
                <a:ln>
                  <a:noFill/>
                </a:ln>
                <a:solidFill>
                  <a:srgbClr val="000000"/>
                </a:solidFill>
                <a:effectLst/>
                <a:latin typeface="Calibri" panose="020F0502020204030204" pitchFamily="34" charset="0"/>
              </a:rPr>
              <a:t>Rom 3:21-26 Mk 2:1-12</a:t>
            </a:r>
          </a:p>
          <a:p>
            <a:pPr marL="0" marR="0" indent="0" algn="l"/>
            <a:r>
              <a:rPr lang="en-US" sz="3600" b="1" kern="1400" dirty="0">
                <a:ln>
                  <a:noFill/>
                </a:ln>
                <a:solidFill>
                  <a:srgbClr val="000000"/>
                </a:solidFill>
                <a:effectLst/>
                <a:latin typeface="Calibri" panose="020F0502020204030204" pitchFamily="34" charset="0"/>
              </a:rPr>
              <a:t>Jer 17:9</a:t>
            </a:r>
            <a:endParaRPr lang="en-US" sz="3600" kern="1400" dirty="0">
              <a:ln>
                <a:noFill/>
              </a:ln>
              <a:solidFill>
                <a:srgbClr val="000000"/>
              </a:solidFill>
              <a:effectLst/>
              <a:latin typeface="Times New Roman" panose="02020603050405020304" pitchFamily="18" charset="0"/>
            </a:endParaRPr>
          </a:p>
          <a:p>
            <a:pPr marL="0" marR="0" indent="0"/>
            <a:endParaRPr lang="en-US" sz="2800" b="1" kern="1400" dirty="0">
              <a:solidFill>
                <a:srgbClr val="000000"/>
              </a:solidFill>
              <a:latin typeface="Calibri" panose="020F0502020204030204" pitchFamily="34" charset="0"/>
            </a:endParaRPr>
          </a:p>
          <a:p>
            <a:pPr marR="38100" eaLnBrk="1" hangingPunct="1">
              <a:lnSpc>
                <a:spcPct val="90000"/>
              </a:lnSpc>
              <a:spcBef>
                <a:spcPts val="0"/>
              </a:spcBef>
              <a:spcAft>
                <a:spcPts val="600"/>
              </a:spcAft>
            </a:pPr>
            <a:endParaRPr lang="en-US" sz="1800" kern="1400" dirty="0">
              <a:ln>
                <a:noFill/>
              </a:ln>
              <a:solidFill>
                <a:srgbClr val="000000"/>
              </a:solidFill>
              <a:effectLst/>
              <a:latin typeface="Times New Roman" panose="02020603050405020304" pitchFamily="18" charset="0"/>
            </a:endParaRPr>
          </a:p>
          <a:p>
            <a:pPr marR="38100" eaLnBrk="1" hangingPunct="1">
              <a:lnSpc>
                <a:spcPct val="90000"/>
              </a:lnSpc>
              <a:spcBef>
                <a:spcPts val="0"/>
              </a:spcBef>
              <a:spcAft>
                <a:spcPts val="600"/>
              </a:spcAft>
            </a:pPr>
            <a:r>
              <a:rPr lang="en-US" sz="2800" b="1" kern="1400" dirty="0">
                <a:solidFill>
                  <a:srgbClr val="000000"/>
                </a:solidFill>
                <a:uFill>
                  <a:solidFill>
                    <a:srgbClr val="3E0000"/>
                  </a:solidFill>
                </a:uFill>
                <a:latin typeface="+mn-lt"/>
              </a:rPr>
              <a:t> </a:t>
            </a:r>
          </a:p>
          <a:p>
            <a:pPr marR="38100" eaLnBrk="1" hangingPunct="1">
              <a:lnSpc>
                <a:spcPct val="90000"/>
              </a:lnSpc>
              <a:spcBef>
                <a:spcPts val="0"/>
              </a:spcBef>
              <a:spcAft>
                <a:spcPts val="600"/>
              </a:spcAft>
            </a:pPr>
            <a:endParaRPr lang="en-US" sz="2800" b="1" kern="1400" dirty="0">
              <a:solidFill>
                <a:srgbClr val="000000"/>
              </a:solidFill>
              <a:uFill>
                <a:solidFill>
                  <a:srgbClr val="3E0000"/>
                </a:solidFill>
              </a:uFill>
              <a:latin typeface="+mn-lt"/>
            </a:endParaRPr>
          </a:p>
          <a:p>
            <a:pPr marR="38100" eaLnBrk="1" hangingPunct="1">
              <a:lnSpc>
                <a:spcPct val="90000"/>
              </a:lnSpc>
              <a:spcBef>
                <a:spcPts val="0"/>
              </a:spcBef>
              <a:spcAft>
                <a:spcPts val="600"/>
              </a:spcAft>
            </a:pPr>
            <a:endParaRPr lang="en-US" sz="2400" b="1" kern="1400" dirty="0">
              <a:solidFill>
                <a:srgbClr val="000000"/>
              </a:solidFill>
              <a:uFill>
                <a:solidFill>
                  <a:srgbClr val="3E0000"/>
                </a:solidFill>
              </a:uFill>
              <a:latin typeface="+mn-lt"/>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44448" y="6019800"/>
            <a:ext cx="266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1/5/25</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9048" y="53017"/>
            <a:ext cx="9143999"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i="1" dirty="0">
                <a:cs typeface="Arial" panose="020B0604020202020204" pitchFamily="34" charset="0"/>
              </a:rPr>
              <a:t>My Prayers</a:t>
            </a:r>
          </a:p>
          <a:p>
            <a:pPr marL="0" marR="38100" indent="0" algn="ctr">
              <a:spcBef>
                <a:spcPts val="0"/>
              </a:spcBef>
              <a:spcAft>
                <a:spcPts val="600"/>
              </a:spcAft>
            </a:pPr>
            <a:r>
              <a:rPr lang="en-US" sz="4000" b="1" i="1" dirty="0">
                <a:cs typeface="Arial" panose="020B0604020202020204" pitchFamily="34" charset="0"/>
              </a:rPr>
              <a:t>An intimate look into my soul</a:t>
            </a:r>
          </a:p>
        </p:txBody>
      </p:sp>
      <p:pic>
        <p:nvPicPr>
          <p:cNvPr id="4" name="Picture 3" descr="A person praying with his hands together&#10;&#10;Description automatically generated">
            <a:extLst>
              <a:ext uri="{FF2B5EF4-FFF2-40B4-BE49-F238E27FC236}">
                <a16:creationId xmlns:a16="http://schemas.microsoft.com/office/drawing/2014/main" id="{8AE51577-F027-1F75-7970-EFF3B4E9C1B4}"/>
              </a:ext>
            </a:extLst>
          </p:cNvPr>
          <p:cNvPicPr>
            <a:picLocks noChangeAspect="1"/>
          </p:cNvPicPr>
          <p:nvPr/>
        </p:nvPicPr>
        <p:blipFill>
          <a:blip r:embed="rId2">
            <a:extLst>
              <a:ext uri="{28A0092B-C50C-407E-A947-70E740481C1C}">
                <a14:useLocalDpi xmlns:a14="http://schemas.microsoft.com/office/drawing/2010/main" val="0"/>
              </a:ext>
            </a:extLst>
          </a:blip>
          <a:srcRect b="11284"/>
          <a:stretch/>
        </p:blipFill>
        <p:spPr>
          <a:xfrm>
            <a:off x="3673060" y="2011680"/>
            <a:ext cx="5462587" cy="4846320"/>
          </a:xfrm>
          <a:prstGeom prst="rect">
            <a:avLst/>
          </a:prstGeom>
        </p:spPr>
      </p:pic>
    </p:spTree>
    <p:extLst>
      <p:ext uri="{BB962C8B-B14F-4D97-AF65-F5344CB8AC3E}">
        <p14:creationId xmlns:p14="http://schemas.microsoft.com/office/powerpoint/2010/main" val="2019397060"/>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04599-CE2B-A38C-DC9B-2718F31B02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E8067A-2C59-D309-1EBB-9AB22ECE38CC}"/>
              </a:ext>
            </a:extLst>
          </p:cNvPr>
          <p:cNvSpPr txBox="1">
            <a:spLocks noChangeArrowheads="1"/>
          </p:cNvSpPr>
          <p:nvPr/>
        </p:nvSpPr>
        <p:spPr bwMode="auto">
          <a:xfrm>
            <a:off x="190500" y="3200400"/>
            <a:ext cx="8763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dirty="0">
                <a:latin typeface="+mn-lt"/>
              </a:rPr>
              <a:t>Again, I say to you, if two of you agree on earth about anything they ask, it will be done for them by my Father in heaven. </a:t>
            </a:r>
            <a:r>
              <a:rPr lang="en-US" sz="3600" baseline="30000" dirty="0">
                <a:latin typeface="+mn-lt"/>
              </a:rPr>
              <a:t>20 </a:t>
            </a:r>
            <a:r>
              <a:rPr lang="en-US" sz="3600" dirty="0">
                <a:latin typeface="+mn-lt"/>
              </a:rPr>
              <a:t>For where two or three are gathered in my name, there am I among them.”</a:t>
            </a:r>
            <a:r>
              <a:rPr lang="en-US" sz="2800" dirty="0">
                <a:latin typeface="+mn-lt"/>
              </a:rPr>
              <a:t>	</a:t>
            </a:r>
            <a:r>
              <a:rPr lang="en-US" sz="2800" b="1" dirty="0">
                <a:solidFill>
                  <a:prstClr val="black"/>
                </a:solidFill>
                <a:latin typeface="Calibri" panose="020F0502020204030204"/>
              </a:rPr>
              <a:t>Mt 18:19-20</a:t>
            </a:r>
            <a:endParaRPr lang="en-US" sz="2800" dirty="0">
              <a:latin typeface="+mn-lt"/>
            </a:endParaRPr>
          </a:p>
        </p:txBody>
      </p:sp>
      <p:sp>
        <p:nvSpPr>
          <p:cNvPr id="2" name="TextBox 1">
            <a:extLst>
              <a:ext uri="{FF2B5EF4-FFF2-40B4-BE49-F238E27FC236}">
                <a16:creationId xmlns:a16="http://schemas.microsoft.com/office/drawing/2014/main" id="{45D863BD-4743-A6D5-2605-6AD524841BF8}"/>
              </a:ext>
            </a:extLst>
          </p:cNvPr>
          <p:cNvSpPr txBox="1">
            <a:spLocks noChangeArrowheads="1"/>
          </p:cNvSpPr>
          <p:nvPr/>
        </p:nvSpPr>
        <p:spPr bwMode="auto">
          <a:xfrm>
            <a:off x="0" y="9906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8200" algn="r"/>
              </a:tabLst>
            </a:pPr>
            <a:r>
              <a:rPr lang="en-US" sz="6000" b="1" dirty="0">
                <a:latin typeface="+mn-lt"/>
              </a:rPr>
              <a:t>A Prayer Insight</a:t>
            </a:r>
          </a:p>
        </p:txBody>
      </p:sp>
    </p:spTree>
    <p:extLst>
      <p:ext uri="{BB962C8B-B14F-4D97-AF65-F5344CB8AC3E}">
        <p14:creationId xmlns:p14="http://schemas.microsoft.com/office/powerpoint/2010/main" val="128833113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C6CD-723F-5DBF-D2DE-567CACDFA4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2A7C52-2362-DC66-18F7-23549EA52477}"/>
              </a:ext>
            </a:extLst>
          </p:cNvPr>
          <p:cNvSpPr txBox="1">
            <a:spLocks noChangeArrowheads="1"/>
          </p:cNvSpPr>
          <p:nvPr/>
        </p:nvSpPr>
        <p:spPr bwMode="auto">
          <a:xfrm>
            <a:off x="190500" y="505122"/>
            <a:ext cx="87630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And I saw a mighty angel proclaiming with a loud voice, “Who is worthy to open the scroll and break its seals?” </a:t>
            </a:r>
            <a:r>
              <a:rPr lang="en-US" sz="3400" baseline="30000" dirty="0">
                <a:effectLst/>
                <a:latin typeface="Calibri" panose="020F0502020204030204" pitchFamily="34" charset="0"/>
              </a:rPr>
              <a:t>3 </a:t>
            </a:r>
            <a:r>
              <a:rPr lang="en-US" sz="3400" dirty="0">
                <a:effectLst/>
                <a:latin typeface="Calibri" panose="020F0502020204030204" pitchFamily="34" charset="0"/>
              </a:rPr>
              <a:t>And no one in heaven or on earth or under the earth was able to open the scroll or to look into it, </a:t>
            </a:r>
            <a:r>
              <a:rPr lang="en-US" sz="3400" baseline="30000" dirty="0">
                <a:effectLst/>
                <a:latin typeface="Calibri" panose="020F0502020204030204" pitchFamily="34" charset="0"/>
              </a:rPr>
              <a:t>4 </a:t>
            </a:r>
            <a:r>
              <a:rPr lang="en-US" sz="3400" dirty="0">
                <a:effectLst/>
                <a:latin typeface="Calibri" panose="020F0502020204030204" pitchFamily="34" charset="0"/>
              </a:rPr>
              <a:t>and I began to weep loudly because no one was found worthy to open the scroll or to look into it. </a:t>
            </a:r>
            <a:r>
              <a:rPr lang="en-US" sz="3400" baseline="30000" dirty="0">
                <a:effectLst/>
                <a:latin typeface="Calibri" panose="020F0502020204030204" pitchFamily="34" charset="0"/>
              </a:rPr>
              <a:t>5 </a:t>
            </a:r>
            <a:r>
              <a:rPr lang="en-US" sz="3400" dirty="0">
                <a:effectLst/>
                <a:latin typeface="Calibri" panose="020F0502020204030204" pitchFamily="34" charset="0"/>
              </a:rPr>
              <a:t>And one of the elders said to me, “Weep no more; behold, the Lion of the tribe of Judah, the Root of David, has conquered, so that he can open the scroll and its seven seals.”</a:t>
            </a:r>
            <a:r>
              <a:rPr lang="en-US" sz="2800" dirty="0">
                <a:latin typeface="+mn-lt"/>
              </a:rPr>
              <a:t>	</a:t>
            </a:r>
            <a:r>
              <a:rPr lang="en-US" sz="2800" b="1" dirty="0">
                <a:solidFill>
                  <a:prstClr val="black"/>
                </a:solidFill>
                <a:latin typeface="Calibri" panose="020F0502020204030204"/>
              </a:rPr>
              <a:t>Rev 5:2-5</a:t>
            </a:r>
            <a:endParaRPr lang="en-US" sz="2800" dirty="0">
              <a:latin typeface="+mn-lt"/>
            </a:endParaRPr>
          </a:p>
        </p:txBody>
      </p:sp>
    </p:spTree>
    <p:extLst>
      <p:ext uri="{BB962C8B-B14F-4D97-AF65-F5344CB8AC3E}">
        <p14:creationId xmlns:p14="http://schemas.microsoft.com/office/powerpoint/2010/main" val="3418549822"/>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67066-E20D-1EAE-AD8F-76441A2DB0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602C94-1E43-C85F-A3FF-459205F8B4CC}"/>
              </a:ext>
            </a:extLst>
          </p:cNvPr>
          <p:cNvSpPr txBox="1">
            <a:spLocks noChangeArrowheads="1"/>
          </p:cNvSpPr>
          <p:nvPr/>
        </p:nvSpPr>
        <p:spPr bwMode="auto">
          <a:xfrm>
            <a:off x="190500" y="289679"/>
            <a:ext cx="8763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And between the throne and the four living creatures and among the elders I saw a Lamb standing, as though it had been slain, with seven horns and with seven eyes, which are the seven spirits of God sent out into all the earth. </a:t>
            </a:r>
            <a:r>
              <a:rPr lang="en-US" sz="3400" baseline="30000" dirty="0">
                <a:effectLst/>
                <a:latin typeface="Calibri" panose="020F0502020204030204" pitchFamily="34" charset="0"/>
              </a:rPr>
              <a:t>7 </a:t>
            </a:r>
            <a:r>
              <a:rPr lang="en-US" sz="3400" dirty="0">
                <a:effectLst/>
                <a:latin typeface="Calibri" panose="020F0502020204030204" pitchFamily="34" charset="0"/>
              </a:rPr>
              <a:t>And he went and took the scroll from the right hand of him who was seated on the throne. </a:t>
            </a:r>
            <a:r>
              <a:rPr lang="en-US" sz="3400" baseline="30000" dirty="0">
                <a:effectLst/>
                <a:latin typeface="Calibri" panose="020F0502020204030204" pitchFamily="34" charset="0"/>
              </a:rPr>
              <a:t>8 </a:t>
            </a:r>
            <a:r>
              <a:rPr lang="en-US" sz="3400" dirty="0">
                <a:effectLst/>
                <a:latin typeface="Calibri" panose="020F0502020204030204" pitchFamily="34" charset="0"/>
              </a:rPr>
              <a:t>And </a:t>
            </a:r>
            <a:r>
              <a:rPr lang="en-US" sz="3400" u="sng" dirty="0">
                <a:effectLst/>
                <a:uFill>
                  <a:solidFill>
                    <a:srgbClr val="003300"/>
                  </a:solidFill>
                </a:uFill>
                <a:latin typeface="Calibri" panose="020F0502020204030204" pitchFamily="34" charset="0"/>
              </a:rPr>
              <a:t>when he had taken the scroll</a:t>
            </a:r>
            <a:r>
              <a:rPr lang="en-US" sz="3400" dirty="0">
                <a:effectLst/>
                <a:latin typeface="Calibri" panose="020F0502020204030204" pitchFamily="34" charset="0"/>
              </a:rPr>
              <a:t>, the four living creatures and the twenty-four elders fell down before the Lamb, each holding a harp, </a:t>
            </a:r>
            <a:r>
              <a:rPr lang="en-US" sz="3400" b="1" dirty="0">
                <a:effectLst/>
                <a:latin typeface="Calibri" panose="020F0502020204030204" pitchFamily="34" charset="0"/>
              </a:rPr>
              <a:t>and golden bowls full of incense</a:t>
            </a:r>
            <a:r>
              <a:rPr lang="en-US" sz="3400" dirty="0">
                <a:effectLst/>
                <a:latin typeface="Calibri" panose="020F0502020204030204" pitchFamily="34" charset="0"/>
              </a:rPr>
              <a:t>, </a:t>
            </a:r>
            <a:r>
              <a:rPr lang="en-US" sz="3400" b="1" u="sng" dirty="0">
                <a:solidFill>
                  <a:srgbClr val="003300"/>
                </a:solidFill>
                <a:effectLst/>
                <a:latin typeface="Calibri" panose="020F0502020204030204" pitchFamily="34" charset="0"/>
              </a:rPr>
              <a:t>which are the prayers of the saints</a:t>
            </a:r>
            <a:r>
              <a:rPr lang="en-US" sz="3400" dirty="0">
                <a:effectLst/>
                <a:latin typeface="Calibri" panose="020F0502020204030204" pitchFamily="34" charset="0"/>
              </a:rPr>
              <a:t>.</a:t>
            </a:r>
            <a:r>
              <a:rPr lang="en-US" sz="2800" dirty="0">
                <a:latin typeface="+mn-lt"/>
              </a:rPr>
              <a:t>	</a:t>
            </a:r>
            <a:r>
              <a:rPr lang="en-US" sz="2800" b="1" dirty="0">
                <a:solidFill>
                  <a:prstClr val="black"/>
                </a:solidFill>
                <a:latin typeface="Calibri" panose="020F0502020204030204"/>
              </a:rPr>
              <a:t>Rev 5:6-8</a:t>
            </a:r>
            <a:endParaRPr lang="en-US" sz="2800" dirty="0">
              <a:latin typeface="+mn-lt"/>
            </a:endParaRPr>
          </a:p>
        </p:txBody>
      </p:sp>
    </p:spTree>
    <p:extLst>
      <p:ext uri="{BB962C8B-B14F-4D97-AF65-F5344CB8AC3E}">
        <p14:creationId xmlns:p14="http://schemas.microsoft.com/office/powerpoint/2010/main" val="60157674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3A9BD-CC1A-81DF-8349-1ACFD3E67BD0}"/>
              </a:ext>
            </a:extLst>
          </p:cNvPr>
          <p:cNvSpPr txBox="1"/>
          <p:nvPr/>
        </p:nvSpPr>
        <p:spPr>
          <a:xfrm>
            <a:off x="32084" y="255345"/>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What does a prayer look like in heaven?</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C86865DF-C35D-BF4C-BC98-E11A7DE6A9D8}"/>
              </a:ext>
            </a:extLst>
          </p:cNvPr>
          <p:cNvSpPr txBox="1">
            <a:spLocks noChangeArrowheads="1"/>
          </p:cNvSpPr>
          <p:nvPr/>
        </p:nvSpPr>
        <p:spPr bwMode="auto">
          <a:xfrm>
            <a:off x="184484" y="3124200"/>
            <a:ext cx="8763000"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dirty="0">
                <a:effectLst/>
                <a:latin typeface="Calibri" panose="020F0502020204030204" pitchFamily="34" charset="0"/>
              </a:rPr>
              <a:t>And </a:t>
            </a:r>
            <a:r>
              <a:rPr lang="en-US" sz="3400" u="sng" dirty="0">
                <a:effectLst/>
                <a:uFill>
                  <a:solidFill>
                    <a:srgbClr val="003300"/>
                  </a:solidFill>
                </a:uFill>
                <a:latin typeface="Calibri" panose="020F0502020204030204" pitchFamily="34" charset="0"/>
              </a:rPr>
              <a:t>when he had taken the scroll</a:t>
            </a:r>
            <a:r>
              <a:rPr lang="en-US" sz="3400" dirty="0">
                <a:effectLst/>
                <a:latin typeface="Calibri" panose="020F0502020204030204" pitchFamily="34" charset="0"/>
              </a:rPr>
              <a:t>, the four living creatures and the twenty-four elders fell down before the Lamb, each holding a harp, </a:t>
            </a:r>
            <a:r>
              <a:rPr lang="en-US" sz="3400" b="1" dirty="0">
                <a:effectLst/>
                <a:latin typeface="Calibri" panose="020F0502020204030204" pitchFamily="34" charset="0"/>
              </a:rPr>
              <a:t>and golden bowls full of incense</a:t>
            </a:r>
            <a:r>
              <a:rPr lang="en-US" sz="3400" dirty="0">
                <a:effectLst/>
                <a:latin typeface="Calibri" panose="020F0502020204030204" pitchFamily="34" charset="0"/>
              </a:rPr>
              <a:t>, </a:t>
            </a:r>
            <a:r>
              <a:rPr lang="en-US" sz="3400" b="1" u="sng" dirty="0">
                <a:solidFill>
                  <a:srgbClr val="003300"/>
                </a:solidFill>
                <a:effectLst/>
                <a:latin typeface="Calibri" panose="020F0502020204030204" pitchFamily="34" charset="0"/>
              </a:rPr>
              <a:t>which are the prayers of the saints</a:t>
            </a:r>
            <a:r>
              <a:rPr lang="en-US" sz="3400" dirty="0">
                <a:effectLst/>
                <a:latin typeface="Calibri" panose="020F0502020204030204" pitchFamily="34" charset="0"/>
              </a:rPr>
              <a:t>.</a:t>
            </a:r>
            <a:r>
              <a:rPr lang="en-US" sz="2800" dirty="0">
                <a:latin typeface="+mn-lt"/>
              </a:rPr>
              <a:t>	</a:t>
            </a:r>
            <a:r>
              <a:rPr lang="en-US" sz="2800" b="1" dirty="0">
                <a:solidFill>
                  <a:prstClr val="black"/>
                </a:solidFill>
                <a:latin typeface="Calibri" panose="020F0502020204030204"/>
              </a:rPr>
              <a:t>Rev 5:8</a:t>
            </a:r>
            <a:endParaRPr lang="en-US" sz="2800" dirty="0">
              <a:latin typeface="+mn-lt"/>
            </a:endParaRPr>
          </a:p>
        </p:txBody>
      </p:sp>
    </p:spTree>
    <p:extLst>
      <p:ext uri="{BB962C8B-B14F-4D97-AF65-F5344CB8AC3E}">
        <p14:creationId xmlns:p14="http://schemas.microsoft.com/office/powerpoint/2010/main" val="1135548487"/>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618E-1A0A-125D-698B-202B02F537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F246CA-2507-A70F-2EC4-A4C131707C64}"/>
              </a:ext>
            </a:extLst>
          </p:cNvPr>
          <p:cNvSpPr txBox="1"/>
          <p:nvPr/>
        </p:nvSpPr>
        <p:spPr>
          <a:xfrm>
            <a:off x="32084" y="255345"/>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What does a prayer look like in heaven?</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A2E38C42-9840-2739-C8C8-5BB8B2DC79D0}"/>
              </a:ext>
            </a:extLst>
          </p:cNvPr>
          <p:cNvSpPr txBox="1">
            <a:spLocks noChangeArrowheads="1"/>
          </p:cNvSpPr>
          <p:nvPr/>
        </p:nvSpPr>
        <p:spPr bwMode="auto">
          <a:xfrm>
            <a:off x="266700" y="2514600"/>
            <a:ext cx="876300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400" b="1" dirty="0">
                <a:effectLst/>
                <a:latin typeface="Calibri" panose="020F0502020204030204" pitchFamily="34" charset="0"/>
              </a:rPr>
              <a:t>1 Slain Lamb</a:t>
            </a:r>
          </a:p>
          <a:p>
            <a:pPr marL="0" marR="0">
              <a:spcAft>
                <a:spcPts val="0"/>
              </a:spcAft>
              <a:tabLst>
                <a:tab pos="8293100" algn="r"/>
              </a:tabLst>
            </a:pPr>
            <a:r>
              <a:rPr lang="en-US" sz="3400" b="1" dirty="0">
                <a:effectLst/>
                <a:latin typeface="Calibri" panose="020F0502020204030204" pitchFamily="34" charset="0"/>
              </a:rPr>
              <a:t>1 Scroll</a:t>
            </a:r>
          </a:p>
          <a:p>
            <a:pPr marL="0" marR="0">
              <a:spcAft>
                <a:spcPts val="0"/>
              </a:spcAft>
              <a:tabLst>
                <a:tab pos="8293100" algn="r"/>
              </a:tabLst>
            </a:pPr>
            <a:r>
              <a:rPr lang="en-US" sz="3400" b="1" dirty="0">
                <a:latin typeface="Calibri" panose="020F0502020204030204" pitchFamily="34" charset="0"/>
              </a:rPr>
              <a:t>4 Living Creatures</a:t>
            </a:r>
          </a:p>
          <a:p>
            <a:pPr marL="0" marR="0">
              <a:spcAft>
                <a:spcPts val="0"/>
              </a:spcAft>
              <a:tabLst>
                <a:tab pos="8293100" algn="r"/>
              </a:tabLst>
            </a:pPr>
            <a:r>
              <a:rPr lang="en-US" sz="3400" b="1" dirty="0">
                <a:latin typeface="Calibri" panose="020F0502020204030204" pitchFamily="34" charset="0"/>
              </a:rPr>
              <a:t>24 Falling Down Elders</a:t>
            </a:r>
          </a:p>
          <a:p>
            <a:pPr marL="0" marR="0">
              <a:spcAft>
                <a:spcPts val="0"/>
              </a:spcAft>
              <a:tabLst>
                <a:tab pos="1828800" algn="l"/>
                <a:tab pos="8293100" algn="r"/>
              </a:tabLst>
            </a:pPr>
            <a:r>
              <a:rPr lang="en-US" sz="3400" b="1" dirty="0">
                <a:latin typeface="Calibri" panose="020F0502020204030204" pitchFamily="34" charset="0"/>
              </a:rPr>
              <a:t>	- H</a:t>
            </a:r>
            <a:r>
              <a:rPr lang="en-US" sz="3400" b="1" dirty="0">
                <a:effectLst/>
                <a:latin typeface="Calibri" panose="020F0502020204030204" pitchFamily="34" charset="0"/>
              </a:rPr>
              <a:t>olding a harp</a:t>
            </a:r>
          </a:p>
          <a:p>
            <a:pPr marL="0" marR="0">
              <a:spcAft>
                <a:spcPts val="0"/>
              </a:spcAft>
              <a:tabLst>
                <a:tab pos="1828800" algn="l"/>
                <a:tab pos="8293100" algn="r"/>
              </a:tabLst>
            </a:pPr>
            <a:r>
              <a:rPr lang="en-US" sz="3400" b="1" dirty="0">
                <a:latin typeface="Calibri" panose="020F0502020204030204" pitchFamily="34" charset="0"/>
              </a:rPr>
              <a:t>	- Holding bowls of incense</a:t>
            </a:r>
          </a:p>
          <a:p>
            <a:pPr marL="0" marR="0">
              <a:spcAft>
                <a:spcPts val="0"/>
              </a:spcAft>
              <a:tabLst>
                <a:tab pos="1828800" algn="l"/>
                <a:tab pos="3657600" algn="l"/>
                <a:tab pos="8293100" algn="r"/>
              </a:tabLst>
            </a:pPr>
            <a:r>
              <a:rPr lang="en-US" sz="3400" b="1" dirty="0">
                <a:effectLst/>
                <a:latin typeface="Calibri" panose="020F0502020204030204" pitchFamily="34" charset="0"/>
              </a:rPr>
              <a:t>		(prayers of the saints</a:t>
            </a:r>
            <a:r>
              <a:rPr lang="en-US" sz="3400" dirty="0">
                <a:effectLst/>
                <a:latin typeface="Calibri" panose="020F0502020204030204" pitchFamily="34" charset="0"/>
              </a:rPr>
              <a:t>)</a:t>
            </a:r>
            <a:endParaRPr lang="en-US" sz="2800" dirty="0">
              <a:latin typeface="+mn-lt"/>
            </a:endParaRPr>
          </a:p>
        </p:txBody>
      </p:sp>
    </p:spTree>
    <p:extLst>
      <p:ext uri="{BB962C8B-B14F-4D97-AF65-F5344CB8AC3E}">
        <p14:creationId xmlns:p14="http://schemas.microsoft.com/office/powerpoint/2010/main" val="302999864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E6FA9-9DEC-62DC-C4FA-1E3D44AFA9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868AA8-FFFE-1B25-6C90-A5811FFBFE16}"/>
              </a:ext>
            </a:extLst>
          </p:cNvPr>
          <p:cNvSpPr txBox="1"/>
          <p:nvPr/>
        </p:nvSpPr>
        <p:spPr>
          <a:xfrm>
            <a:off x="76200" y="242024"/>
            <a:ext cx="90678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Prayer is a soul </a:t>
            </a:r>
            <a:r>
              <a:rPr lang="en-US" sz="4800" kern="1400" dirty="0">
                <a:ln>
                  <a:noFill/>
                </a:ln>
                <a:solidFill>
                  <a:srgbClr val="000000"/>
                </a:solidFill>
                <a:effectLst/>
                <a:latin typeface="Calibri" panose="020F0502020204030204" pitchFamily="34" charset="0"/>
              </a:rPr>
              <a:t>(heart)</a:t>
            </a:r>
            <a:r>
              <a:rPr lang="en-US" sz="6000" kern="1400" dirty="0">
                <a:ln>
                  <a:noFill/>
                </a:ln>
                <a:solidFill>
                  <a:srgbClr val="000000"/>
                </a:solidFill>
                <a:effectLst/>
                <a:latin typeface="Calibri" panose="020F0502020204030204" pitchFamily="34" charset="0"/>
              </a:rPr>
              <a:t> </a:t>
            </a:r>
            <a:r>
              <a:rPr lang="en-US" sz="6000" b="1" kern="1400" dirty="0">
                <a:ln>
                  <a:noFill/>
                </a:ln>
                <a:solidFill>
                  <a:srgbClr val="000000"/>
                </a:solidFill>
                <a:effectLst/>
                <a:latin typeface="Calibri" panose="020F0502020204030204" pitchFamily="34" charset="0"/>
              </a:rPr>
              <a:t>cry</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29D4D86B-BE73-9ACE-1D8E-3725575781FF}"/>
              </a:ext>
            </a:extLst>
          </p:cNvPr>
          <p:cNvSpPr txBox="1">
            <a:spLocks noChangeArrowheads="1"/>
          </p:cNvSpPr>
          <p:nvPr/>
        </p:nvSpPr>
        <p:spPr bwMode="auto">
          <a:xfrm>
            <a:off x="190500" y="1413064"/>
            <a:ext cx="8763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tabLst>
                <a:tab pos="8293100" algn="r"/>
              </a:tabLst>
            </a:pPr>
            <a:r>
              <a:rPr lang="en-US" sz="3200" dirty="0">
                <a:effectLst/>
                <a:latin typeface="Calibri" panose="020F0502020204030204" pitchFamily="34" charset="0"/>
              </a:rPr>
              <a:t>You desire and do not have, so you murder. You covet and cannot obtain, so you fight and quarrel. You do not have, because you do not ask. </a:t>
            </a:r>
            <a:r>
              <a:rPr lang="en-US" sz="3200" baseline="30000" dirty="0">
                <a:effectLst/>
                <a:latin typeface="Calibri" panose="020F0502020204030204" pitchFamily="34" charset="0"/>
              </a:rPr>
              <a:t>3 </a:t>
            </a:r>
            <a:r>
              <a:rPr lang="en-US" sz="3200" dirty="0">
                <a:effectLst/>
                <a:latin typeface="Calibri" panose="020F0502020204030204" pitchFamily="34" charset="0"/>
              </a:rPr>
              <a:t>You ask and do not receive, because you ask wrongly, to spend it on your passions.</a:t>
            </a:r>
            <a:r>
              <a:rPr lang="en-US" sz="2800" dirty="0">
                <a:latin typeface="+mn-lt"/>
              </a:rPr>
              <a:t>	</a:t>
            </a:r>
            <a:r>
              <a:rPr lang="en-US" sz="2800" b="1" dirty="0">
                <a:solidFill>
                  <a:prstClr val="black"/>
                </a:solidFill>
                <a:latin typeface="Calibri" panose="020F0502020204030204"/>
              </a:rPr>
              <a:t>Ja 4:2-3</a:t>
            </a:r>
            <a:endParaRPr lang="en-US" sz="2800" dirty="0">
              <a:latin typeface="+mn-lt"/>
            </a:endParaRPr>
          </a:p>
        </p:txBody>
      </p:sp>
      <p:sp>
        <p:nvSpPr>
          <p:cNvPr id="5" name="TextBox 4">
            <a:extLst>
              <a:ext uri="{FF2B5EF4-FFF2-40B4-BE49-F238E27FC236}">
                <a16:creationId xmlns:a16="http://schemas.microsoft.com/office/drawing/2014/main" id="{DFD856FE-D0E9-B92A-7735-2AF9DC8D7C06}"/>
              </a:ext>
            </a:extLst>
          </p:cNvPr>
          <p:cNvSpPr txBox="1">
            <a:spLocks noChangeArrowheads="1"/>
          </p:cNvSpPr>
          <p:nvPr/>
        </p:nvSpPr>
        <p:spPr bwMode="auto">
          <a:xfrm>
            <a:off x="190500" y="4278363"/>
            <a:ext cx="87630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Again, I say to you, if two of you agree on earth about anything they ask, it will be done for them by my Father in heaven. </a:t>
            </a:r>
            <a:r>
              <a:rPr lang="en-US" sz="3200" baseline="30000" dirty="0">
                <a:latin typeface="+mn-lt"/>
              </a:rPr>
              <a:t>20 </a:t>
            </a:r>
            <a:r>
              <a:rPr lang="en-US" sz="3200" dirty="0">
                <a:latin typeface="+mn-lt"/>
              </a:rPr>
              <a:t>For where two or three are gathered in my name, there am I among them.”</a:t>
            </a:r>
            <a:r>
              <a:rPr lang="en-US" sz="2800" dirty="0">
                <a:latin typeface="+mn-lt"/>
              </a:rPr>
              <a:t>	</a:t>
            </a:r>
            <a:endParaRPr lang="en-US" sz="2800" b="1" dirty="0">
              <a:solidFill>
                <a:prstClr val="black"/>
              </a:solidFill>
              <a:latin typeface="Calibri" panose="020F0502020204030204"/>
            </a:endParaRPr>
          </a:p>
          <a:p>
            <a:pPr>
              <a:tabLst>
                <a:tab pos="8458200" algn="r"/>
              </a:tabLst>
            </a:pPr>
            <a:r>
              <a:rPr lang="en-US" sz="2800" b="1" dirty="0">
                <a:solidFill>
                  <a:prstClr val="black"/>
                </a:solidFill>
                <a:latin typeface="Calibri" panose="020F0502020204030204"/>
              </a:rPr>
              <a:t>	Mt 18:19-20</a:t>
            </a:r>
            <a:endParaRPr lang="en-US" sz="2800" dirty="0">
              <a:latin typeface="+mn-lt"/>
            </a:endParaRPr>
          </a:p>
        </p:txBody>
      </p:sp>
    </p:spTree>
    <p:extLst>
      <p:ext uri="{BB962C8B-B14F-4D97-AF65-F5344CB8AC3E}">
        <p14:creationId xmlns:p14="http://schemas.microsoft.com/office/powerpoint/2010/main" val="2698694525"/>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45E5B-E4C8-39A1-D841-9F8C30260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F72D81-042F-0E36-35A1-986FC6C881FA}"/>
              </a:ext>
            </a:extLst>
          </p:cNvPr>
          <p:cNvSpPr txBox="1"/>
          <p:nvPr/>
        </p:nvSpPr>
        <p:spPr>
          <a:xfrm>
            <a:off x="0" y="398569"/>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My heart is made to be </a:t>
            </a:r>
            <a:r>
              <a:rPr lang="en-US" sz="6000" b="1" u="sng" kern="1400" dirty="0">
                <a:ln>
                  <a:noFill/>
                </a:ln>
                <a:solidFill>
                  <a:srgbClr val="000000"/>
                </a:solidFill>
                <a:effectLst/>
                <a:uFill>
                  <a:solidFill>
                    <a:srgbClr val="3E0000"/>
                  </a:solidFill>
                </a:uFill>
                <a:latin typeface="Calibri" panose="020F0502020204030204" pitchFamily="34" charset="0"/>
              </a:rPr>
              <a:t>healthy</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Rom 3:22</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E9D997B6-6350-F311-E5FE-BD7877FE6453}"/>
              </a:ext>
            </a:extLst>
          </p:cNvPr>
          <p:cNvSpPr/>
          <p:nvPr/>
        </p:nvSpPr>
        <p:spPr>
          <a:xfrm>
            <a:off x="393031" y="80308"/>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EC1B4D5-2208-30D5-8164-05C6ADE3CEB9}"/>
              </a:ext>
            </a:extLst>
          </p:cNvPr>
          <p:cNvSpPr txBox="1"/>
          <p:nvPr/>
        </p:nvSpPr>
        <p:spPr>
          <a:xfrm>
            <a:off x="0" y="2850050"/>
            <a:ext cx="90678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My heart is </a:t>
            </a:r>
            <a:r>
              <a:rPr lang="en-US" sz="6000" b="1" u="sng" kern="1400" dirty="0">
                <a:ln>
                  <a:noFill/>
                </a:ln>
                <a:solidFill>
                  <a:srgbClr val="000000"/>
                </a:solidFill>
                <a:effectLst/>
                <a:uFill>
                  <a:solidFill>
                    <a:srgbClr val="3E0000"/>
                  </a:solidFill>
                </a:uFill>
                <a:latin typeface="Calibri" panose="020F0502020204030204" pitchFamily="34" charset="0"/>
              </a:rPr>
              <a:t>broken</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Rom 3:23</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5" name="Explosion: 8 Points 4">
            <a:extLst>
              <a:ext uri="{FF2B5EF4-FFF2-40B4-BE49-F238E27FC236}">
                <a16:creationId xmlns:a16="http://schemas.microsoft.com/office/drawing/2014/main" id="{ED47F669-59ED-83C2-57E2-E3C79AD0FD8B}"/>
              </a:ext>
            </a:extLst>
          </p:cNvPr>
          <p:cNvSpPr/>
          <p:nvPr/>
        </p:nvSpPr>
        <p:spPr>
          <a:xfrm>
            <a:off x="226107" y="2314764"/>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C56790F-DBBC-185E-E89C-1A095D630B15}"/>
              </a:ext>
            </a:extLst>
          </p:cNvPr>
          <p:cNvSpPr txBox="1"/>
          <p:nvPr/>
        </p:nvSpPr>
        <p:spPr>
          <a:xfrm>
            <a:off x="0" y="4463479"/>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My heart needs a </a:t>
            </a:r>
            <a:r>
              <a:rPr lang="en-US" sz="6000" b="1" u="sng" kern="1400" dirty="0">
                <a:ln>
                  <a:noFill/>
                </a:ln>
                <a:solidFill>
                  <a:srgbClr val="000000"/>
                </a:solidFill>
                <a:effectLst/>
                <a:uFill>
                  <a:solidFill>
                    <a:srgbClr val="3E0000"/>
                  </a:solidFill>
                </a:uFill>
                <a:latin typeface="Calibri" panose="020F0502020204030204" pitchFamily="34" charset="0"/>
              </a:rPr>
              <a:t>transplant</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Jer 17:9</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7" name="Explosion: 8 Points 6">
            <a:extLst>
              <a:ext uri="{FF2B5EF4-FFF2-40B4-BE49-F238E27FC236}">
                <a16:creationId xmlns:a16="http://schemas.microsoft.com/office/drawing/2014/main" id="{075CD655-02F2-016E-E7DD-B135EBC0C41C}"/>
              </a:ext>
            </a:extLst>
          </p:cNvPr>
          <p:cNvSpPr/>
          <p:nvPr/>
        </p:nvSpPr>
        <p:spPr>
          <a:xfrm>
            <a:off x="1295400" y="4107542"/>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967307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3000"/>
                                        <p:tgtEl>
                                          <p:spTgt spid="5"/>
                                        </p:tgtEl>
                                      </p:cBhvr>
                                    </p:animEffect>
                                    <p:anim calcmode="lin" valueType="num">
                                      <p:cBhvr>
                                        <p:cTn id="14" dur="3000" fill="hold"/>
                                        <p:tgtEl>
                                          <p:spTgt spid="5"/>
                                        </p:tgtEl>
                                        <p:attrNameLst>
                                          <p:attrName>ppt_x</p:attrName>
                                        </p:attrNameLst>
                                      </p:cBhvr>
                                      <p:tavLst>
                                        <p:tav tm="0">
                                          <p:val>
                                            <p:strVal val="#ppt_x"/>
                                          </p:val>
                                        </p:tav>
                                        <p:tav tm="100000">
                                          <p:val>
                                            <p:strVal val="#ppt_x"/>
                                          </p:val>
                                        </p:tav>
                                      </p:tavLst>
                                    </p:anim>
                                    <p:anim calcmode="lin" valueType="num">
                                      <p:cBhvr>
                                        <p:cTn id="15" dur="3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000"/>
                                        <p:tgtEl>
                                          <p:spTgt spid="7"/>
                                        </p:tgtEl>
                                      </p:cBhvr>
                                    </p:animEffect>
                                    <p:anim calcmode="lin" valueType="num">
                                      <p:cBhvr>
                                        <p:cTn id="20" dur="3000" fill="hold"/>
                                        <p:tgtEl>
                                          <p:spTgt spid="7"/>
                                        </p:tgtEl>
                                        <p:attrNameLst>
                                          <p:attrName>ppt_x</p:attrName>
                                        </p:attrNameLst>
                                      </p:cBhvr>
                                      <p:tavLst>
                                        <p:tav tm="0">
                                          <p:val>
                                            <p:strVal val="#ppt_x"/>
                                          </p:val>
                                        </p:tav>
                                        <p:tav tm="100000">
                                          <p:val>
                                            <p:strVal val="#ppt_x"/>
                                          </p:val>
                                        </p:tav>
                                      </p:tavLst>
                                    </p:anim>
                                    <p:anim calcmode="lin" valueType="num">
                                      <p:cBhvr>
                                        <p:cTn id="21" dur="3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F932A8-1F84-0F23-1D50-86B552C9EA1B}"/>
              </a:ext>
            </a:extLst>
          </p:cNvPr>
          <p:cNvSpPr txBox="1">
            <a:spLocks noChangeArrowheads="1"/>
          </p:cNvSpPr>
          <p:nvPr/>
        </p:nvSpPr>
        <p:spPr bwMode="auto">
          <a:xfrm>
            <a:off x="381000" y="381000"/>
            <a:ext cx="8382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dirty="0">
                <a:latin typeface="+mn-lt"/>
              </a:rPr>
              <a:t>… the righteousness of God through faith in Jesus Christ for all who believe. For there is no distinction: </a:t>
            </a:r>
            <a:r>
              <a:rPr lang="en-US" sz="3600" baseline="30000" dirty="0">
                <a:latin typeface="+mn-lt"/>
              </a:rPr>
              <a:t>23 </a:t>
            </a:r>
            <a:r>
              <a:rPr lang="en-US" sz="3600" dirty="0">
                <a:latin typeface="+mn-lt"/>
              </a:rPr>
              <a:t>for all have sinned and fall short of the glory of God…</a:t>
            </a:r>
            <a:r>
              <a:rPr lang="en-US" sz="3400" dirty="0">
                <a:latin typeface="+mn-lt"/>
              </a:rPr>
              <a:t>	</a:t>
            </a:r>
            <a:r>
              <a:rPr lang="en-US" sz="2800" b="1" dirty="0">
                <a:solidFill>
                  <a:prstClr val="black"/>
                </a:solidFill>
                <a:latin typeface="Calibri" panose="020F0502020204030204"/>
              </a:rPr>
              <a:t>Rom 3:22-23</a:t>
            </a:r>
            <a:endParaRPr lang="en-US" sz="2800" dirty="0">
              <a:latin typeface="+mn-lt"/>
            </a:endParaRPr>
          </a:p>
        </p:txBody>
      </p:sp>
      <p:sp>
        <p:nvSpPr>
          <p:cNvPr id="4" name="TextBox 3">
            <a:extLst>
              <a:ext uri="{FF2B5EF4-FFF2-40B4-BE49-F238E27FC236}">
                <a16:creationId xmlns:a16="http://schemas.microsoft.com/office/drawing/2014/main" id="{234C0CB8-86CA-CFB8-50AC-7BB61910EE6C}"/>
              </a:ext>
            </a:extLst>
          </p:cNvPr>
          <p:cNvSpPr txBox="1">
            <a:spLocks noChangeArrowheads="1"/>
          </p:cNvSpPr>
          <p:nvPr/>
        </p:nvSpPr>
        <p:spPr bwMode="auto">
          <a:xfrm>
            <a:off x="381000" y="2971800"/>
            <a:ext cx="8382000"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dirty="0">
                <a:latin typeface="+mn-lt"/>
              </a:rPr>
              <a:t>The heart is deceitful above all things, and desperately sick; who can understand it?     </a:t>
            </a:r>
            <a:r>
              <a:rPr lang="en-US" sz="3600" baseline="30000" dirty="0">
                <a:latin typeface="+mn-lt"/>
              </a:rPr>
              <a:t>10 </a:t>
            </a:r>
            <a:r>
              <a:rPr lang="en-US" sz="3600" dirty="0">
                <a:latin typeface="+mn-lt"/>
              </a:rPr>
              <a:t>“I the LORD search the heart and test the mind, to give every man according to his ways, according to the fruit of his deeds.”</a:t>
            </a:r>
          </a:p>
          <a:p>
            <a:pPr>
              <a:tabLst>
                <a:tab pos="8458200" algn="r"/>
              </a:tabLst>
            </a:pPr>
            <a:r>
              <a:rPr lang="en-US" sz="3400" dirty="0">
                <a:latin typeface="+mn-lt"/>
              </a:rPr>
              <a:t>	</a:t>
            </a:r>
            <a:r>
              <a:rPr lang="en-US" sz="2800" b="1" dirty="0">
                <a:solidFill>
                  <a:prstClr val="black"/>
                </a:solidFill>
                <a:latin typeface="Calibri" panose="020F0502020204030204"/>
              </a:rPr>
              <a:t>Jer 17:9-10</a:t>
            </a:r>
            <a:endParaRPr lang="en-US" sz="2800" dirty="0">
              <a:latin typeface="+mn-lt"/>
            </a:endParaRPr>
          </a:p>
        </p:txBody>
      </p:sp>
    </p:spTree>
    <p:extLst>
      <p:ext uri="{BB962C8B-B14F-4D97-AF65-F5344CB8AC3E}">
        <p14:creationId xmlns:p14="http://schemas.microsoft.com/office/powerpoint/2010/main" val="5979608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2659-AC4D-4086-990C-BA1C1D362A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D1959E-2383-6393-F767-6C5D69DEB0FB}"/>
              </a:ext>
            </a:extLst>
          </p:cNvPr>
          <p:cNvSpPr txBox="1"/>
          <p:nvPr/>
        </p:nvSpPr>
        <p:spPr>
          <a:xfrm>
            <a:off x="20053" y="849680"/>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Prayers are </a:t>
            </a:r>
            <a:r>
              <a:rPr lang="en-US" sz="6000" b="1" u="sng" kern="1400" dirty="0">
                <a:ln>
                  <a:noFill/>
                </a:ln>
                <a:solidFill>
                  <a:srgbClr val="000000"/>
                </a:solidFill>
                <a:effectLst/>
                <a:uFill>
                  <a:solidFill>
                    <a:srgbClr val="3E0000"/>
                  </a:solidFill>
                </a:uFill>
                <a:latin typeface="Calibri" panose="020F0502020204030204" pitchFamily="34" charset="0"/>
              </a:rPr>
              <a:t>soul</a:t>
            </a:r>
            <a:r>
              <a:rPr lang="en-US" sz="6000" b="1" kern="1400" dirty="0">
                <a:ln>
                  <a:noFill/>
                </a:ln>
                <a:solidFill>
                  <a:srgbClr val="000000"/>
                </a:solidFill>
                <a:effectLst/>
                <a:uFill>
                  <a:solidFill>
                    <a:srgbClr val="3E0000"/>
                  </a:solidFill>
                </a:uFill>
                <a:latin typeface="Calibri" panose="020F0502020204030204" pitchFamily="34" charset="0"/>
              </a:rPr>
              <a:t> </a:t>
            </a:r>
            <a:r>
              <a:rPr lang="en-US" sz="6000" b="1" u="sng" kern="1400" dirty="0">
                <a:ln>
                  <a:noFill/>
                </a:ln>
                <a:solidFill>
                  <a:srgbClr val="000000"/>
                </a:solidFill>
                <a:effectLst/>
                <a:uFill>
                  <a:solidFill>
                    <a:srgbClr val="3E0000"/>
                  </a:solidFill>
                </a:uFill>
                <a:latin typeface="Calibri" panose="020F0502020204030204" pitchFamily="34" charset="0"/>
              </a:rPr>
              <a:t>cries</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uFill>
                  <a:solidFill>
                    <a:srgbClr val="3E0000"/>
                  </a:solidFill>
                </a:uFill>
                <a:latin typeface="Calibri" panose="020F0502020204030204" pitchFamily="34" charset="0"/>
              </a:rPr>
              <a:t>for </a:t>
            </a:r>
            <a:r>
              <a:rPr lang="en-US" sz="6000" b="1" u="sng" kern="1400" dirty="0">
                <a:ln>
                  <a:noFill/>
                </a:ln>
                <a:solidFill>
                  <a:srgbClr val="000000"/>
                </a:solidFill>
                <a:effectLst/>
                <a:uFill>
                  <a:solidFill>
                    <a:srgbClr val="3E0000"/>
                  </a:solidFill>
                </a:uFill>
                <a:latin typeface="Calibri" panose="020F0502020204030204" pitchFamily="34" charset="0"/>
              </a:rPr>
              <a:t>renewal</a:t>
            </a:r>
            <a:r>
              <a:rPr lang="en-US" sz="6000" b="1" kern="1400" dirty="0">
                <a:ln>
                  <a:noFill/>
                </a:ln>
                <a:solidFill>
                  <a:srgbClr val="000000"/>
                </a:solidFill>
                <a:effectLst/>
                <a:uFill>
                  <a:solidFill>
                    <a:srgbClr val="3E0000"/>
                  </a:solidFill>
                </a:uFill>
                <a:latin typeface="Calibri" panose="020F0502020204030204" pitchFamily="34" charset="0"/>
              </a:rPr>
              <a:t>.  </a:t>
            </a:r>
            <a:r>
              <a:rPr lang="en-US" sz="3200" b="1" kern="1400" dirty="0">
                <a:solidFill>
                  <a:srgbClr val="000000"/>
                </a:solidFill>
                <a:uFill>
                  <a:solidFill>
                    <a:srgbClr val="3E0000"/>
                  </a:solidFill>
                </a:uFill>
                <a:latin typeface="Calibri" panose="020F0502020204030204" pitchFamily="34" charset="0"/>
              </a:rPr>
              <a:t>Rev 5:8</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8" name="Explosion: 8 Points 7">
            <a:extLst>
              <a:ext uri="{FF2B5EF4-FFF2-40B4-BE49-F238E27FC236}">
                <a16:creationId xmlns:a16="http://schemas.microsoft.com/office/drawing/2014/main" id="{CBABD7C6-364E-9E84-1F2F-2222A84C9B40}"/>
              </a:ext>
            </a:extLst>
          </p:cNvPr>
          <p:cNvSpPr/>
          <p:nvPr/>
        </p:nvSpPr>
        <p:spPr>
          <a:xfrm>
            <a:off x="762000" y="461622"/>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Explosion: 8 Points 4">
            <a:extLst>
              <a:ext uri="{FF2B5EF4-FFF2-40B4-BE49-F238E27FC236}">
                <a16:creationId xmlns:a16="http://schemas.microsoft.com/office/drawing/2014/main" id="{45DE2049-D9FC-ABEE-AC49-D60E15D31E31}"/>
              </a:ext>
            </a:extLst>
          </p:cNvPr>
          <p:cNvSpPr/>
          <p:nvPr/>
        </p:nvSpPr>
        <p:spPr>
          <a:xfrm>
            <a:off x="316830" y="342900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30E87FB-F411-862E-08BE-93C7A1C66DF2}"/>
              </a:ext>
            </a:extLst>
          </p:cNvPr>
          <p:cNvSpPr txBox="1"/>
          <p:nvPr/>
        </p:nvSpPr>
        <p:spPr>
          <a:xfrm>
            <a:off x="-152400" y="4011905"/>
            <a:ext cx="9067800" cy="1938992"/>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Our hearts are wired to </a:t>
            </a:r>
            <a:r>
              <a:rPr lang="en-US" sz="6000" b="1" u="sng" kern="1400" dirty="0">
                <a:ln>
                  <a:noFill/>
                </a:ln>
                <a:solidFill>
                  <a:srgbClr val="000000"/>
                </a:solidFill>
                <a:effectLst/>
                <a:uFill>
                  <a:solidFill>
                    <a:srgbClr val="3E0000"/>
                  </a:solidFill>
                </a:uFill>
                <a:latin typeface="Calibri" panose="020F0502020204030204" pitchFamily="34" charset="0"/>
              </a:rPr>
              <a:t>respond</a:t>
            </a:r>
            <a:r>
              <a:rPr lang="en-US" sz="6000" b="1" kern="1400" dirty="0">
                <a:ln>
                  <a:noFill/>
                </a:ln>
                <a:solidFill>
                  <a:srgbClr val="000000"/>
                </a:solidFill>
                <a:effectLst/>
                <a:uFill>
                  <a:solidFill>
                    <a:srgbClr val="3E0000"/>
                  </a:solidFill>
                </a:uFill>
                <a:latin typeface="Calibri" panose="020F0502020204030204" pitchFamily="34" charset="0"/>
              </a:rPr>
              <a:t> to Jesus.  </a:t>
            </a:r>
            <a:r>
              <a:rPr lang="en-US" sz="3200" b="1" kern="1400" dirty="0">
                <a:solidFill>
                  <a:srgbClr val="000000"/>
                </a:solidFill>
                <a:uFill>
                  <a:solidFill>
                    <a:srgbClr val="3E0000"/>
                  </a:solidFill>
                </a:uFill>
                <a:latin typeface="Calibri" panose="020F0502020204030204" pitchFamily="34" charset="0"/>
              </a:rPr>
              <a:t>Mk 2:11-12</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77456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3000"/>
                                        <p:tgtEl>
                                          <p:spTgt spid="5"/>
                                        </p:tgtEl>
                                      </p:cBhvr>
                                    </p:animEffect>
                                    <p:anim calcmode="lin" valueType="num">
                                      <p:cBhvr>
                                        <p:cTn id="14" dur="3000" fill="hold"/>
                                        <p:tgtEl>
                                          <p:spTgt spid="5"/>
                                        </p:tgtEl>
                                        <p:attrNameLst>
                                          <p:attrName>ppt_x</p:attrName>
                                        </p:attrNameLst>
                                      </p:cBhvr>
                                      <p:tavLst>
                                        <p:tav tm="0">
                                          <p:val>
                                            <p:strVal val="#ppt_x"/>
                                          </p:val>
                                        </p:tav>
                                        <p:tav tm="100000">
                                          <p:val>
                                            <p:strVal val="#ppt_x"/>
                                          </p:val>
                                        </p:tav>
                                      </p:tavLst>
                                    </p:anim>
                                    <p:anim calcmode="lin" valueType="num">
                                      <p:cBhvr>
                                        <p:cTn id="15"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2E6479-7DA3-72A6-4D1F-4B4F04E36424}"/>
              </a:ext>
            </a:extLst>
          </p:cNvPr>
          <p:cNvSpPr txBox="1">
            <a:spLocks noChangeArrowheads="1"/>
          </p:cNvSpPr>
          <p:nvPr/>
        </p:nvSpPr>
        <p:spPr bwMode="auto">
          <a:xfrm>
            <a:off x="152400" y="12032"/>
            <a:ext cx="89154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400" dirty="0">
                <a:latin typeface="+mn-lt"/>
              </a:rPr>
              <a:t>And immediately Jesus, perceiving in his spirit that they thus questioned within themselves, said to them, “Why do you question these things in your hearts? </a:t>
            </a:r>
            <a:r>
              <a:rPr lang="en-US" sz="3400" baseline="30000" dirty="0">
                <a:latin typeface="+mn-lt"/>
              </a:rPr>
              <a:t>9 </a:t>
            </a:r>
            <a:r>
              <a:rPr lang="en-US" sz="3400" dirty="0">
                <a:latin typeface="+mn-lt"/>
              </a:rPr>
              <a:t>Which is easier, to say… , ‘Your sins are forgiven,’ or to say, ‘Rise, take up your bed and walk’? </a:t>
            </a:r>
            <a:r>
              <a:rPr lang="en-US" sz="3400" baseline="30000" dirty="0">
                <a:latin typeface="+mn-lt"/>
              </a:rPr>
              <a:t>10 </a:t>
            </a:r>
            <a:r>
              <a:rPr lang="en-US" sz="3400" dirty="0">
                <a:latin typeface="+mn-lt"/>
              </a:rPr>
              <a:t>But that you may know that the Son of Man has authority on earth to forgive sins” he said to the paralytic </a:t>
            </a:r>
            <a:r>
              <a:rPr lang="en-US" sz="3400" baseline="30000" dirty="0">
                <a:latin typeface="+mn-lt"/>
              </a:rPr>
              <a:t>11 </a:t>
            </a:r>
            <a:r>
              <a:rPr lang="en-US" sz="3400" dirty="0">
                <a:latin typeface="+mn-lt"/>
              </a:rPr>
              <a:t>“I say to you, rise, pick up your bed, and go home.” </a:t>
            </a:r>
            <a:r>
              <a:rPr lang="en-US" sz="3400" baseline="30000" dirty="0">
                <a:latin typeface="+mn-lt"/>
              </a:rPr>
              <a:t>12 </a:t>
            </a:r>
            <a:r>
              <a:rPr lang="en-US" sz="3400" dirty="0">
                <a:latin typeface="+mn-lt"/>
              </a:rPr>
              <a:t>And he rose and immediately picked up his bed and went out before them all, so that they were all amazed and glorified God, saying, “We never saw anything like this!”	</a:t>
            </a:r>
            <a:r>
              <a:rPr lang="en-US" sz="2800" b="1" dirty="0">
                <a:solidFill>
                  <a:prstClr val="black"/>
                </a:solidFill>
                <a:latin typeface="Calibri" panose="020F0502020204030204"/>
              </a:rPr>
              <a:t>Mk 2:8-12</a:t>
            </a:r>
            <a:endParaRPr lang="en-US" sz="2800" dirty="0">
              <a:latin typeface="+mn-lt"/>
            </a:endParaRPr>
          </a:p>
        </p:txBody>
      </p:sp>
    </p:spTree>
    <p:extLst>
      <p:ext uri="{BB962C8B-B14F-4D97-AF65-F5344CB8AC3E}">
        <p14:creationId xmlns:p14="http://schemas.microsoft.com/office/powerpoint/2010/main" val="3489218003"/>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AB982-407B-22D6-3603-435BEBACBC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95EC05-C6CD-23D2-7B51-A3E0C60D4D30}"/>
              </a:ext>
            </a:extLst>
          </p:cNvPr>
          <p:cNvSpPr txBox="1"/>
          <p:nvPr/>
        </p:nvSpPr>
        <p:spPr>
          <a:xfrm>
            <a:off x="228600" y="36095"/>
            <a:ext cx="8686800" cy="6771084"/>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5400" b="1" kern="1400" dirty="0">
                <a:ln>
                  <a:noFill/>
                </a:ln>
                <a:solidFill>
                  <a:srgbClr val="000000"/>
                </a:solidFill>
                <a:effectLst/>
                <a:latin typeface="Calibri" panose="020F0502020204030204" pitchFamily="34" charset="0"/>
              </a:rPr>
              <a:t>I remember the incense</a:t>
            </a:r>
          </a:p>
          <a:p>
            <a:pPr marL="0" marR="38100" lvl="0" indent="0" defTabSz="914400" rtl="0" eaLnBrk="0" fontAlgn="base" latinLnBrk="0" hangingPunct="0">
              <a:lnSpc>
                <a:spcPct val="100000"/>
              </a:lnSpc>
              <a:spcBef>
                <a:spcPts val="0"/>
              </a:spcBef>
              <a:spcAft>
                <a:spcPts val="0"/>
              </a:spcAft>
              <a:buClrTx/>
              <a:buSzTx/>
              <a:buFontTx/>
              <a:buNone/>
              <a:tabLst/>
              <a:defRPr/>
            </a:pPr>
            <a:endParaRPr lang="en-US" sz="2800" b="1" kern="1400" dirty="0">
              <a:solidFill>
                <a:srgbClr val="000000"/>
              </a:solid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5400" b="1" kern="1400" dirty="0">
                <a:ln>
                  <a:noFill/>
                </a:ln>
                <a:solidFill>
                  <a:srgbClr val="000000"/>
                </a:solidFill>
                <a:effectLst/>
                <a:latin typeface="Calibri" panose="020F0502020204030204" pitchFamily="34" charset="0"/>
              </a:rPr>
              <a:t>I pray according to the incense</a:t>
            </a:r>
          </a:p>
          <a:p>
            <a:pPr marL="0" marR="38100" lvl="0" indent="0" algn="ctr" defTabSz="914400" rtl="0" eaLnBrk="0" fontAlgn="base" latinLnBrk="0" hangingPunct="0">
              <a:lnSpc>
                <a:spcPct val="100000"/>
              </a:lnSpc>
              <a:spcBef>
                <a:spcPts val="0"/>
              </a:spcBef>
              <a:spcAft>
                <a:spcPts val="0"/>
              </a:spcAft>
              <a:buClrTx/>
              <a:buSzTx/>
              <a:buFontTx/>
              <a:buNone/>
              <a:tabLst/>
              <a:defRPr/>
            </a:pPr>
            <a:endParaRPr lang="en-US" sz="2800" b="1" kern="1400" dirty="0">
              <a:solidFill>
                <a:srgbClr val="000000"/>
              </a:solidFill>
              <a:latin typeface="Calibri" panose="020F0502020204030204" pitchFamily="34" charset="0"/>
            </a:endParaRP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5400" b="1" kern="1400" dirty="0">
                <a:ln>
                  <a:noFill/>
                </a:ln>
                <a:solidFill>
                  <a:srgbClr val="000000"/>
                </a:solidFill>
                <a:effectLst/>
                <a:latin typeface="Calibri" panose="020F0502020204030204" pitchFamily="34" charset="0"/>
              </a:rPr>
              <a:t>I let the Lord change my heart… and my prayers are changed according to His sacrifice</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715777254"/>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16435</TotalTime>
  <Words>824</Words>
  <Application>Microsoft Office PowerPoint</Application>
  <PresentationFormat>On-screen Show (4:3)</PresentationFormat>
  <Paragraphs>43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833</cp:revision>
  <cp:lastPrinted>2022-10-02T13:03:38Z</cp:lastPrinted>
  <dcterms:created xsi:type="dcterms:W3CDTF">2020-07-19T11:17:55Z</dcterms:created>
  <dcterms:modified xsi:type="dcterms:W3CDTF">2025-01-05T13:08:48Z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