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20"/>
  </p:notesMasterIdLst>
  <p:handoutMasterIdLst>
    <p:handoutMasterId r:id="rId21"/>
  </p:handoutMasterIdLst>
  <p:sldIdLst>
    <p:sldId id="8251" r:id="rId5"/>
    <p:sldId id="8220" r:id="rId6"/>
    <p:sldId id="8291" r:id="rId7"/>
    <p:sldId id="8023" r:id="rId8"/>
    <p:sldId id="8284" r:id="rId9"/>
    <p:sldId id="8289" r:id="rId10"/>
    <p:sldId id="8290" r:id="rId11"/>
    <p:sldId id="8285" r:id="rId12"/>
    <p:sldId id="8288" r:id="rId13"/>
    <p:sldId id="8294" r:id="rId14"/>
    <p:sldId id="8295" r:id="rId15"/>
    <p:sldId id="8296" r:id="rId16"/>
    <p:sldId id="8287" r:id="rId17"/>
    <p:sldId id="8286" r:id="rId18"/>
    <p:sldId id="8298" r:id="rId1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3E0000"/>
    <a:srgbClr val="CC0000"/>
    <a:srgbClr val="001236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89803" autoAdjust="0"/>
  </p:normalViewPr>
  <p:slideViewPr>
    <p:cSldViewPr showGuides="1">
      <p:cViewPr varScale="1">
        <p:scale>
          <a:sx n="50" d="100"/>
          <a:sy n="50" d="100"/>
        </p:scale>
        <p:origin x="44" y="112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1" y="1870956"/>
            <a:ext cx="2057400" cy="31643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indent="0" algn="l"/>
            <a:r>
              <a:rPr lang="en-US" sz="2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Lk 1:26-38</a:t>
            </a:r>
            <a:endParaRPr lang="en-US" sz="32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indent="0"/>
            <a:r>
              <a:rPr lang="en-US" sz="2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1:46-47</a:t>
            </a:r>
          </a:p>
          <a:p>
            <a:pPr marL="0" marR="0" indent="0"/>
            <a:r>
              <a:rPr lang="en-US" sz="2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1:14-16</a:t>
            </a:r>
          </a:p>
          <a:p>
            <a:pPr marL="0" marR="0" indent="0"/>
            <a:endParaRPr lang="en-US" sz="28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+mn-lt"/>
              </a:rPr>
              <a:t> 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4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8" y="6019800"/>
            <a:ext cx="2667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12/22/24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8" y="53017"/>
            <a:ext cx="9143999" cy="176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6000" b="1" i="1" dirty="0">
                <a:cs typeface="Arial" panose="020B0604020202020204" pitchFamily="34" charset="0"/>
              </a:rPr>
              <a:t>Gabriel to Mary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000" b="1" i="1" dirty="0">
                <a:cs typeface="Arial" panose="020B0604020202020204" pitchFamily="34" charset="0"/>
              </a:rPr>
              <a:t>A receptive virgin</a:t>
            </a:r>
          </a:p>
        </p:txBody>
      </p:sp>
      <p:pic>
        <p:nvPicPr>
          <p:cNvPr id="3" name="Picture 2" descr="A painting of two people&#10;&#10;Description automatically generated">
            <a:extLst>
              <a:ext uri="{FF2B5EF4-FFF2-40B4-BE49-F238E27FC236}">
                <a16:creationId xmlns:a16="http://schemas.microsoft.com/office/drawing/2014/main" id="{202356A2-BB44-9B53-BCF8-3964E68B0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7" r="10807"/>
          <a:stretch/>
        </p:blipFill>
        <p:spPr>
          <a:xfrm>
            <a:off x="2895599" y="1822732"/>
            <a:ext cx="6217920" cy="503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97060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04599-CE2B-A38C-DC9B-2718F31B0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E8067A-2C59-D309-1EBB-9AB22ECE3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335845"/>
            <a:ext cx="87630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8200" algn="r"/>
              </a:tabLst>
            </a:pPr>
            <a:r>
              <a:rPr lang="en-US" sz="3600" dirty="0">
                <a:latin typeface="+mn-lt"/>
              </a:rPr>
              <a:t>In the </a:t>
            </a:r>
            <a:r>
              <a:rPr lang="en-US" sz="3600" b="1" i="1" dirty="0">
                <a:solidFill>
                  <a:srgbClr val="003300"/>
                </a:solidFill>
                <a:latin typeface="+mn-lt"/>
              </a:rPr>
              <a:t>sixth month </a:t>
            </a:r>
            <a:r>
              <a:rPr lang="en-US" sz="3600" dirty="0">
                <a:latin typeface="+mn-lt"/>
              </a:rPr>
              <a:t>the angel Gabriel was sent from God to a city of Galilee named Nazareth, </a:t>
            </a:r>
            <a:r>
              <a:rPr lang="en-US" sz="3600" baseline="30000" dirty="0">
                <a:latin typeface="+mn-lt"/>
              </a:rPr>
              <a:t>27 </a:t>
            </a:r>
            <a:r>
              <a:rPr lang="en-US" sz="3600" dirty="0">
                <a:latin typeface="+mn-lt"/>
              </a:rPr>
              <a:t>to a virgin betrothed to a man whose name was Joseph, of the house of David. And the virgin’s name was Mary. </a:t>
            </a:r>
            <a:r>
              <a:rPr lang="en-US" sz="3600" baseline="30000" dirty="0">
                <a:latin typeface="+mn-lt"/>
              </a:rPr>
              <a:t>28 </a:t>
            </a:r>
            <a:r>
              <a:rPr lang="en-US" sz="3600" dirty="0">
                <a:latin typeface="+mn-lt"/>
              </a:rPr>
              <a:t>And he came to her and said, “Greetings, O favored one, the Lord is with you!” </a:t>
            </a:r>
            <a:r>
              <a:rPr lang="en-US" sz="3600" baseline="30000" dirty="0">
                <a:latin typeface="+mn-lt"/>
              </a:rPr>
              <a:t>29 </a:t>
            </a:r>
            <a:r>
              <a:rPr lang="en-US" sz="3600" dirty="0">
                <a:latin typeface="+mn-lt"/>
              </a:rPr>
              <a:t>But she was greatly troubled at the saying, and tried to discern what sort of greeting this might be. </a:t>
            </a:r>
            <a:r>
              <a:rPr lang="en-US" sz="3600" baseline="30000" dirty="0">
                <a:latin typeface="+mn-lt"/>
              </a:rPr>
              <a:t>30 </a:t>
            </a:r>
            <a:r>
              <a:rPr lang="en-US" sz="3600" dirty="0">
                <a:latin typeface="+mn-lt"/>
              </a:rPr>
              <a:t>And the angel said to her, “Do not be afraid, Mary, for you have found favor with God.</a:t>
            </a:r>
            <a:r>
              <a:rPr lang="en-US" sz="28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Lk 1:26-30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8331135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AC6CD-723F-5DBF-D2DE-567CACDFA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2A7C52-2362-DC66-18F7-23549EA52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457200"/>
            <a:ext cx="8763000" cy="578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lnSpc>
                <a:spcPct val="115000"/>
              </a:lnSpc>
              <a:spcAft>
                <a:spcPts val="1000"/>
              </a:spcAft>
              <a:tabLst>
                <a:tab pos="8293100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And behold, you will conceive in your womb and bear a son, and you shall call his name Jesus. </a:t>
            </a:r>
            <a:r>
              <a:rPr lang="en-US" sz="3600" b="1" baseline="30000" dirty="0">
                <a:effectLst/>
                <a:latin typeface="Calibri" panose="020F0502020204030204" pitchFamily="34" charset="0"/>
              </a:rPr>
              <a:t>32 </a:t>
            </a:r>
            <a:r>
              <a:rPr lang="en-US" sz="3600" dirty="0">
                <a:effectLst/>
                <a:latin typeface="Calibri" panose="020F0502020204030204" pitchFamily="34" charset="0"/>
              </a:rPr>
              <a:t>He will be great and will be called the Son of the Most High. And the Lord God will give to him the throne of his father David, </a:t>
            </a:r>
            <a:r>
              <a:rPr lang="en-US" sz="3600" b="1" baseline="30000" dirty="0">
                <a:effectLst/>
                <a:latin typeface="Calibri" panose="020F0502020204030204" pitchFamily="34" charset="0"/>
              </a:rPr>
              <a:t>33 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he will reign over the house of Jacob forever, and of his kingdom there will be no end.” </a:t>
            </a:r>
            <a:r>
              <a:rPr lang="en-US" sz="3600" b="1" baseline="30000" dirty="0">
                <a:effectLst/>
                <a:latin typeface="Calibri" panose="020F0502020204030204" pitchFamily="34" charset="0"/>
              </a:rPr>
              <a:t>34 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Mary said to the angel, “How will this be, since I am a virgin?”</a:t>
            </a:r>
            <a:r>
              <a:rPr lang="en-US" sz="28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Lk 1:31-34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8549822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-76200" y="680021"/>
            <a:ext cx="9067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Gabriel’s appearance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timely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  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Lk 1:26</a:t>
            </a: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685800" y="3048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3DA9BE-9E4D-6CF1-6636-2CEF20095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038600"/>
            <a:ext cx="8382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8200" algn="r"/>
              </a:tabLst>
            </a:pPr>
            <a:r>
              <a:rPr lang="en-US" sz="3600" dirty="0">
                <a:latin typeface="+mn-lt"/>
              </a:rPr>
              <a:t>In the </a:t>
            </a:r>
            <a:r>
              <a:rPr lang="en-US" sz="3600" b="1" i="1" dirty="0">
                <a:solidFill>
                  <a:srgbClr val="003300"/>
                </a:solidFill>
                <a:latin typeface="+mn-lt"/>
              </a:rPr>
              <a:t>sixth month </a:t>
            </a:r>
            <a:r>
              <a:rPr lang="en-US" sz="3600" dirty="0">
                <a:latin typeface="+mn-lt"/>
              </a:rPr>
              <a:t>the angel Gabriel was sent from God to a city of Galilee named Nazareth, </a:t>
            </a: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Lk 1:26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967307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AB982-407B-22D6-3603-435BEBACB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95EC05-C6CD-23D2-7B51-A3E0C60D4D30}"/>
              </a:ext>
            </a:extLst>
          </p:cNvPr>
          <p:cNvSpPr txBox="1"/>
          <p:nvPr/>
        </p:nvSpPr>
        <p:spPr>
          <a:xfrm>
            <a:off x="-76200" y="680021"/>
            <a:ext cx="90678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Gabriel brings news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a miracle from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cheesy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place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  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Lk 1:26</a:t>
            </a: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0313E7FE-A792-D849-8CA6-72B55E8AB881}"/>
              </a:ext>
            </a:extLst>
          </p:cNvPr>
          <p:cNvSpPr/>
          <p:nvPr/>
        </p:nvSpPr>
        <p:spPr>
          <a:xfrm>
            <a:off x="214075" y="183764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CD2664-69CC-0423-E318-450F06B7B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038600"/>
            <a:ext cx="8382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8200" algn="r"/>
              </a:tabLst>
            </a:pPr>
            <a:r>
              <a:rPr lang="en-US" sz="3600" dirty="0">
                <a:latin typeface="+mn-lt"/>
              </a:rPr>
              <a:t>In the sixth month the angel Gabriel was sent from God to </a:t>
            </a:r>
            <a:r>
              <a:rPr lang="en-US" sz="3600" b="1" i="1" dirty="0">
                <a:solidFill>
                  <a:srgbClr val="003300"/>
                </a:solidFill>
                <a:latin typeface="+mn-lt"/>
              </a:rPr>
              <a:t>a city of Galilee named Nazareth</a:t>
            </a:r>
            <a:r>
              <a:rPr lang="en-US" sz="3600" dirty="0">
                <a:latin typeface="+mn-lt"/>
              </a:rPr>
              <a:t>, </a:t>
            </a: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Lk 1:26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577725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FDC44-C785-CF0C-D9EF-DF701DB61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BDA81F-C6B7-62F0-3773-CB1CD10E7AEE}"/>
              </a:ext>
            </a:extLst>
          </p:cNvPr>
          <p:cNvSpPr txBox="1"/>
          <p:nvPr/>
        </p:nvSpPr>
        <p:spPr>
          <a:xfrm>
            <a:off x="228600" y="24809"/>
            <a:ext cx="8610600" cy="6560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>
              <a:spcAft>
                <a:spcPts val="750"/>
              </a:spcAft>
            </a:pPr>
            <a:r>
              <a:rPr lang="en-US" sz="4000" b="0" i="0" dirty="0">
                <a:solidFill>
                  <a:srgbClr val="001D35"/>
                </a:solidFill>
                <a:effectLst/>
                <a:latin typeface="Google Sans"/>
              </a:rPr>
              <a:t>Cheesy, according to Merriam-Webster: </a:t>
            </a:r>
          </a:p>
          <a:p>
            <a:pPr algn="l" fontAlgn="ctr"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b="1" i="0" dirty="0">
                <a:solidFill>
                  <a:srgbClr val="001D35"/>
                </a:solidFill>
                <a:effectLst/>
                <a:latin typeface="Google Sans"/>
              </a:rPr>
              <a:t>Resembling cheese</a:t>
            </a:r>
            <a:r>
              <a:rPr lang="en-US" sz="3600" b="0" i="0" dirty="0">
                <a:solidFill>
                  <a:srgbClr val="001D35"/>
                </a:solidFill>
                <a:effectLst/>
                <a:latin typeface="Google Sans"/>
              </a:rPr>
              <a:t>: Something that resembles or suggests cheese in terms of consistency or odor </a:t>
            </a:r>
          </a:p>
          <a:p>
            <a:pPr algn="l" fontAlgn="ctr"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b="1" i="0" dirty="0">
                <a:solidFill>
                  <a:srgbClr val="001D35"/>
                </a:solidFill>
                <a:effectLst/>
                <a:latin typeface="Google Sans"/>
              </a:rPr>
              <a:t>Containing cheese</a:t>
            </a:r>
            <a:r>
              <a:rPr lang="en-US" sz="3600" b="0" i="0" dirty="0">
                <a:solidFill>
                  <a:srgbClr val="001D35"/>
                </a:solidFill>
                <a:effectLst/>
                <a:latin typeface="Google Sans"/>
              </a:rPr>
              <a:t>: Something that contains cheese </a:t>
            </a:r>
          </a:p>
          <a:p>
            <a:pPr algn="l" fontAlgn="ctr"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b="1" i="0" dirty="0">
                <a:solidFill>
                  <a:srgbClr val="001D35"/>
                </a:solidFill>
                <a:effectLst/>
                <a:latin typeface="Google Sans"/>
              </a:rPr>
              <a:t>Cheap or shabby</a:t>
            </a:r>
            <a:r>
              <a:rPr lang="en-US" sz="3600" b="0" i="0" dirty="0">
                <a:solidFill>
                  <a:srgbClr val="001D35"/>
                </a:solidFill>
                <a:effectLst/>
                <a:latin typeface="Google Sans"/>
              </a:rPr>
              <a:t>: Something that is cheap or shabby </a:t>
            </a:r>
          </a:p>
          <a:p>
            <a:pPr algn="l"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b="1" i="0" dirty="0">
                <a:solidFill>
                  <a:srgbClr val="001D35"/>
                </a:solidFill>
                <a:effectLst/>
                <a:latin typeface="Google Sans"/>
              </a:rPr>
              <a:t>Slang for inferior or cheap</a:t>
            </a:r>
            <a:r>
              <a:rPr lang="en-US" sz="3600" b="0" i="0" dirty="0">
                <a:solidFill>
                  <a:srgbClr val="001D35"/>
                </a:solidFill>
                <a:effectLst/>
                <a:latin typeface="Google Sans"/>
              </a:rPr>
              <a:t>: Something that is inferior or cheap, or chintzy 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276223-2171-F519-5F0C-EE232B97C92C}"/>
              </a:ext>
            </a:extLst>
          </p:cNvPr>
          <p:cNvSpPr/>
          <p:nvPr/>
        </p:nvSpPr>
        <p:spPr>
          <a:xfrm>
            <a:off x="228600" y="3886200"/>
            <a:ext cx="8382000" cy="2699379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796514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1BB65-3CEB-F681-498B-9DF744177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BB474-8ADE-F91E-2905-360938A37EB9}"/>
              </a:ext>
            </a:extLst>
          </p:cNvPr>
          <p:cNvSpPr txBox="1"/>
          <p:nvPr/>
        </p:nvSpPr>
        <p:spPr>
          <a:xfrm>
            <a:off x="304800" y="1171683"/>
            <a:ext cx="8534400" cy="4514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tabLst>
                <a:tab pos="8229600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Philip found Nathanael and said to him, “We have found him of whom Moses in the Law and also the prophets wrote, Jesus of Nazareth, the son of Joseph.” </a:t>
            </a:r>
            <a:r>
              <a:rPr lang="en-US" sz="3600" b="1" baseline="30000" dirty="0">
                <a:effectLst/>
                <a:latin typeface="Calibri" panose="020F0502020204030204" pitchFamily="34" charset="0"/>
              </a:rPr>
              <a:t>46 </a:t>
            </a:r>
            <a:r>
              <a:rPr lang="en-US" sz="3600" dirty="0">
                <a:effectLst/>
                <a:latin typeface="Calibri" panose="020F0502020204030204" pitchFamily="34" charset="0"/>
              </a:rPr>
              <a:t>Nathanael said to him, “</a:t>
            </a:r>
            <a:r>
              <a:rPr lang="en-US" sz="3600" b="1" i="1" dirty="0">
                <a:solidFill>
                  <a:srgbClr val="003300"/>
                </a:solidFill>
                <a:effectLst/>
                <a:latin typeface="Calibri" panose="020F0502020204030204" pitchFamily="34" charset="0"/>
              </a:rPr>
              <a:t>Can anything good come out of Nazareth?</a:t>
            </a:r>
            <a:r>
              <a:rPr lang="en-US" sz="3600" dirty="0">
                <a:effectLst/>
                <a:latin typeface="Calibri" panose="020F0502020204030204" pitchFamily="34" charset="0"/>
              </a:rPr>
              <a:t>” Philip said to him, “Come and see.”	</a:t>
            </a:r>
            <a:r>
              <a:rPr kumimoji="0" lang="en-US" sz="28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  <a:ea typeface="+mn-ea"/>
                <a:cs typeface="+mn-cs"/>
              </a:rPr>
              <a:t>Jn 1:46-47</a:t>
            </a:r>
            <a:endParaRPr lang="en-US" sz="28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199646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695C0-957F-002D-2615-5545E817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CE903E-AC02-253D-9EE6-239493977F00}"/>
              </a:ext>
            </a:extLst>
          </p:cNvPr>
          <p:cNvSpPr txBox="1"/>
          <p:nvPr/>
        </p:nvSpPr>
        <p:spPr>
          <a:xfrm>
            <a:off x="266700" y="1653283"/>
            <a:ext cx="88773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21700" algn="r"/>
              </a:tabLs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that she is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favored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	</a:t>
            </a:r>
            <a:r>
              <a:rPr lang="en-US" sz="24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Lk 1:28, 39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458200" algn="r"/>
              </a:tabLs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that she will be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pregnant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</a:t>
            </a:r>
            <a:r>
              <a:rPr lang="en-US" sz="24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	Lk 1:31</a:t>
            </a:r>
            <a:endParaRPr lang="en-US" sz="24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that she is to name the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  <a:tab pos="8458200" algn="r"/>
              </a:tabLst>
              <a:defRPr/>
            </a:pP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baby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	</a:t>
            </a:r>
            <a:r>
              <a:rPr kumimoji="0" lang="en-US" sz="24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  <a:ea typeface="+mn-ea"/>
                <a:cs typeface="+mn-cs"/>
              </a:rPr>
              <a:t> Lk 1:31</a:t>
            </a:r>
            <a:endParaRPr lang="en-US" sz="6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C86E8104-A6C4-D79E-A5D1-6B5B74790F22}"/>
              </a:ext>
            </a:extLst>
          </p:cNvPr>
          <p:cNvSpPr/>
          <p:nvPr/>
        </p:nvSpPr>
        <p:spPr>
          <a:xfrm>
            <a:off x="595075" y="1524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2E67E7-85F8-B0CC-09DB-809C54307390}"/>
              </a:ext>
            </a:extLst>
          </p:cNvPr>
          <p:cNvSpPr txBox="1"/>
          <p:nvPr/>
        </p:nvSpPr>
        <p:spPr>
          <a:xfrm>
            <a:off x="928924" y="395010"/>
            <a:ext cx="76200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Gabriel tells Mary:</a:t>
            </a:r>
          </a:p>
        </p:txBody>
      </p:sp>
    </p:spTree>
    <p:extLst>
      <p:ext uri="{BB962C8B-B14F-4D97-AF65-F5344CB8AC3E}">
        <p14:creationId xmlns:p14="http://schemas.microsoft.com/office/powerpoint/2010/main" val="405365955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7EB713-8D70-DD8C-703B-74D755536D1E}"/>
              </a:ext>
            </a:extLst>
          </p:cNvPr>
          <p:cNvSpPr txBox="1"/>
          <p:nvPr/>
        </p:nvSpPr>
        <p:spPr>
          <a:xfrm>
            <a:off x="928924" y="395010"/>
            <a:ext cx="76200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Gabriel tells Mary that she is favored (graced):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E39CB9-AE9D-A952-7814-3AB16618BD26}"/>
              </a:ext>
            </a:extLst>
          </p:cNvPr>
          <p:cNvSpPr txBox="1"/>
          <p:nvPr/>
        </p:nvSpPr>
        <p:spPr>
          <a:xfrm>
            <a:off x="304800" y="2795513"/>
            <a:ext cx="8534400" cy="3456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tabLst>
                <a:tab pos="8178800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And he came to her and said, “Greetings, O </a:t>
            </a:r>
            <a:r>
              <a:rPr lang="en-US" sz="3200" b="1" dirty="0">
                <a:solidFill>
                  <a:srgbClr val="003300"/>
                </a:solidFill>
                <a:effectLst/>
                <a:latin typeface="Calibri" panose="020F0502020204030204" pitchFamily="34" charset="0"/>
              </a:rPr>
              <a:t>favored</a:t>
            </a:r>
            <a:r>
              <a:rPr lang="en-US" sz="3200" dirty="0">
                <a:effectLst/>
                <a:latin typeface="Calibri" panose="020F0502020204030204" pitchFamily="34" charset="0"/>
              </a:rPr>
              <a:t> one, the Lord is with you!”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29 </a:t>
            </a:r>
            <a:r>
              <a:rPr lang="en-US" sz="3200" dirty="0">
                <a:effectLst/>
                <a:latin typeface="Calibri" panose="020F0502020204030204" pitchFamily="34" charset="0"/>
              </a:rPr>
              <a:t>But she was greatly troubled at the saying, and tried to discern what sort of greeting this might be.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30 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the angel said to her, “Do not be afraid, Mary, for you have found </a:t>
            </a:r>
            <a:r>
              <a:rPr lang="en-US" sz="3200" b="1" dirty="0">
                <a:solidFill>
                  <a:srgbClr val="003300"/>
                </a:solidFill>
                <a:effectLst/>
                <a:latin typeface="Calibri" panose="020F0502020204030204" pitchFamily="34" charset="0"/>
              </a:rPr>
              <a:t>favor</a:t>
            </a:r>
            <a:r>
              <a:rPr lang="en-US" sz="3200" dirty="0">
                <a:effectLst/>
                <a:latin typeface="Calibri" panose="020F0502020204030204" pitchFamily="34" charset="0"/>
              </a:rPr>
              <a:t> with God. 	</a:t>
            </a:r>
            <a:r>
              <a:rPr kumimoji="0" lang="en-US" sz="28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  <a:ea typeface="+mn-ea"/>
                <a:cs typeface="+mn-cs"/>
              </a:rPr>
              <a:t>Lk 1:28-30</a:t>
            </a:r>
            <a:endParaRPr lang="en-US" sz="28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683854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BE835-868E-D248-8E13-0010E7C21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6BE653-9245-A80B-E3FE-A9F4665F4A90}"/>
              </a:ext>
            </a:extLst>
          </p:cNvPr>
          <p:cNvSpPr txBox="1"/>
          <p:nvPr/>
        </p:nvSpPr>
        <p:spPr>
          <a:xfrm>
            <a:off x="928924" y="395010"/>
            <a:ext cx="76200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Favor (graced):  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KJV</a:t>
            </a:r>
            <a:endParaRPr lang="en-US" sz="6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181F0D-BA6B-F011-B438-11622BB1A41E}"/>
              </a:ext>
            </a:extLst>
          </p:cNvPr>
          <p:cNvSpPr txBox="1"/>
          <p:nvPr/>
        </p:nvSpPr>
        <p:spPr>
          <a:xfrm>
            <a:off x="304800" y="2795513"/>
            <a:ext cx="8534400" cy="3456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tabLst>
                <a:tab pos="8178800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And this </a:t>
            </a:r>
            <a:r>
              <a:rPr lang="en-US" sz="3200" i="1" dirty="0">
                <a:effectLst/>
                <a:latin typeface="Calibri" panose="020F0502020204030204" pitchFamily="34" charset="0"/>
              </a:rPr>
              <a:t>shall be</a:t>
            </a:r>
            <a:r>
              <a:rPr lang="en-US" sz="3200" dirty="0">
                <a:effectLst/>
                <a:latin typeface="Calibri" panose="020F0502020204030204" pitchFamily="34" charset="0"/>
              </a:rPr>
              <a:t> a sign unto you; Ye shall find the babe wrapped in swaddling clothes, lying in a manger.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13 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suddenly there was with the angel a multitude of the heavenly host praising God, and saying,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14 </a:t>
            </a:r>
            <a:r>
              <a:rPr lang="en-US" sz="3200" dirty="0">
                <a:effectLst/>
                <a:latin typeface="Calibri" panose="020F0502020204030204" pitchFamily="34" charset="0"/>
              </a:rPr>
              <a:t>Glory to God in the highest, And on earth peace, </a:t>
            </a:r>
            <a:r>
              <a:rPr lang="en-US" sz="3200" b="1" i="1" dirty="0">
                <a:solidFill>
                  <a:srgbClr val="003300"/>
                </a:solidFill>
                <a:effectLst/>
                <a:latin typeface="Calibri" panose="020F0502020204030204" pitchFamily="34" charset="0"/>
              </a:rPr>
              <a:t>Good Will toward men</a:t>
            </a:r>
            <a:r>
              <a:rPr lang="en-US" sz="3200" dirty="0">
                <a:effectLst/>
                <a:latin typeface="Calibri" panose="020F0502020204030204" pitchFamily="34" charset="0"/>
              </a:rPr>
              <a:t>. 	</a:t>
            </a:r>
            <a:r>
              <a:rPr kumimoji="0" lang="en-US" sz="28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  <a:ea typeface="+mn-ea"/>
                <a:cs typeface="+mn-cs"/>
              </a:rPr>
              <a:t>Lk 2:12-14</a:t>
            </a:r>
            <a:endParaRPr lang="en-US" sz="28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484570"/>
      </p:ext>
    </p:extLst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7AC01-24A5-D535-0714-FC46BEF23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932A27-2207-BC97-EA69-1FEA8A76112C}"/>
              </a:ext>
            </a:extLst>
          </p:cNvPr>
          <p:cNvSpPr txBox="1"/>
          <p:nvPr/>
        </p:nvSpPr>
        <p:spPr>
          <a:xfrm>
            <a:off x="928924" y="395010"/>
            <a:ext cx="76200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Favor (graced):  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NRSV</a:t>
            </a:r>
            <a:endParaRPr lang="en-US" sz="6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BBB255-23FD-526B-5C0C-FB7723BA449E}"/>
              </a:ext>
            </a:extLst>
          </p:cNvPr>
          <p:cNvSpPr txBox="1"/>
          <p:nvPr/>
        </p:nvSpPr>
        <p:spPr>
          <a:xfrm>
            <a:off x="304800" y="1524000"/>
            <a:ext cx="8534400" cy="4651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tabLst>
                <a:tab pos="8229600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This will be a sign for you: you will find a child wrapped in bands of cloth and lying in a manger.”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13 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suddenly there was with the angel a multitude of the heavenly host, praising God and saying,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14</a:t>
            </a:r>
            <a:r>
              <a:rPr lang="en-US" sz="3200" baseline="30000" dirty="0">
                <a:latin typeface="Calibri" panose="020F0502020204030204" pitchFamily="34" charset="0"/>
              </a:rPr>
              <a:t> </a:t>
            </a:r>
            <a:r>
              <a:rPr lang="en-US" sz="3200" dirty="0">
                <a:effectLst/>
                <a:latin typeface="Calibri" panose="020F0502020204030204" pitchFamily="34" charset="0"/>
              </a:rPr>
              <a:t>“Glory to God in the highest heaven, and on earth peace </a:t>
            </a:r>
            <a:r>
              <a:rPr lang="en-US" sz="3200" b="1" i="1" dirty="0">
                <a:solidFill>
                  <a:srgbClr val="003300"/>
                </a:solidFill>
                <a:effectLst/>
                <a:latin typeface="Calibri" panose="020F0502020204030204" pitchFamily="34" charset="0"/>
              </a:rPr>
              <a:t>among those whom he favors</a:t>
            </a:r>
            <a:r>
              <a:rPr lang="en-US" sz="3200" dirty="0">
                <a:effectLst/>
                <a:latin typeface="Calibri" panose="020F0502020204030204" pitchFamily="34" charset="0"/>
              </a:rPr>
              <a:t>!” 		</a:t>
            </a:r>
            <a:r>
              <a:rPr kumimoji="0" lang="en-US" sz="28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  <a:ea typeface="+mn-ea"/>
                <a:cs typeface="+mn-cs"/>
              </a:rPr>
              <a:t>Lk 2:12-14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tabLst>
                <a:tab pos="8229600" algn="r"/>
              </a:tabLst>
            </a:pPr>
            <a:r>
              <a:rPr lang="en-US" sz="2800" b="1" i="1" kern="1400" dirty="0">
                <a:solidFill>
                  <a:srgbClr val="0033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“Upon whom His favor rests”</a:t>
            </a:r>
            <a:endParaRPr lang="en-US" sz="2800" b="1" i="1" kern="1400" dirty="0">
              <a:ln>
                <a:noFill/>
              </a:ln>
              <a:solidFill>
                <a:srgbClr val="0033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429968"/>
      </p:ext>
    </p:extLst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BD1F6-64BD-8513-047D-F0FE3F666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A5B084-CD2D-FA07-4603-46B659AF2A4F}"/>
              </a:ext>
            </a:extLst>
          </p:cNvPr>
          <p:cNvSpPr txBox="1"/>
          <p:nvPr/>
        </p:nvSpPr>
        <p:spPr>
          <a:xfrm>
            <a:off x="457200" y="328912"/>
            <a:ext cx="76200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Favor (graced):  </a:t>
            </a:r>
            <a:r>
              <a:rPr lang="en-US" sz="32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NRSV</a:t>
            </a:r>
            <a:endParaRPr lang="en-US" sz="60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3CFC4F-CE36-ABF7-7EA3-88D788A93A07}"/>
              </a:ext>
            </a:extLst>
          </p:cNvPr>
          <p:cNvSpPr txBox="1"/>
          <p:nvPr/>
        </p:nvSpPr>
        <p:spPr>
          <a:xfrm>
            <a:off x="304800" y="1036798"/>
            <a:ext cx="8534400" cy="119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tabLst>
                <a:tab pos="8229600" algn="r"/>
              </a:tabLst>
            </a:pPr>
            <a:r>
              <a:rPr lang="el-GR" sz="3200" b="1" dirty="0">
                <a:latin typeface="Gentium"/>
              </a:rPr>
              <a:t>χαριτόω</a:t>
            </a:r>
            <a:r>
              <a:rPr lang="en-US" sz="3200" b="1" dirty="0">
                <a:latin typeface="Gentium"/>
              </a:rPr>
              <a:t> </a:t>
            </a:r>
            <a:r>
              <a:rPr lang="en-US" sz="3200" b="1" i="1" dirty="0">
                <a:latin typeface="Gentium"/>
              </a:rPr>
              <a:t>charitóō; contracted charitṓ, fut. charitṓsō, from cháris (5485), grace.</a:t>
            </a:r>
            <a:endParaRPr kumimoji="0" lang="en-US" sz="2800" b="1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3E0000"/>
                </a:solidFill>
              </a:u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61CB96-DD45-3B3A-AA9A-6EC2FDBE51C5}"/>
              </a:ext>
            </a:extLst>
          </p:cNvPr>
          <p:cNvSpPr txBox="1"/>
          <p:nvPr/>
        </p:nvSpPr>
        <p:spPr>
          <a:xfrm>
            <a:off x="304800" y="2241234"/>
            <a:ext cx="85344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0"/>
              </a:spcAft>
              <a:tabLst>
                <a:tab pos="8229600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And the Word became flesh and dwelt among us, and we have seen his glory, glory as of the only Son from the Father, </a:t>
            </a:r>
            <a:r>
              <a:rPr lang="en-US" sz="3200" b="1" i="1" dirty="0">
                <a:solidFill>
                  <a:srgbClr val="003300"/>
                </a:solidFill>
                <a:effectLst/>
                <a:latin typeface="Calibri" panose="020F0502020204030204" pitchFamily="34" charset="0"/>
              </a:rPr>
              <a:t>full of grace and truth</a:t>
            </a:r>
            <a:r>
              <a:rPr lang="en-US" sz="3200" dirty="0">
                <a:effectLst/>
                <a:latin typeface="Calibri" panose="020F0502020204030204" pitchFamily="34" charset="0"/>
              </a:rPr>
              <a:t>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15 </a:t>
            </a:r>
            <a:r>
              <a:rPr lang="en-US" sz="3200" dirty="0">
                <a:effectLst/>
                <a:latin typeface="Calibri" panose="020F0502020204030204" pitchFamily="34" charset="0"/>
              </a:rPr>
              <a:t>(John bore witness about him, and cried out, “This was he of whom I said, ‘He who comes after me ranks before me, because he was before me.’ ”)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16 </a:t>
            </a:r>
            <a:r>
              <a:rPr lang="en-US" sz="3200" b="1" i="1" dirty="0">
                <a:solidFill>
                  <a:srgbClr val="003300"/>
                </a:solidFill>
                <a:effectLst/>
                <a:latin typeface="Calibri" panose="020F0502020204030204" pitchFamily="34" charset="0"/>
              </a:rPr>
              <a:t>For from his fullness we have all received, grace upon grace</a:t>
            </a:r>
            <a:r>
              <a:rPr lang="en-US" sz="3200" dirty="0">
                <a:effectLst/>
                <a:latin typeface="Calibri" panose="020F0502020204030204" pitchFamily="34" charset="0"/>
              </a:rPr>
              <a:t>.	</a:t>
            </a:r>
            <a:r>
              <a:rPr kumimoji="0" lang="en-US" sz="28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  <a:ea typeface="+mn-ea"/>
                <a:cs typeface="+mn-cs"/>
              </a:rPr>
              <a:t>Jn 1:14-16</a:t>
            </a:r>
          </a:p>
        </p:txBody>
      </p:sp>
    </p:spTree>
    <p:extLst>
      <p:ext uri="{BB962C8B-B14F-4D97-AF65-F5344CB8AC3E}">
        <p14:creationId xmlns:p14="http://schemas.microsoft.com/office/powerpoint/2010/main" val="792285366"/>
      </p:ext>
    </p:extLst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311639-27A3-7767-3C65-ADEFFD05E2D3}"/>
              </a:ext>
            </a:extLst>
          </p:cNvPr>
          <p:cNvSpPr txBox="1"/>
          <p:nvPr/>
        </p:nvSpPr>
        <p:spPr>
          <a:xfrm>
            <a:off x="304800" y="534585"/>
            <a:ext cx="8534400" cy="5788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tabLst>
                <a:tab pos="8178800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And the angel answered her, “The Holy Spirit will come upon you, and the power of the Most High will overshadow you; therefore the child to be born will be called holy—the Son of God. </a:t>
            </a:r>
            <a:r>
              <a:rPr lang="en-US" sz="3600" b="1" baseline="30000" dirty="0">
                <a:effectLst/>
                <a:latin typeface="Calibri" panose="020F0502020204030204" pitchFamily="34" charset="0"/>
              </a:rPr>
              <a:t>36 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behold, your relative Elizabeth in her old age has also conceived a son, and this is the sixth month with her who was called barren. </a:t>
            </a:r>
            <a:r>
              <a:rPr lang="en-US" sz="3600" b="1" baseline="30000" dirty="0">
                <a:effectLst/>
                <a:latin typeface="Calibri" panose="020F0502020204030204" pitchFamily="34" charset="0"/>
              </a:rPr>
              <a:t>37 </a:t>
            </a:r>
            <a:r>
              <a:rPr lang="en-US" sz="3600" b="1" i="1" dirty="0">
                <a:solidFill>
                  <a:srgbClr val="003300"/>
                </a:solidFill>
                <a:effectLst/>
                <a:latin typeface="Calibri" panose="020F0502020204030204" pitchFamily="34" charset="0"/>
              </a:rPr>
              <a:t>For nothing will be impossible with God</a:t>
            </a:r>
            <a:r>
              <a:rPr lang="en-US" sz="3600" dirty="0">
                <a:effectLst/>
                <a:latin typeface="Calibri" panose="020F0502020204030204" pitchFamily="34" charset="0"/>
              </a:rPr>
              <a:t>.”	</a:t>
            </a:r>
            <a:r>
              <a:rPr kumimoji="0" lang="en-US" sz="28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  <a:ea typeface="+mn-ea"/>
                <a:cs typeface="+mn-cs"/>
              </a:rPr>
              <a:t>Lk 1:35-37</a:t>
            </a:r>
            <a:endParaRPr lang="en-US" sz="28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248482"/>
      </p:ext>
    </p:extLst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6BDBF-AA31-4B3C-A801-58A9A947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9CA4FDF4-64F0-DD26-D5A9-F78BEF08D70B}"/>
              </a:ext>
            </a:extLst>
          </p:cNvPr>
          <p:cNvSpPr/>
          <p:nvPr/>
        </p:nvSpPr>
        <p:spPr>
          <a:xfrm>
            <a:off x="1219200" y="846241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B1F88-E203-7D02-534A-3F0D2D463DD9}"/>
              </a:ext>
            </a:extLst>
          </p:cNvPr>
          <p:cNvSpPr txBox="1"/>
          <p:nvPr/>
        </p:nvSpPr>
        <p:spPr>
          <a:xfrm>
            <a:off x="562990" y="1143000"/>
            <a:ext cx="8047609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Gabriel tells Mary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that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nothing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is impossible with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!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458200" algn="r"/>
              </a:tabLst>
              <a:defRPr/>
            </a:pPr>
            <a:endParaRPr kumimoji="0" lang="en-US" sz="1000" b="1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3E0000"/>
                </a:solidFill>
              </a:uFill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458200" algn="r"/>
              </a:tabLst>
              <a:defRPr/>
            </a:pPr>
            <a:r>
              <a:rPr kumimoji="0" lang="en-US" sz="36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  <a:ea typeface="+mn-ea"/>
                <a:cs typeface="+mn-cs"/>
              </a:rPr>
              <a:t>Lk 1:37</a:t>
            </a:r>
            <a:endParaRPr kumimoji="0" lang="en-US" sz="3600" b="1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endParaRPr lang="en-US" sz="6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10494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CC0E8-9A50-FBE4-E5AD-1732EC04C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A368CC-9D24-7164-3148-D540486B0F89}"/>
              </a:ext>
            </a:extLst>
          </p:cNvPr>
          <p:cNvSpPr txBox="1"/>
          <p:nvPr/>
        </p:nvSpPr>
        <p:spPr>
          <a:xfrm>
            <a:off x="304800" y="3276600"/>
            <a:ext cx="8534400" cy="3144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0"/>
              </a:spcAft>
            </a:pPr>
            <a:r>
              <a:rPr lang="en-US" sz="3600" b="1" baseline="30000" dirty="0">
                <a:effectLst/>
                <a:latin typeface="Calibri" panose="020F0502020204030204" pitchFamily="34" charset="0"/>
              </a:rPr>
              <a:t>37 </a:t>
            </a:r>
            <a:r>
              <a:rPr lang="en-US" sz="3600" dirty="0">
                <a:effectLst/>
                <a:latin typeface="Calibri" panose="020F0502020204030204" pitchFamily="34" charset="0"/>
              </a:rPr>
              <a:t>For nothing will be impossible with God.”…</a:t>
            </a:r>
          </a:p>
          <a:p>
            <a:pPr marL="0" marR="0">
              <a:spcAft>
                <a:spcPts val="0"/>
              </a:spcAft>
            </a:pPr>
            <a:endParaRPr lang="en-US" sz="3600" b="1" baseline="30000" dirty="0">
              <a:effectLst/>
              <a:latin typeface="Calibri" panose="020F0502020204030204" pitchFamily="34" charset="0"/>
            </a:endParaRPr>
          </a:p>
          <a:p>
            <a:pPr marL="0" marR="0">
              <a:spcAft>
                <a:spcPts val="0"/>
              </a:spcAft>
            </a:pPr>
            <a:r>
              <a:rPr lang="en-US" sz="3600" b="1" baseline="30000" dirty="0">
                <a:effectLst/>
                <a:latin typeface="Calibri" panose="020F0502020204030204" pitchFamily="34" charset="0"/>
              </a:rPr>
              <a:t>38 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Mary said, “Behold, I am the servant of the Lord; </a:t>
            </a:r>
            <a:r>
              <a:rPr lang="en-US" sz="3600" b="1" i="1" dirty="0">
                <a:solidFill>
                  <a:srgbClr val="003300"/>
                </a:solidFill>
                <a:effectLst/>
                <a:latin typeface="Calibri" panose="020F0502020204030204" pitchFamily="34" charset="0"/>
              </a:rPr>
              <a:t>let it be to me according to your word</a:t>
            </a:r>
            <a:r>
              <a:rPr lang="en-US" sz="3600" dirty="0">
                <a:effectLst/>
                <a:latin typeface="Calibri" panose="020F0502020204030204" pitchFamily="34" charset="0"/>
              </a:rPr>
              <a:t>.” And the angel departed from her. </a:t>
            </a:r>
            <a:endParaRPr lang="en-US" sz="2800" dirty="0">
              <a:effectLst/>
              <a:latin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1000"/>
              </a:spcAft>
              <a:tabLst>
                <a:tab pos="8178800" algn="r"/>
              </a:tabLst>
            </a:pPr>
            <a:r>
              <a:rPr lang="en-US" sz="2800" dirty="0">
                <a:effectLst/>
                <a:latin typeface="Calibri" panose="020F0502020204030204" pitchFamily="34" charset="0"/>
              </a:rPr>
              <a:t>	</a:t>
            </a:r>
            <a:r>
              <a:rPr kumimoji="0" lang="en-US" sz="28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  <a:ea typeface="+mn-ea"/>
                <a:cs typeface="+mn-cs"/>
              </a:rPr>
              <a:t>Lk 1:37-38</a:t>
            </a:r>
            <a:endParaRPr lang="en-US" sz="28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223BB-CE11-23C6-4763-3679F723D0AD}"/>
              </a:ext>
            </a:extLst>
          </p:cNvPr>
          <p:cNvSpPr txBox="1"/>
          <p:nvPr/>
        </p:nvSpPr>
        <p:spPr>
          <a:xfrm>
            <a:off x="457200" y="685800"/>
            <a:ext cx="76200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Mary is Favored / Graced</a:t>
            </a:r>
            <a:r>
              <a:rPr lang="en-US" sz="4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, in part, </a:t>
            </a:r>
            <a:r>
              <a:rPr lang="en-US" sz="4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due to her receiving heart</a:t>
            </a:r>
            <a:endParaRPr lang="en-US" sz="4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027424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16313</TotalTime>
  <Words>941</Words>
  <Application>Microsoft Office PowerPoint</Application>
  <PresentationFormat>On-screen Show (4:3)</PresentationFormat>
  <Paragraphs>50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Gentium</vt:lpstr>
      <vt:lpstr>Google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828</cp:revision>
  <cp:lastPrinted>2022-10-02T13:03:38Z</cp:lastPrinted>
  <dcterms:created xsi:type="dcterms:W3CDTF">2020-07-19T11:17:55Z</dcterms:created>
  <dcterms:modified xsi:type="dcterms:W3CDTF">2024-12-22T13:33:14Z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