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21"/>
  </p:notesMasterIdLst>
  <p:handoutMasterIdLst>
    <p:handoutMasterId r:id="rId22"/>
  </p:handoutMasterIdLst>
  <p:sldIdLst>
    <p:sldId id="7906" r:id="rId5"/>
    <p:sldId id="8098" r:id="rId6"/>
    <p:sldId id="8183" r:id="rId7"/>
    <p:sldId id="8191" r:id="rId8"/>
    <p:sldId id="8216" r:id="rId9"/>
    <p:sldId id="8214" r:id="rId10"/>
    <p:sldId id="8215" r:id="rId11"/>
    <p:sldId id="8217" r:id="rId12"/>
    <p:sldId id="8209" r:id="rId13"/>
    <p:sldId id="8023" r:id="rId14"/>
    <p:sldId id="8210" r:id="rId15"/>
    <p:sldId id="8211" r:id="rId16"/>
    <p:sldId id="8212" r:id="rId17"/>
    <p:sldId id="8202" r:id="rId18"/>
    <p:sldId id="8219" r:id="rId19"/>
    <p:sldId id="8206" r:id="rId2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CC0000"/>
    <a:srgbClr val="001236"/>
    <a:srgbClr val="0033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0" autoAdjust="0"/>
    <p:restoredTop sz="89803" autoAdjust="0"/>
  </p:normalViewPr>
  <p:slideViewPr>
    <p:cSldViewPr showGuides="1">
      <p:cViewPr>
        <p:scale>
          <a:sx n="50" d="100"/>
          <a:sy n="50" d="100"/>
        </p:scale>
        <p:origin x="1544" y="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4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EBE4-F366-F10C-43B3-2E5D7100E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475C6-2270-8B6B-23D8-75FB3516B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5984D-E136-B8DD-6E35-51F509A09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09D1F-7C42-8615-B8CF-23E027D7E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9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" y="884014"/>
            <a:ext cx="9029701" cy="9569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 algn="ctr"/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Matthew 13:36-43;</a:t>
            </a:r>
            <a:r>
              <a:rPr lang="nl-NL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John 1:1-9; Hebrews 4:12-13;</a:t>
            </a:r>
          </a:p>
          <a:p>
            <a:pPr marL="0" marR="0" indent="0" algn="ctr"/>
            <a:r>
              <a:rPr lang="nl-NL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 Timothy 3:12-17; Psalm 19:1-4</a:t>
            </a:r>
            <a:endParaRPr lang="nl-NL" sz="3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 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51612"/>
            <a:ext cx="266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11/17/24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i="1" dirty="0">
                <a:cs typeface="Arial" panose="020B0604020202020204" pitchFamily="34" charset="0"/>
              </a:rPr>
              <a:t>Wheat and the Word</a:t>
            </a:r>
          </a:p>
        </p:txBody>
      </p:sp>
      <p:pic>
        <p:nvPicPr>
          <p:cNvPr id="2" name="Picture 1" descr="Close-up of a green plant&#10;&#10;Description automatically generated">
            <a:extLst>
              <a:ext uri="{FF2B5EF4-FFF2-40B4-BE49-F238E27FC236}">
                <a16:creationId xmlns:a16="http://schemas.microsoft.com/office/drawing/2014/main" id="{6AE6C101-91FC-F6A4-8FC6-50DC94D3E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t="12343" r="8500" b="5648"/>
          <a:stretch/>
        </p:blipFill>
        <p:spPr>
          <a:xfrm>
            <a:off x="38099" y="1981200"/>
            <a:ext cx="9105899" cy="407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565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FF91A1-5DAD-BF75-CC7B-46EDCB688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35845"/>
            <a:ext cx="85725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Then he left the crowds and went into the house. And his disciples came to him, saying, “Explain to us the parable of the weeds of the field.” </a:t>
            </a:r>
            <a:r>
              <a:rPr lang="en-US" sz="3600" baseline="30000" dirty="0">
                <a:latin typeface="+mn-lt"/>
              </a:rPr>
              <a:t>37 </a:t>
            </a:r>
            <a:r>
              <a:rPr lang="en-US" sz="3600" dirty="0">
                <a:latin typeface="+mn-lt"/>
              </a:rPr>
              <a:t>He answered, “The one who sows the good seed is the Son of Man. </a:t>
            </a:r>
            <a:r>
              <a:rPr lang="en-US" sz="3600" baseline="30000" dirty="0">
                <a:latin typeface="+mn-lt"/>
              </a:rPr>
              <a:t>38 </a:t>
            </a:r>
            <a:r>
              <a:rPr lang="en-US" sz="3600" dirty="0">
                <a:latin typeface="+mn-lt"/>
              </a:rPr>
              <a:t>The field is the world, and the good seed is the sons of the kingdom. The weeds are the sons of the evil one, </a:t>
            </a:r>
            <a:r>
              <a:rPr lang="en-US" sz="3600" baseline="30000" dirty="0">
                <a:latin typeface="+mn-lt"/>
              </a:rPr>
              <a:t>39 </a:t>
            </a:r>
            <a:r>
              <a:rPr lang="en-US" sz="3600" dirty="0">
                <a:latin typeface="+mn-lt"/>
              </a:rPr>
              <a:t>and the enemy who sowed them is the devil. The harvest is the end of the age, and the reapers are angels.</a:t>
            </a:r>
          </a:p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13:36-39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5069413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B5EF-AADE-A005-8566-117D8ED8D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D54A70-F02C-15CA-9D05-44055C267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57200"/>
            <a:ext cx="85725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Just as the weeds are gathered and burned with fire, so will it be at the end of the age. </a:t>
            </a:r>
            <a:r>
              <a:rPr lang="en-US" sz="3600" baseline="30000" dirty="0">
                <a:latin typeface="+mn-lt"/>
              </a:rPr>
              <a:t>41 </a:t>
            </a:r>
            <a:r>
              <a:rPr lang="en-US" sz="3600" dirty="0">
                <a:latin typeface="+mn-lt"/>
              </a:rPr>
              <a:t>The Son of Man will send his angels, and they will gather out of his kingdom all causes of sin and all law-breakers, </a:t>
            </a:r>
            <a:r>
              <a:rPr lang="en-US" sz="3600" baseline="30000" dirty="0">
                <a:latin typeface="+mn-lt"/>
              </a:rPr>
              <a:t>42 </a:t>
            </a:r>
            <a:r>
              <a:rPr lang="en-US" sz="3600" dirty="0">
                <a:latin typeface="+mn-lt"/>
              </a:rPr>
              <a:t>and throw them into the fiery furnace. In that place there will be weeping and gnashing of teeth. </a:t>
            </a:r>
            <a:r>
              <a:rPr lang="en-US" sz="3600" baseline="30000" dirty="0">
                <a:latin typeface="+mn-lt"/>
              </a:rPr>
              <a:t>43 </a:t>
            </a:r>
            <a:r>
              <a:rPr lang="en-US" sz="3600" dirty="0">
                <a:latin typeface="+mn-lt"/>
              </a:rPr>
              <a:t>Then the righteous will shine like the sun in the kingdom of their Father. He who has ears, let him hear.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Mt 13:40-43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7879834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69195-B100-ACD4-B9D4-009AB0DE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DE39A2-DCDE-8E20-B6E1-76F99E25C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20679"/>
            <a:ext cx="4343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Good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604AD5-87E0-5695-6AAA-4F56BA5F1965}"/>
              </a:ext>
            </a:extLst>
          </p:cNvPr>
          <p:cNvSpPr txBox="1"/>
          <p:nvPr/>
        </p:nvSpPr>
        <p:spPr>
          <a:xfrm>
            <a:off x="-1" y="-123447"/>
            <a:ext cx="9144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Worldview Paradigm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32FB3-3809-BA1F-F5AF-4D25BA27C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99" y="3520679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Devil (Satan)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Sower of evil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46D9E-85F2-2D1A-FED7-CB4FA471C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9" y="5273279"/>
            <a:ext cx="33718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Kingdom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1E87CC-21A5-353E-05EC-245E62434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99" y="5273279"/>
            <a:ext cx="373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Children of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the evil one</a:t>
            </a:r>
            <a:endParaRPr lang="en-US" sz="2800" dirty="0">
              <a:latin typeface="+mn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D6FDB8-453B-8BC3-7CD3-98CD4B79610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400300" y="4844118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8C49E1-A7E6-D9FF-C9D0-2B660CE0CFB3}"/>
              </a:ext>
            </a:extLst>
          </p:cNvPr>
          <p:cNvCxnSpPr>
            <a:cxnSpLocks/>
          </p:cNvCxnSpPr>
          <p:nvPr/>
        </p:nvCxnSpPr>
        <p:spPr>
          <a:xfrm>
            <a:off x="6855228" y="4844118"/>
            <a:ext cx="0" cy="429161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5D8EF52-1C00-DAEB-2ED8-22B05E790FFF}"/>
              </a:ext>
            </a:extLst>
          </p:cNvPr>
          <p:cNvSpPr/>
          <p:nvPr/>
        </p:nvSpPr>
        <p:spPr>
          <a:xfrm>
            <a:off x="526381" y="991557"/>
            <a:ext cx="8084219" cy="2243527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E19C72-9246-D6A8-F0BD-1BE2C5A64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096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Son of Man (Jesus)</a:t>
            </a:r>
          </a:p>
          <a:p>
            <a:pPr algn="ctr">
              <a:tabLst>
                <a:tab pos="8229600" algn="r"/>
              </a:tabLst>
            </a:pPr>
            <a:r>
              <a:rPr lang="en-US" sz="4000" b="1" dirty="0">
                <a:latin typeface="+mn-lt"/>
              </a:rPr>
              <a:t>Angel “messenger”</a:t>
            </a:r>
          </a:p>
          <a:p>
            <a:pPr algn="ctr">
              <a:tabLst>
                <a:tab pos="8229600" algn="r"/>
              </a:tabLst>
            </a:pPr>
            <a:r>
              <a:rPr lang="en-US" sz="3600" b="1" dirty="0">
                <a:latin typeface="+mn-lt"/>
              </a:rPr>
              <a:t>[ </a:t>
            </a:r>
            <a:r>
              <a:rPr lang="en-US" sz="3600" i="1" dirty="0">
                <a:latin typeface="+mn-lt"/>
              </a:rPr>
              <a:t>Servants of The Son </a:t>
            </a:r>
            <a:r>
              <a:rPr lang="en-US" sz="3600" b="1" dirty="0">
                <a:latin typeface="+mn-lt"/>
              </a:rPr>
              <a:t>]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166072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D45D-3B0C-0235-9DFF-B0806E90B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EF479E-962A-07EE-5D43-72AD617BA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828800"/>
            <a:ext cx="8763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The heavens declare the glory of God, and the sky above proclaims his handiwork. </a:t>
            </a:r>
            <a:r>
              <a:rPr lang="en-US" sz="3600" baseline="30000" dirty="0">
                <a:latin typeface="+mn-lt"/>
              </a:rPr>
              <a:t>2 </a:t>
            </a:r>
            <a:r>
              <a:rPr lang="en-US" sz="3600" dirty="0">
                <a:latin typeface="+mn-lt"/>
              </a:rPr>
              <a:t>Day to day pours out speech, and night to night reveals knowledge. </a:t>
            </a:r>
            <a:r>
              <a:rPr lang="en-US" sz="3600" baseline="30000" dirty="0">
                <a:latin typeface="+mn-lt"/>
              </a:rPr>
              <a:t>3 </a:t>
            </a:r>
            <a:r>
              <a:rPr lang="en-US" sz="36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There is no speech, nor are there words, whose voice is not heard</a:t>
            </a:r>
            <a:r>
              <a:rPr lang="en-US" sz="3600" dirty="0">
                <a:latin typeface="+mn-lt"/>
              </a:rPr>
              <a:t>. </a:t>
            </a:r>
            <a:r>
              <a:rPr lang="en-US" sz="3600" baseline="30000" dirty="0">
                <a:latin typeface="+mn-lt"/>
              </a:rPr>
              <a:t>4 </a:t>
            </a:r>
            <a:r>
              <a:rPr lang="en-US" sz="3600" dirty="0">
                <a:latin typeface="+mn-lt"/>
              </a:rPr>
              <a:t>Their voice goes out through all the earth, and their words to the end of the world.  In them he has set a tent for the sun,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Ps 19:1-4a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3AA80C-0C94-8EED-989D-82867171196C}"/>
              </a:ext>
            </a:extLst>
          </p:cNvPr>
          <p:cNvSpPr/>
          <p:nvPr/>
        </p:nvSpPr>
        <p:spPr>
          <a:xfrm>
            <a:off x="990600" y="1905000"/>
            <a:ext cx="6324600" cy="4826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0FA8D8-E232-E76F-A0FA-BA81D3E56CFB}"/>
              </a:ext>
            </a:extLst>
          </p:cNvPr>
          <p:cNvSpPr/>
          <p:nvPr/>
        </p:nvSpPr>
        <p:spPr>
          <a:xfrm>
            <a:off x="190500" y="2463800"/>
            <a:ext cx="66675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8F262-DA43-7673-7A23-B59B29843BDC}"/>
              </a:ext>
            </a:extLst>
          </p:cNvPr>
          <p:cNvSpPr/>
          <p:nvPr/>
        </p:nvSpPr>
        <p:spPr>
          <a:xfrm>
            <a:off x="978195" y="3022600"/>
            <a:ext cx="3365205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C8BCAC6-2E17-A713-5861-EDE26A79258A}"/>
              </a:ext>
            </a:extLst>
          </p:cNvPr>
          <p:cNvSpPr/>
          <p:nvPr/>
        </p:nvSpPr>
        <p:spPr>
          <a:xfrm>
            <a:off x="457201" y="4697899"/>
            <a:ext cx="21336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362FF9-9B9B-DDCE-45B8-F40F86C306F2}"/>
              </a:ext>
            </a:extLst>
          </p:cNvPr>
          <p:cNvSpPr/>
          <p:nvPr/>
        </p:nvSpPr>
        <p:spPr>
          <a:xfrm>
            <a:off x="1066800" y="5260914"/>
            <a:ext cx="2209800" cy="454086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1DA610-521D-84C4-D312-37214A45A261}"/>
              </a:ext>
            </a:extLst>
          </p:cNvPr>
          <p:cNvSpPr txBox="1"/>
          <p:nvPr/>
        </p:nvSpPr>
        <p:spPr>
          <a:xfrm>
            <a:off x="0" y="303198"/>
            <a:ext cx="9144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Words from God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15648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287A-6A5E-E7BF-301E-434DA7A53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4C6DB5-5A89-19A1-2B67-ED471847A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457200"/>
            <a:ext cx="8763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In the beginning was the Word, and the Word was with God, and the Word was God. </a:t>
            </a:r>
            <a:r>
              <a:rPr lang="en-US" sz="3600" baseline="30000" dirty="0">
                <a:latin typeface="+mn-lt"/>
              </a:rPr>
              <a:t>2</a:t>
            </a:r>
            <a:r>
              <a:rPr lang="en-US" sz="3600" dirty="0">
                <a:latin typeface="+mn-lt"/>
              </a:rPr>
              <a:t> He was in the beginning with God. </a:t>
            </a:r>
            <a:r>
              <a:rPr lang="en-US" sz="3600" baseline="30000" dirty="0">
                <a:latin typeface="+mn-lt"/>
              </a:rPr>
              <a:t>3 </a:t>
            </a:r>
            <a:r>
              <a:rPr lang="en-US" sz="3600" dirty="0">
                <a:latin typeface="+mn-lt"/>
              </a:rPr>
              <a:t>All things were made through him, and without him was not any thing made that was made. </a:t>
            </a:r>
            <a:r>
              <a:rPr lang="en-US" sz="3600" baseline="30000" dirty="0">
                <a:latin typeface="+mn-lt"/>
              </a:rPr>
              <a:t>4 </a:t>
            </a:r>
            <a:r>
              <a:rPr lang="en-US" sz="3600" dirty="0">
                <a:latin typeface="+mn-lt"/>
              </a:rPr>
              <a:t>In him was life, and the life was the light of men. </a:t>
            </a:r>
            <a:r>
              <a:rPr lang="en-US" sz="3600" baseline="30000" dirty="0">
                <a:latin typeface="+mn-lt"/>
              </a:rPr>
              <a:t>5 </a:t>
            </a:r>
            <a:r>
              <a:rPr lang="en-US" sz="3600" u="sng" dirty="0">
                <a:uFill>
                  <a:solidFill>
                    <a:srgbClr val="3E0000"/>
                  </a:solidFill>
                </a:uFill>
                <a:latin typeface="+mn-lt"/>
              </a:rPr>
              <a:t>The light shines in the darkness, and the darkness has not overcome it</a:t>
            </a:r>
            <a:r>
              <a:rPr lang="en-US" sz="3600" dirty="0">
                <a:latin typeface="+mn-lt"/>
              </a:rPr>
              <a:t>… </a:t>
            </a:r>
            <a:r>
              <a:rPr lang="en-US" sz="3600" baseline="30000" dirty="0">
                <a:latin typeface="+mn-lt"/>
              </a:rPr>
              <a:t>9 </a:t>
            </a:r>
            <a:r>
              <a:rPr lang="en-US" sz="3600" dirty="0">
                <a:latin typeface="+mn-lt"/>
              </a:rPr>
              <a:t>The true light, which gives light to everyone, was coming into the world.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1:1-5, 9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E4FE0A-42F1-B272-13C5-985219F9B0A7}"/>
              </a:ext>
            </a:extLst>
          </p:cNvPr>
          <p:cNvSpPr/>
          <p:nvPr/>
        </p:nvSpPr>
        <p:spPr>
          <a:xfrm>
            <a:off x="4533900" y="1066800"/>
            <a:ext cx="28194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F2CCB06-B8DB-803D-49E6-E8F927EBE21D}"/>
              </a:ext>
            </a:extLst>
          </p:cNvPr>
          <p:cNvSpPr/>
          <p:nvPr/>
        </p:nvSpPr>
        <p:spPr>
          <a:xfrm>
            <a:off x="3467100" y="3279776"/>
            <a:ext cx="54102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46C0DA-5BF6-7DBC-3AE9-687E09A9BBD4}"/>
              </a:ext>
            </a:extLst>
          </p:cNvPr>
          <p:cNvSpPr/>
          <p:nvPr/>
        </p:nvSpPr>
        <p:spPr>
          <a:xfrm>
            <a:off x="190500" y="3279776"/>
            <a:ext cx="23622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3631EC-4DE1-5494-E2FF-F6726A536399}"/>
              </a:ext>
            </a:extLst>
          </p:cNvPr>
          <p:cNvSpPr/>
          <p:nvPr/>
        </p:nvSpPr>
        <p:spPr>
          <a:xfrm>
            <a:off x="7658100" y="1066800"/>
            <a:ext cx="7239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55960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2438E-E4CD-DC72-A215-A76119DA5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01062F-B555-3FCE-A689-7DBF5C6B6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0"/>
            <a:ext cx="8763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Long ago, at many times and in many ways, God spoke to </a:t>
            </a:r>
            <a:r>
              <a:rPr lang="en-US" sz="3600" u="sng" dirty="0">
                <a:uFill>
                  <a:solidFill>
                    <a:srgbClr val="3E0000"/>
                  </a:solidFill>
                </a:uFill>
                <a:latin typeface="+mn-lt"/>
              </a:rPr>
              <a:t>our fathers by the prophets</a:t>
            </a:r>
            <a:r>
              <a:rPr lang="en-US" sz="3600" dirty="0">
                <a:latin typeface="+mn-lt"/>
              </a:rPr>
              <a:t>, </a:t>
            </a:r>
            <a:r>
              <a:rPr lang="en-US" sz="3600" baseline="30000" dirty="0">
                <a:latin typeface="+mn-lt"/>
              </a:rPr>
              <a:t>2 </a:t>
            </a:r>
            <a:r>
              <a:rPr lang="en-US" sz="3600" dirty="0">
                <a:latin typeface="+mn-lt"/>
              </a:rPr>
              <a:t>but in these last days he has spoken to us </a:t>
            </a:r>
            <a:r>
              <a:rPr lang="en-US" sz="3600" u="sng" dirty="0">
                <a:uFill>
                  <a:solidFill>
                    <a:srgbClr val="3E0000"/>
                  </a:solidFill>
                </a:uFill>
                <a:latin typeface="+mn-lt"/>
              </a:rPr>
              <a:t>by his Son</a:t>
            </a:r>
            <a:r>
              <a:rPr lang="en-US" sz="3600" dirty="0">
                <a:latin typeface="+mn-lt"/>
              </a:rPr>
              <a:t>, whom he appointed the heir of all things, </a:t>
            </a:r>
            <a:r>
              <a:rPr lang="en-US" sz="3600" u="sng" dirty="0">
                <a:uFill>
                  <a:solidFill>
                    <a:srgbClr val="3E0000"/>
                  </a:solidFill>
                </a:uFill>
                <a:latin typeface="+mn-lt"/>
              </a:rPr>
              <a:t>through whom also he created the world</a:t>
            </a:r>
            <a:r>
              <a:rPr lang="en-US" sz="3600" dirty="0">
                <a:latin typeface="+mn-lt"/>
              </a:rPr>
              <a:t>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Heb 1:1-3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570D1C-327A-36A7-C74A-4427DE58FFFE}"/>
              </a:ext>
            </a:extLst>
          </p:cNvPr>
          <p:cNvSpPr/>
          <p:nvPr/>
        </p:nvSpPr>
        <p:spPr>
          <a:xfrm>
            <a:off x="292100" y="3657600"/>
            <a:ext cx="2108200" cy="4826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DAB49C-EFBC-01E6-45CE-686719568F93}"/>
              </a:ext>
            </a:extLst>
          </p:cNvPr>
          <p:cNvSpPr/>
          <p:nvPr/>
        </p:nvSpPr>
        <p:spPr>
          <a:xfrm>
            <a:off x="4533900" y="4267200"/>
            <a:ext cx="27432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04185-7857-DE14-E497-2652BC20E793}"/>
              </a:ext>
            </a:extLst>
          </p:cNvPr>
          <p:cNvSpPr txBox="1"/>
          <p:nvPr/>
        </p:nvSpPr>
        <p:spPr>
          <a:xfrm>
            <a:off x="-12701" y="38100"/>
            <a:ext cx="91440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Word of God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God’s Son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27701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96077-03BB-E798-F1E8-AC916ADD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DCA3A4-758D-7515-F430-1671817D5332}"/>
              </a:ext>
            </a:extLst>
          </p:cNvPr>
          <p:cNvSpPr txBox="1"/>
          <p:nvPr/>
        </p:nvSpPr>
        <p:spPr>
          <a:xfrm>
            <a:off x="0" y="74235"/>
            <a:ext cx="9144001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3E0000"/>
                </a:solidFill>
                <a:effectLst/>
                <a:latin typeface="Calibri" panose="020F0502020204030204" pitchFamily="34" charset="0"/>
              </a:rPr>
              <a:t>God’s Word: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Created all things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Continues to speak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- through creation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- through Jesus…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i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speech is 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i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in the midst of weeds!</a:t>
            </a:r>
            <a:endParaRPr lang="en-US" sz="3200" b="1" i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8119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ACD12-2DAE-6F15-342C-79311A5BE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ACE9E6-27B8-0DB5-EDBF-6AA879587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57200"/>
            <a:ext cx="85725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“</a:t>
            </a:r>
            <a:r>
              <a:rPr lang="en-US" sz="3600" b="1" u="sng" dirty="0">
                <a:uFill>
                  <a:solidFill>
                    <a:srgbClr val="001236"/>
                  </a:solidFill>
                </a:uFill>
                <a:latin typeface="+mn-lt"/>
              </a:rPr>
              <a:t>No one can come to me unless the Father who sent me draws him</a:t>
            </a:r>
            <a:r>
              <a:rPr lang="en-US" sz="3600" dirty="0">
                <a:latin typeface="+mn-lt"/>
              </a:rPr>
              <a:t>. And I will raise him up on the last day. </a:t>
            </a:r>
            <a:r>
              <a:rPr lang="en-US" sz="3600" baseline="30000" dirty="0">
                <a:latin typeface="+mn-lt"/>
              </a:rPr>
              <a:t>45 </a:t>
            </a:r>
            <a:r>
              <a:rPr lang="en-US" sz="3600" dirty="0">
                <a:latin typeface="+mn-lt"/>
              </a:rPr>
              <a:t>It is written in the Prophets, </a:t>
            </a:r>
            <a:r>
              <a:rPr lang="en-US" sz="3600" b="1" i="1" dirty="0">
                <a:solidFill>
                  <a:srgbClr val="0070C0"/>
                </a:solidFill>
                <a:latin typeface="+mn-lt"/>
              </a:rPr>
              <a:t>‘And they will all be taught by God.’ </a:t>
            </a:r>
            <a:r>
              <a:rPr lang="en-US" sz="3600" dirty="0">
                <a:latin typeface="+mn-lt"/>
              </a:rPr>
              <a:t>Everyone who has heard and learned from the Father comes to me— </a:t>
            </a:r>
            <a:r>
              <a:rPr lang="en-US" sz="3600" baseline="30000" dirty="0">
                <a:latin typeface="+mn-lt"/>
              </a:rPr>
              <a:t>46 </a:t>
            </a:r>
            <a:r>
              <a:rPr lang="en-US" sz="3600" dirty="0">
                <a:latin typeface="+mn-lt"/>
              </a:rPr>
              <a:t>not that anyone has seen the Father except he who is from God; he has seen the Father. </a:t>
            </a:r>
            <a:r>
              <a:rPr lang="en-US" sz="3600" baseline="30000" dirty="0">
                <a:latin typeface="+mn-lt"/>
              </a:rPr>
              <a:t>47 </a:t>
            </a:r>
            <a:r>
              <a:rPr lang="en-US" sz="3600" dirty="0">
                <a:latin typeface="+mn-lt"/>
              </a:rPr>
              <a:t>Truly, truly, I say to you, whoever believes has eternal life. 48 I am the </a:t>
            </a:r>
            <a:r>
              <a:rPr lang="en-US" sz="3600" b="1" dirty="0">
                <a:latin typeface="+mn-lt"/>
              </a:rPr>
              <a:t>bread of life</a:t>
            </a:r>
            <a:r>
              <a:rPr lang="en-US" sz="3600" dirty="0">
                <a:latin typeface="+mn-lt"/>
              </a:rPr>
              <a:t>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6:43-48</a:t>
            </a:r>
            <a:endParaRPr lang="en-US" sz="2800" dirty="0">
              <a:latin typeface="+mn-lt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B710D0-2483-73EC-0391-074B7D5F94F4}"/>
              </a:ext>
            </a:extLst>
          </p:cNvPr>
          <p:cNvCxnSpPr/>
          <p:nvPr/>
        </p:nvCxnSpPr>
        <p:spPr>
          <a:xfrm flipH="1">
            <a:off x="5562600" y="2667000"/>
            <a:ext cx="1066800" cy="28956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EEC2B15-7DA1-97DB-35FC-FED81AA232ED}"/>
              </a:ext>
            </a:extLst>
          </p:cNvPr>
          <p:cNvCxnSpPr/>
          <p:nvPr/>
        </p:nvCxnSpPr>
        <p:spPr>
          <a:xfrm>
            <a:off x="3962400" y="1524000"/>
            <a:ext cx="2438400" cy="685800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088835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34742" y="304800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Word of God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living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Heb 4:12-13</a:t>
            </a: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1371600" y="5417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215C4-2200-82AF-B124-452EB4E41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43" y="2829105"/>
            <a:ext cx="8674516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the word of God is </a:t>
            </a:r>
            <a:r>
              <a:rPr lang="en-US" sz="3200" b="1" u="sng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living</a:t>
            </a:r>
            <a:r>
              <a:rPr lang="en-US" sz="3200" dirty="0">
                <a:effectLst/>
                <a:latin typeface="Calibri" panose="020F0502020204030204" pitchFamily="34" charset="0"/>
              </a:rPr>
              <a:t> and active, sharper than any two-edged sword, piercing to the division of soul and of spirit, of joints and of marrow, and discerning the thoughts and intentions of the heart.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no creature is hidden from his sight, but all are naked and exposed to the eyes of him to whom we must give account.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Heb 4:12-13 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96730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7A00D-046D-813E-7608-3442023AD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E284FB-8440-4AD5-406A-BAA79A23CBD1}"/>
              </a:ext>
            </a:extLst>
          </p:cNvPr>
          <p:cNvSpPr txBox="1"/>
          <p:nvPr/>
        </p:nvSpPr>
        <p:spPr>
          <a:xfrm>
            <a:off x="234742" y="304800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Word of God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energizing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4400" i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(potent)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D010B69C-4199-89A7-8F2F-931764453A1B}"/>
              </a:ext>
            </a:extLst>
          </p:cNvPr>
          <p:cNvSpPr/>
          <p:nvPr/>
        </p:nvSpPr>
        <p:spPr>
          <a:xfrm>
            <a:off x="1371600" y="5417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997924-9399-5A15-9BFD-FB33ADCD2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43" y="2829105"/>
            <a:ext cx="8674516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the word of God is living and </a:t>
            </a:r>
            <a:r>
              <a:rPr lang="en-US" sz="3200" b="1" u="sng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active</a:t>
            </a:r>
            <a:r>
              <a:rPr lang="en-US" sz="3200" dirty="0">
                <a:effectLst/>
                <a:latin typeface="Calibri" panose="020F0502020204030204" pitchFamily="34" charset="0"/>
              </a:rPr>
              <a:t>, sharper than any two-edged sword, piercing to the division of soul and of spirit, of joints and of marrow, and discerning the thoughts and intentions of the heart.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no creature is hidden from his sight, but all are naked and exposed to the eyes of him to whom we must give account.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 Heb 4:12-13 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681311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20611-CA2F-37CC-1DF7-8E7E4EB0B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CBA124-FE27-081D-E9A7-47BD5978810A}"/>
              </a:ext>
            </a:extLst>
          </p:cNvPr>
          <p:cNvSpPr txBox="1"/>
          <p:nvPr/>
        </p:nvSpPr>
        <p:spPr>
          <a:xfrm>
            <a:off x="234742" y="304800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Word of God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sharp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4400" i="1" kern="1400" dirty="0">
                <a:ln>
                  <a:noFill/>
                </a:ln>
                <a:solidFill>
                  <a:srgbClr val="3E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(one time)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03F9E10B-89EA-5E8D-D1E0-C531984D56FF}"/>
              </a:ext>
            </a:extLst>
          </p:cNvPr>
          <p:cNvSpPr/>
          <p:nvPr/>
        </p:nvSpPr>
        <p:spPr>
          <a:xfrm>
            <a:off x="1371600" y="5417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87F312-2F6E-77D2-2365-9FA9B884F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43" y="2829105"/>
            <a:ext cx="8674516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the word of God is living and active, </a:t>
            </a:r>
            <a:r>
              <a:rPr lang="en-US" sz="3200" b="1" u="sng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sharper</a:t>
            </a:r>
            <a:r>
              <a:rPr lang="en-US" sz="3200" dirty="0">
                <a:effectLst/>
                <a:latin typeface="Calibri" panose="020F0502020204030204" pitchFamily="34" charset="0"/>
              </a:rPr>
              <a:t> than any two-edged sword, piercing to the division of soul and of spirit, of joints and of marrow, and discerning the thoughts and intentions of the heart.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no creature is hidden from his sight, but all are naked and exposed to the eyes of him to whom we must give account.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 Heb 4:12-13 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636261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7D606-2FA9-1BFF-E9C4-0B2BEB21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0AF155-F2D8-309F-9E8F-03E73BF4B9D7}"/>
              </a:ext>
            </a:extLst>
          </p:cNvPr>
          <p:cNvSpPr txBox="1"/>
          <p:nvPr/>
        </p:nvSpPr>
        <p:spPr>
          <a:xfrm>
            <a:off x="234742" y="304800"/>
            <a:ext cx="86745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Word of God is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</a:t>
            </a:r>
            <a:r>
              <a:rPr lang="en-US" sz="6000" b="1" u="sng" kern="1400" dirty="0">
                <a:ln>
                  <a:noFill/>
                </a:ln>
                <a:solidFill>
                  <a:srgbClr val="CC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</a:t>
            </a:r>
            <a:r>
              <a:rPr lang="en-US" sz="48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</a:t>
            </a:r>
            <a:r>
              <a:rPr lang="en-US" sz="6000" b="1" u="sng" kern="1400" dirty="0">
                <a:ln>
                  <a:noFill/>
                </a:ln>
                <a:solidFill>
                  <a:srgbClr val="CC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4800" i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(wholly)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divisive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7038DA74-4DC1-2AB4-A11B-877C2237DE21}"/>
              </a:ext>
            </a:extLst>
          </p:cNvPr>
          <p:cNvSpPr/>
          <p:nvPr/>
        </p:nvSpPr>
        <p:spPr>
          <a:xfrm>
            <a:off x="1066800" y="-8021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EA844-4508-F4FB-87BE-05C18EB21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43" y="2829105"/>
            <a:ext cx="8674516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For the word of God is living and active, </a:t>
            </a:r>
            <a:r>
              <a:rPr lang="en-US" sz="3200" u="sng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sharper</a:t>
            </a:r>
            <a:r>
              <a:rPr lang="en-US" sz="3200" dirty="0">
                <a:effectLst/>
                <a:latin typeface="Calibri" panose="020F0502020204030204" pitchFamily="34" charset="0"/>
              </a:rPr>
              <a:t> than any two-edged sword, </a:t>
            </a:r>
            <a:r>
              <a:rPr lang="en-US" sz="3200" u="sng" dirty="0">
                <a:effectLst/>
                <a:latin typeface="Calibri" panose="020F0502020204030204" pitchFamily="34" charset="0"/>
              </a:rPr>
              <a:t>piercing to the </a:t>
            </a:r>
            <a:r>
              <a:rPr lang="en-US" sz="3200" b="1" u="sng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division</a:t>
            </a:r>
            <a:r>
              <a:rPr lang="en-US" sz="3200" u="sng" dirty="0">
                <a:effectLst/>
                <a:latin typeface="Calibri" panose="020F0502020204030204" pitchFamily="34" charset="0"/>
              </a:rPr>
              <a:t> of soul and of spirit, of joints and of marrow, and discerning the thoughts and intentions of the heart.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no creature is hidden from his sight, but all are naked and exposed to the eyes of him to whom we must give account.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 Heb 4:12-13 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647089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CE15F-FEC9-AD8D-BA43-0787FCDC9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6A048C-CFB3-CE6F-92D0-6906F9367C88}"/>
              </a:ext>
            </a:extLst>
          </p:cNvPr>
          <p:cNvSpPr txBox="1"/>
          <p:nvPr/>
        </p:nvSpPr>
        <p:spPr>
          <a:xfrm>
            <a:off x="-12700" y="63376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Scripture is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-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breathed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0BB78040-504E-E2E8-0E02-F300ADE599A3}"/>
              </a:ext>
            </a:extLst>
          </p:cNvPr>
          <p:cNvSpPr/>
          <p:nvPr/>
        </p:nvSpPr>
        <p:spPr>
          <a:xfrm>
            <a:off x="2209800" y="3048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373F8-3359-BB69-A33B-015848176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96" y="3416968"/>
            <a:ext cx="8674516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</a:rPr>
              <a:t>All Scripture is breathed out by God and profitable for teaching, for reproof, for correction, and for training in righteousness, </a:t>
            </a:r>
            <a:r>
              <a:rPr lang="en-US" sz="3600" b="1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3600" dirty="0">
                <a:effectLst/>
                <a:latin typeface="Calibri" panose="020F0502020204030204" pitchFamily="34" charset="0"/>
              </a:rPr>
              <a:t>that the man </a:t>
            </a:r>
            <a:r>
              <a:rPr lang="en-US" sz="2800" b="1" i="1" dirty="0">
                <a:solidFill>
                  <a:srgbClr val="3E0000"/>
                </a:solidFill>
                <a:effectLst/>
                <a:latin typeface="Calibri" panose="020F0502020204030204" pitchFamily="34" charset="0"/>
              </a:rPr>
              <a:t>(person FED from) </a:t>
            </a:r>
            <a:r>
              <a:rPr lang="en-US" sz="3600" dirty="0">
                <a:effectLst/>
                <a:latin typeface="Calibri" panose="020F0502020204030204" pitchFamily="34" charset="0"/>
              </a:rPr>
              <a:t>of God may be complete, equipped for every good work.</a:t>
            </a:r>
            <a:endParaRPr lang="en-US" sz="28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>
              <a:spcAft>
                <a:spcPts val="0"/>
              </a:spcAft>
              <a:tabLst>
                <a:tab pos="8229600" algn="r"/>
              </a:tabLst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	2 Tim 3:16-17</a:t>
            </a:r>
            <a:endParaRPr lang="en-US" sz="2800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D965EF-3497-CB46-DF44-A70686719A55}"/>
              </a:ext>
            </a:extLst>
          </p:cNvPr>
          <p:cNvSpPr/>
          <p:nvPr/>
        </p:nvSpPr>
        <p:spPr>
          <a:xfrm>
            <a:off x="1524000" y="5105400"/>
            <a:ext cx="57912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6854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ible&#10;&#10;Description automatically generated">
            <a:extLst>
              <a:ext uri="{FF2B5EF4-FFF2-40B4-BE49-F238E27FC236}">
                <a16:creationId xmlns:a16="http://schemas.microsoft.com/office/drawing/2014/main" id="{11759635-9340-C123-96F3-CF13534FC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414"/>
      </p:ext>
    </p:extLst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598A2-1A68-D645-68DB-EF4DAB6D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FDBAAD49-763A-DE37-974A-A61A3713C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123"/>
            <a:ext cx="86868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4800" b="1" dirty="0">
                <a:latin typeface="Calibri" panose="020F0502020204030204"/>
              </a:rPr>
              <a:t>Jesus, God’s Word in breath,</a:t>
            </a:r>
          </a:p>
          <a:p>
            <a:pPr algn="ctr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4800" b="1" dirty="0">
                <a:latin typeface="Calibri" panose="020F0502020204030204"/>
              </a:rPr>
              <a:t>is living, active, sharp, and discerning.</a:t>
            </a:r>
          </a:p>
          <a:p>
            <a:pPr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800" b="1" dirty="0">
              <a:latin typeface="Calibri" panose="020F0502020204030204"/>
            </a:endParaRPr>
          </a:p>
          <a:p>
            <a:pPr marL="457200" indent="-457200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1200" b="1" dirty="0">
              <a:latin typeface="Calibri" panose="020F0502020204030204"/>
            </a:endParaRPr>
          </a:p>
          <a:p>
            <a:pPr algn="ctr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3600" i="1" dirty="0">
                <a:solidFill>
                  <a:srgbClr val="3E0000"/>
                </a:solidFill>
                <a:latin typeface="Calibri" panose="020F0502020204030204"/>
              </a:rPr>
              <a:t>Everything in this world has been</a:t>
            </a:r>
          </a:p>
          <a:p>
            <a:pPr algn="ctr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3600" i="1" dirty="0">
                <a:solidFill>
                  <a:srgbClr val="3E0000"/>
                </a:solidFill>
                <a:latin typeface="Calibri" panose="020F0502020204030204"/>
              </a:rPr>
              <a:t>tainted by the enemy’s weeds</a:t>
            </a:r>
          </a:p>
          <a:p>
            <a:pPr marL="457200" indent="-457200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1000" b="1" dirty="0">
              <a:latin typeface="Calibri" panose="020F0502020204030204"/>
            </a:endParaRPr>
          </a:p>
          <a:p>
            <a:pPr marL="457200" indent="-457200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3600" b="1" dirty="0">
                <a:latin typeface="Calibri" panose="020F0502020204030204"/>
              </a:rPr>
              <a:t>1	We come to Jesus because He draws us to Himself!</a:t>
            </a:r>
          </a:p>
          <a:p>
            <a:pPr marL="457200" indent="-457200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endParaRPr lang="en-US" sz="1000" b="1" dirty="0">
              <a:latin typeface="Calibri" panose="020F0502020204030204"/>
            </a:endParaRPr>
          </a:p>
          <a:p>
            <a:pPr marL="457200" indent="-457200">
              <a:tabLst>
                <a:tab pos="457200" algn="l"/>
                <a:tab pos="1377950" algn="l"/>
                <a:tab pos="2286000" algn="l"/>
                <a:tab pos="5149850" algn="l"/>
                <a:tab pos="8116888" algn="r"/>
              </a:tabLst>
            </a:pPr>
            <a:r>
              <a:rPr lang="en-US" sz="3600" b="1" dirty="0">
                <a:latin typeface="Calibri" panose="020F0502020204030204"/>
              </a:rPr>
              <a:t>2	We come to Jesus because He has planted the seed of His WORD! EAT IT!</a:t>
            </a:r>
          </a:p>
        </p:txBody>
      </p:sp>
    </p:spTree>
    <p:extLst>
      <p:ext uri="{BB962C8B-B14F-4D97-AF65-F5344CB8AC3E}">
        <p14:creationId xmlns:p14="http://schemas.microsoft.com/office/powerpoint/2010/main" val="2711092931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15793</TotalTime>
  <Words>1102</Words>
  <Application>Microsoft Office PowerPoint</Application>
  <PresentationFormat>On-screen Show (4:3)</PresentationFormat>
  <Paragraphs>66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818</cp:revision>
  <cp:lastPrinted>2022-10-02T13:03:38Z</cp:lastPrinted>
  <dcterms:created xsi:type="dcterms:W3CDTF">2020-07-19T11:17:55Z</dcterms:created>
  <dcterms:modified xsi:type="dcterms:W3CDTF">2024-11-17T12:48:56Z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