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20"/>
  </p:notesMasterIdLst>
  <p:handoutMasterIdLst>
    <p:handoutMasterId r:id="rId21"/>
  </p:handoutMasterIdLst>
  <p:sldIdLst>
    <p:sldId id="7906" r:id="rId5"/>
    <p:sldId id="8186" r:id="rId6"/>
    <p:sldId id="8098" r:id="rId7"/>
    <p:sldId id="8183" r:id="rId8"/>
    <p:sldId id="8127" r:id="rId9"/>
    <p:sldId id="8023" r:id="rId10"/>
    <p:sldId id="8187" r:id="rId11"/>
    <p:sldId id="8191" r:id="rId12"/>
    <p:sldId id="8188" r:id="rId13"/>
    <p:sldId id="8153" r:id="rId14"/>
    <p:sldId id="8190" r:id="rId15"/>
    <p:sldId id="8193" r:id="rId16"/>
    <p:sldId id="8195" r:id="rId17"/>
    <p:sldId id="8192" r:id="rId18"/>
    <p:sldId id="8154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0" autoAdjust="0"/>
    <p:restoredTop sz="89803" autoAdjust="0"/>
  </p:normalViewPr>
  <p:slideViewPr>
    <p:cSldViewPr showGuides="1">
      <p:cViewPr varScale="1">
        <p:scale>
          <a:sx n="98" d="100"/>
          <a:sy n="98" d="100"/>
        </p:scale>
        <p:origin x="9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8078"/>
            <a:ext cx="9144000" cy="4948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algn="ctr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Mt 13:36-43; Lk 3:16-17; Mk 3:11-12; Heb 1:7-14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 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51612"/>
            <a:ext cx="266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11/3/24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i="1" dirty="0">
                <a:cs typeface="Arial" panose="020B0604020202020204" pitchFamily="34" charset="0"/>
              </a:rPr>
              <a:t>A Tare Revelation</a:t>
            </a:r>
          </a:p>
        </p:txBody>
      </p:sp>
      <p:pic>
        <p:nvPicPr>
          <p:cNvPr id="2" name="Picture 1" descr="Close-up of a green plant&#10;&#10;Description automatically generated">
            <a:extLst>
              <a:ext uri="{FF2B5EF4-FFF2-40B4-BE49-F238E27FC236}">
                <a16:creationId xmlns:a16="http://schemas.microsoft.com/office/drawing/2014/main" id="{6AE6C101-91FC-F6A4-8FC6-50DC94D3E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t="12343" r="8500" b="5648"/>
          <a:stretch/>
        </p:blipFill>
        <p:spPr>
          <a:xfrm>
            <a:off x="38099" y="1571052"/>
            <a:ext cx="9105899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565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12269-BBCA-9242-9396-1A8B3F378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06ECA2B5-7575-A836-517B-8EBA1016E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356"/>
            <a:ext cx="9110663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4400" b="1" dirty="0">
                <a:solidFill>
                  <a:srgbClr val="0070C0"/>
                </a:solidFill>
                <a:latin typeface="Calibri" panose="020F0502020204030204"/>
              </a:rPr>
              <a:t>Picture of letter</a:t>
            </a:r>
          </a:p>
          <a:p>
            <a:pPr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4400" b="1" dirty="0">
              <a:solidFill>
                <a:srgbClr val="0070C0"/>
              </a:solidFill>
              <a:latin typeface="Calibri" panose="020F0502020204030204"/>
            </a:endParaRPr>
          </a:p>
          <a:p>
            <a:pPr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4400" b="1" dirty="0">
              <a:solidFill>
                <a:srgbClr val="0070C0"/>
              </a:solidFill>
              <a:latin typeface="Calibri" panose="020F0502020204030204"/>
            </a:endParaRP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1200" b="1" dirty="0">
              <a:solidFill>
                <a:srgbClr val="0070C0"/>
              </a:solidFill>
              <a:latin typeface="Calibri" panose="020F0502020204030204"/>
            </a:endParaRP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1000" b="1" dirty="0">
              <a:solidFill>
                <a:srgbClr val="0070C0"/>
              </a:solidFill>
              <a:latin typeface="Calibri" panose="020F0502020204030204"/>
            </a:endParaRP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1000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pic>
        <p:nvPicPr>
          <p:cNvPr id="4" name="Picture 3" descr="A computer screen shot of a computer screen">
            <a:extLst>
              <a:ext uri="{FF2B5EF4-FFF2-40B4-BE49-F238E27FC236}">
                <a16:creationId xmlns:a16="http://schemas.microsoft.com/office/drawing/2014/main" id="{9798B776-E241-0862-E787-BC613BD44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0" t="20942" r="34500" b="7689"/>
          <a:stretch/>
        </p:blipFill>
        <p:spPr>
          <a:xfrm>
            <a:off x="33336" y="351793"/>
            <a:ext cx="4507859" cy="6108369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4E8E8D8-1B4A-369E-3095-838D54190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1" t="20942" r="34000" b="7223"/>
          <a:stretch/>
        </p:blipFill>
        <p:spPr>
          <a:xfrm>
            <a:off x="4602803" y="351793"/>
            <a:ext cx="4541197" cy="610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3888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FF91A1-5DAD-BF75-CC7B-46EDCB688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35845"/>
            <a:ext cx="85725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Then he left the crowds and went into the house. And his disciples came to him, saying, “Explain to us the parable of the weeds of the field.” </a:t>
            </a:r>
            <a:r>
              <a:rPr lang="en-US" sz="3600" baseline="30000" dirty="0">
                <a:latin typeface="+mn-lt"/>
              </a:rPr>
              <a:t>37 </a:t>
            </a:r>
            <a:r>
              <a:rPr lang="en-US" sz="3600" dirty="0">
                <a:latin typeface="+mn-lt"/>
              </a:rPr>
              <a:t>He answered, “The one who sows the good seed is the Son of Man. </a:t>
            </a:r>
            <a:r>
              <a:rPr lang="en-US" sz="3600" baseline="30000" dirty="0">
                <a:latin typeface="+mn-lt"/>
              </a:rPr>
              <a:t>38 </a:t>
            </a:r>
            <a:r>
              <a:rPr lang="en-US" sz="3600" dirty="0">
                <a:latin typeface="+mn-lt"/>
              </a:rPr>
              <a:t>The field is the world, and the good seed is the sons of the kingdom. The weeds are the sons of the evil one, </a:t>
            </a:r>
            <a:r>
              <a:rPr lang="en-US" sz="3600" baseline="30000" dirty="0">
                <a:latin typeface="+mn-lt"/>
              </a:rPr>
              <a:t>39 </a:t>
            </a:r>
            <a:r>
              <a:rPr lang="en-US" sz="3600" dirty="0">
                <a:latin typeface="+mn-lt"/>
              </a:rPr>
              <a:t>and the enemy who sowed them is the devil. The harvest is the end of the age, and the reapers are angels.</a:t>
            </a: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13:36-39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5069413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B5EF-AADE-A005-8566-117D8ED8D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D54A70-F02C-15CA-9D05-44055C267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612844"/>
            <a:ext cx="85725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Just as the weeds are gathered and burned with fire, so will it be at the end of the age. </a:t>
            </a:r>
            <a:r>
              <a:rPr lang="en-US" sz="3600" baseline="30000" dirty="0">
                <a:latin typeface="+mn-lt"/>
              </a:rPr>
              <a:t>41 </a:t>
            </a:r>
            <a:r>
              <a:rPr lang="en-US" sz="3600" dirty="0">
                <a:latin typeface="+mn-lt"/>
              </a:rPr>
              <a:t>The Son of Man will send his angels, and they will gather out of his kingdom all causes of sin and all law-breakers, </a:t>
            </a:r>
            <a:r>
              <a:rPr lang="en-US" sz="3600" baseline="30000" dirty="0">
                <a:latin typeface="+mn-lt"/>
              </a:rPr>
              <a:t>42 </a:t>
            </a:r>
            <a:r>
              <a:rPr lang="en-US" sz="3600" dirty="0">
                <a:latin typeface="+mn-lt"/>
              </a:rPr>
              <a:t>and throw them into the fiery furnace. In that place there will be weeping and gnashing of teeth. </a:t>
            </a:r>
            <a:r>
              <a:rPr lang="en-US" sz="3600" baseline="30000" dirty="0">
                <a:latin typeface="+mn-lt"/>
              </a:rPr>
              <a:t>43 </a:t>
            </a:r>
            <a:r>
              <a:rPr lang="en-US" sz="3600" dirty="0">
                <a:latin typeface="+mn-lt"/>
              </a:rPr>
              <a:t>Then the righteous will shine like the sun in the kingdom of their Father. He who has ears, let him hear.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13:40-43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7879834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FF91A1-5DAD-BF75-CC7B-46EDCB688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572" y="2971800"/>
            <a:ext cx="4343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Good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C73820-40FA-C642-2AB5-31E1FBE5A7F2}"/>
              </a:ext>
            </a:extLst>
          </p:cNvPr>
          <p:cNvSpPr txBox="1"/>
          <p:nvPr/>
        </p:nvSpPr>
        <p:spPr>
          <a:xfrm>
            <a:off x="-193249" y="265293"/>
            <a:ext cx="90542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Worldview Paradigm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31CB4-3F96-5041-8E6A-17A1B1AA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171" y="2971800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Devil (Satan)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evil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34DDBA-01C6-F18C-0A8E-E5FBC4359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321" y="4724400"/>
            <a:ext cx="33718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Kingdom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0824CB-5E18-AD4A-FFF9-93062D3F2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171" y="4724400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evil one</a:t>
            </a:r>
            <a:endParaRPr lang="en-US" sz="2800" dirty="0">
              <a:latin typeface="+mn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7E46C6-DF90-18B5-AB12-A9AB94D2A888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479272" y="4295239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C2F658-856E-F269-538A-F6DAA2D486A1}"/>
              </a:ext>
            </a:extLst>
          </p:cNvPr>
          <p:cNvCxnSpPr>
            <a:cxnSpLocks/>
          </p:cNvCxnSpPr>
          <p:nvPr/>
        </p:nvCxnSpPr>
        <p:spPr>
          <a:xfrm>
            <a:off x="6934200" y="4295239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A8BD7A8-A816-7EF9-C25A-57D9EACD84ED}"/>
              </a:ext>
            </a:extLst>
          </p:cNvPr>
          <p:cNvSpPr/>
          <p:nvPr/>
        </p:nvSpPr>
        <p:spPr>
          <a:xfrm>
            <a:off x="593321" y="1280956"/>
            <a:ext cx="7864879" cy="1462244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F00BF8-79D6-1207-ADF0-3834F6DBF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182" y="1350358"/>
            <a:ext cx="467901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Angel “messenger”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7120542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44642" y="429398"/>
            <a:ext cx="86745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Sower of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good seed 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,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Son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of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Man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1524000" y="5417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215C4-2200-82AF-B124-452EB4E41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642" y="3843279"/>
            <a:ext cx="867451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baseline="30000" dirty="0">
                <a:latin typeface="+mn-lt"/>
              </a:rPr>
              <a:t>37 </a:t>
            </a:r>
            <a:r>
              <a:rPr lang="en-US" sz="3200" dirty="0">
                <a:latin typeface="+mn-lt"/>
              </a:rPr>
              <a:t>He answered, “</a:t>
            </a:r>
            <a:r>
              <a:rPr lang="en-US" sz="32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The one who sows the good seed is the Son of Man</a:t>
            </a:r>
            <a:r>
              <a:rPr lang="en-US" sz="3200" dirty="0">
                <a:latin typeface="+mn-lt"/>
              </a:rPr>
              <a:t>. </a:t>
            </a:r>
            <a:r>
              <a:rPr lang="en-US" sz="3200" baseline="30000" dirty="0">
                <a:latin typeface="+mn-lt"/>
              </a:rPr>
              <a:t>38 </a:t>
            </a:r>
            <a:r>
              <a:rPr lang="en-US" sz="3200" dirty="0">
                <a:latin typeface="+mn-lt"/>
              </a:rPr>
              <a:t>The field is the world, and the good seed is the sons of the kingdom. The weeds are the sons of the evil one, </a:t>
            </a:r>
            <a:r>
              <a:rPr lang="en-US" sz="3200" baseline="30000" dirty="0">
                <a:latin typeface="+mn-lt"/>
              </a:rPr>
              <a:t>39 </a:t>
            </a:r>
            <a:r>
              <a:rPr lang="en-US" sz="3200" dirty="0">
                <a:latin typeface="+mn-lt"/>
              </a:rPr>
              <a:t>and the enemy who sowed them is the devil. 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13:37-39a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96730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E5A41-A28E-1229-3A65-A0FCE2E91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791ACA-0EFA-97D0-6AE3-5B785E58EB41}"/>
              </a:ext>
            </a:extLst>
          </p:cNvPr>
          <p:cNvSpPr txBox="1"/>
          <p:nvPr/>
        </p:nvSpPr>
        <p:spPr>
          <a:xfrm>
            <a:off x="244642" y="804619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Sower of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“Tares” is the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evil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A72EBD9E-6B16-2935-C2B5-B677D76BE144}"/>
              </a:ext>
            </a:extLst>
          </p:cNvPr>
          <p:cNvSpPr/>
          <p:nvPr/>
        </p:nvSpPr>
        <p:spPr>
          <a:xfrm>
            <a:off x="1524000" y="5417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B5E15-6209-1FE4-6BE6-CA5A04161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643" y="3819216"/>
            <a:ext cx="867451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He answered, “The one who sows the good seed is the Son of Man. </a:t>
            </a:r>
            <a:r>
              <a:rPr lang="en-US" sz="3200" baseline="30000" dirty="0">
                <a:latin typeface="+mn-lt"/>
              </a:rPr>
              <a:t>38 </a:t>
            </a:r>
            <a:r>
              <a:rPr lang="en-US" sz="3200" dirty="0">
                <a:latin typeface="+mn-lt"/>
              </a:rPr>
              <a:t>The field is the world, and the good seed is the sons of the kingdom. The weeds are the sons of the evil one, </a:t>
            </a:r>
            <a:r>
              <a:rPr lang="en-US" sz="3200" baseline="30000" dirty="0">
                <a:latin typeface="+mn-lt"/>
              </a:rPr>
              <a:t>39 </a:t>
            </a:r>
            <a:r>
              <a:rPr lang="en-US" sz="3200" dirty="0">
                <a:latin typeface="+mn-lt"/>
              </a:rPr>
              <a:t>and </a:t>
            </a:r>
            <a:r>
              <a:rPr lang="en-US" sz="32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the enemy who sowed them is the devil</a:t>
            </a:r>
            <a:r>
              <a:rPr lang="en-US" sz="3200" dirty="0">
                <a:latin typeface="+mn-lt"/>
              </a:rPr>
              <a:t>. 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13:37-39a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421448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69195-B100-ACD4-B9D4-009AB0DE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DE39A2-DCDE-8E20-B6E1-76F99E25C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20679"/>
            <a:ext cx="4343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Good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604AD5-87E0-5695-6AAA-4F56BA5F1965}"/>
              </a:ext>
            </a:extLst>
          </p:cNvPr>
          <p:cNvSpPr txBox="1"/>
          <p:nvPr/>
        </p:nvSpPr>
        <p:spPr>
          <a:xfrm>
            <a:off x="-1" y="-123447"/>
            <a:ext cx="9144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Worldview Paradigm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32FB3-3809-BA1F-F5AF-4D25BA27C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99" y="3520679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Devil (Satan)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evil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46D9E-85F2-2D1A-FED7-CB4FA471C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9" y="5273279"/>
            <a:ext cx="33718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Kingdom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1E87CC-21A5-353E-05EC-245E62434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99" y="5273279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evil one</a:t>
            </a:r>
            <a:endParaRPr lang="en-US" sz="2800" dirty="0">
              <a:latin typeface="+mn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D6FDB8-453B-8BC3-7CD3-98CD4B79610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400300" y="4844118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8C49E1-A7E6-D9FF-C9D0-2B660CE0CFB3}"/>
              </a:ext>
            </a:extLst>
          </p:cNvPr>
          <p:cNvCxnSpPr>
            <a:cxnSpLocks/>
          </p:cNvCxnSpPr>
          <p:nvPr/>
        </p:nvCxnSpPr>
        <p:spPr>
          <a:xfrm>
            <a:off x="6855228" y="4844118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5D8EF52-1C00-DAEB-2ED8-22B05E790FFF}"/>
              </a:ext>
            </a:extLst>
          </p:cNvPr>
          <p:cNvSpPr/>
          <p:nvPr/>
        </p:nvSpPr>
        <p:spPr>
          <a:xfrm>
            <a:off x="526381" y="991557"/>
            <a:ext cx="8084219" cy="2243527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E19C72-9246-D6A8-F0BD-1BE2C5A64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096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Angel “messenger”</a:t>
            </a:r>
          </a:p>
          <a:p>
            <a:pPr algn="ctr">
              <a:tabLst>
                <a:tab pos="8229600" algn="r"/>
              </a:tabLst>
            </a:pPr>
            <a:r>
              <a:rPr lang="en-US" sz="3600" b="1" dirty="0">
                <a:latin typeface="+mn-lt"/>
              </a:rPr>
              <a:t>[ </a:t>
            </a:r>
            <a:r>
              <a:rPr lang="en-US" sz="3600" i="1" dirty="0">
                <a:latin typeface="+mn-lt"/>
              </a:rPr>
              <a:t>Servants of The Son </a:t>
            </a:r>
            <a:r>
              <a:rPr lang="en-US" sz="3600" b="1" dirty="0">
                <a:latin typeface="+mn-lt"/>
              </a:rPr>
              <a:t>]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166072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EA5D0-E3C3-C145-11D0-5578780E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FA09C5-D28A-80D1-D1F4-107D0B0159AF}"/>
              </a:ext>
            </a:extLst>
          </p:cNvPr>
          <p:cNvSpPr txBox="1"/>
          <p:nvPr/>
        </p:nvSpPr>
        <p:spPr>
          <a:xfrm>
            <a:off x="205791" y="0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angels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observe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evil &amp; can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root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out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B848C11C-A186-4A2D-0755-D197AE0643DA}"/>
              </a:ext>
            </a:extLst>
          </p:cNvPr>
          <p:cNvSpPr/>
          <p:nvPr/>
        </p:nvSpPr>
        <p:spPr>
          <a:xfrm>
            <a:off x="381000" y="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8F90FC-8D4E-A458-1C0A-88CDF9DA8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91" y="1938992"/>
            <a:ext cx="8674516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000" b="1" baseline="30000" dirty="0">
                <a:latin typeface="+mn-lt"/>
              </a:rPr>
              <a:t>28 </a:t>
            </a:r>
            <a:r>
              <a:rPr lang="en-US" sz="3000" dirty="0">
                <a:latin typeface="+mn-lt"/>
              </a:rPr>
              <a:t>He said to them, “‘An enemy has done this.’ So the servants (angels) said to him, ‘Then do you want us to go and gather them?’ </a:t>
            </a:r>
            <a:r>
              <a:rPr lang="en-US" sz="3000" b="1" baseline="30000" dirty="0">
                <a:latin typeface="+mn-lt"/>
              </a:rPr>
              <a:t>29 </a:t>
            </a:r>
            <a:r>
              <a:rPr lang="en-US" sz="3000" dirty="0">
                <a:latin typeface="+mn-lt"/>
              </a:rPr>
              <a:t>But he said, ‘No, lest in gathering the weeds you root up the wheat along with them. </a:t>
            </a:r>
            <a:r>
              <a:rPr lang="en-US" sz="3000" b="1" baseline="30000" dirty="0">
                <a:latin typeface="+mn-lt"/>
              </a:rPr>
              <a:t>30</a:t>
            </a:r>
            <a:r>
              <a:rPr lang="en-US" sz="3000" baseline="30000" dirty="0">
                <a:latin typeface="+mn-lt"/>
              </a:rPr>
              <a:t> </a:t>
            </a:r>
            <a:r>
              <a:rPr lang="en-US" sz="3000" dirty="0">
                <a:latin typeface="+mn-lt"/>
              </a:rPr>
              <a:t>Let both grow together until the harvest, and at harvest time I will tell the reapers, “Gather the weeds first and bind them in bundles to be burned, but gather the wheat into my barn.” </a:t>
            </a:r>
            <a:r>
              <a:rPr lang="en-US" sz="3000" b="1" baseline="30000" dirty="0">
                <a:latin typeface="+mn-lt"/>
              </a:rPr>
              <a:t>39b</a:t>
            </a:r>
            <a:r>
              <a:rPr lang="en-US" sz="3000" baseline="30000" dirty="0">
                <a:latin typeface="+mn-lt"/>
              </a:rPr>
              <a:t> </a:t>
            </a:r>
            <a:r>
              <a:rPr lang="en-US" sz="30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The harvest is the end of the age, and the reapers are angels</a:t>
            </a:r>
            <a:r>
              <a:rPr lang="en-US" sz="3000" dirty="0">
                <a:latin typeface="+mn-lt"/>
              </a:rPr>
              <a:t>.</a:t>
            </a:r>
          </a:p>
          <a:p>
            <a:pPr>
              <a:tabLst>
                <a:tab pos="8229600" algn="r"/>
              </a:tabLst>
            </a:pP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13:28-30, 39b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380962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C526E4-D89F-1EEE-AE41-467736338279}"/>
              </a:ext>
            </a:extLst>
          </p:cNvPr>
          <p:cNvSpPr txBox="1"/>
          <p:nvPr/>
        </p:nvSpPr>
        <p:spPr>
          <a:xfrm>
            <a:off x="171450" y="232708"/>
            <a:ext cx="8839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What would do Angels (messengers) do?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3C64A-E765-2B0D-D190-E2EDB96D8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42" y="2667000"/>
            <a:ext cx="8522116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For to which of the angels did God ever say, “You are my Son, today I have begotten you”? Or again, “I will be to him a father, and he shall be to me a son”? </a:t>
            </a:r>
            <a:r>
              <a:rPr lang="en-US" sz="3600" baseline="30000" dirty="0">
                <a:latin typeface="+mn-lt"/>
              </a:rPr>
              <a:t>6 </a:t>
            </a:r>
            <a:r>
              <a:rPr lang="en-US" sz="3600" dirty="0">
                <a:latin typeface="+mn-lt"/>
              </a:rPr>
              <a:t>And again, when he brings the firstborn into the world, he says, </a:t>
            </a:r>
            <a:r>
              <a:rPr lang="en-US" sz="3600" b="1" dirty="0">
                <a:latin typeface="+mn-lt"/>
              </a:rPr>
              <a:t>“Let all God’s angels worship him.”</a:t>
            </a:r>
          </a:p>
          <a:p>
            <a:pPr>
              <a:tabLst>
                <a:tab pos="8229600" algn="r"/>
              </a:tabLst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Heb 1:5-6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795930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D547B9-3764-92D2-85EC-ACF5B274F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42" y="1166842"/>
            <a:ext cx="829351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b="1" baseline="30000" dirty="0">
                <a:latin typeface="+mn-lt"/>
              </a:rPr>
              <a:t>7 </a:t>
            </a:r>
            <a:r>
              <a:rPr lang="en-US" sz="3600" b="1" dirty="0">
                <a:latin typeface="+mn-lt"/>
              </a:rPr>
              <a:t>Of the angels he says, “He makes his angels winds, and his ministers a flame of fire.”  … </a:t>
            </a:r>
            <a:r>
              <a:rPr lang="en-US" sz="3600" baseline="30000" dirty="0">
                <a:latin typeface="+mn-lt"/>
              </a:rPr>
              <a:t>13 </a:t>
            </a:r>
            <a:r>
              <a:rPr lang="en-US" sz="3600" dirty="0">
                <a:latin typeface="+mn-lt"/>
              </a:rPr>
              <a:t>And to which of the angels has he ever said, “Sit at my right hand until I make your enemies a footstool for your feet”?  </a:t>
            </a:r>
            <a:r>
              <a:rPr lang="en-US" sz="3600" baseline="30000" dirty="0">
                <a:latin typeface="+mn-lt"/>
              </a:rPr>
              <a:t>14 </a:t>
            </a:r>
            <a:r>
              <a:rPr lang="en-US" sz="3600" dirty="0">
                <a:latin typeface="+mn-lt"/>
              </a:rPr>
              <a:t>Are they not all ministering spirits sent out to serve for the sake of those who are to inherit salvation?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Heb 1:7, 13-14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5365779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1114D-2F7C-85C2-872E-851628B98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9664FA-B851-556E-307A-DED96904E601}"/>
              </a:ext>
            </a:extLst>
          </p:cNvPr>
          <p:cNvSpPr txBox="1"/>
          <p:nvPr/>
        </p:nvSpPr>
        <p:spPr>
          <a:xfrm>
            <a:off x="171450" y="232708"/>
            <a:ext cx="8839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Angels: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66184-C6FA-8407-7D0D-5F0BF354B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42" y="1423868"/>
            <a:ext cx="8522116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4000" dirty="0">
                <a:latin typeface="+mn-lt"/>
              </a:rPr>
              <a:t>Worship Jesus (The Son)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Heb 1:6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“Winds”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Heb 1:6</a:t>
            </a:r>
          </a:p>
          <a:p>
            <a:pPr>
              <a:tabLst>
                <a:tab pos="8229600" algn="r"/>
              </a:tabLst>
            </a:pPr>
            <a:endParaRPr lang="en-US" sz="1000" dirty="0">
              <a:latin typeface="+mn-lt"/>
            </a:endParaRPr>
          </a:p>
          <a:p>
            <a:pPr>
              <a:tabLst>
                <a:tab pos="8229600" algn="r"/>
              </a:tabLst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“Ministers”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Heb 1:7</a:t>
            </a:r>
          </a:p>
          <a:p>
            <a:pPr>
              <a:tabLst>
                <a:tab pos="8229600" algn="r"/>
              </a:tabLst>
            </a:pPr>
            <a:endParaRPr lang="en-US" sz="1000" dirty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“Flames of Fire”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Heb 1:7</a:t>
            </a:r>
          </a:p>
          <a:p>
            <a:pPr>
              <a:tabLst>
                <a:tab pos="8229600" algn="r"/>
              </a:tabLst>
            </a:pPr>
            <a:endParaRPr lang="en-US" sz="1000" dirty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“Ministering Spirits”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Heb 1:14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tabLst>
                <a:tab pos="8229600" algn="r"/>
              </a:tabLst>
            </a:pPr>
            <a:r>
              <a:rPr lang="en-US" sz="3600" b="1" dirty="0">
                <a:latin typeface="+mn-lt"/>
              </a:rPr>
              <a:t>- sent out to “render service” for the sake of those who inherit salvation.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732251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0910B-3E3F-812A-AABB-9627EA46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45D4F0-66C9-656C-F9B4-E012E5C3CDEC}"/>
              </a:ext>
            </a:extLst>
          </p:cNvPr>
          <p:cNvSpPr txBox="1"/>
          <p:nvPr/>
        </p:nvSpPr>
        <p:spPr>
          <a:xfrm>
            <a:off x="152400" y="19050"/>
            <a:ext cx="8839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Angels: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23ABE3-E45F-92AA-1A84-872640094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42" y="1285935"/>
            <a:ext cx="8522116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4000" dirty="0">
                <a:latin typeface="+mn-lt"/>
              </a:rPr>
              <a:t>Saw the Evil sowed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Mt 13:27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Offered to root the evil tares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Mt 13:28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 “Reapers”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Mt 13:30, 39-40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tabLst>
                <a:tab pos="8229600" algn="r"/>
              </a:tabLst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Await the harvest when they will bundle the tares for burning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Mt 13:40</a:t>
            </a:r>
          </a:p>
          <a:p>
            <a:pPr>
              <a:tabLst>
                <a:tab pos="8229600" algn="r"/>
              </a:tabLst>
            </a:pPr>
            <a:endParaRPr lang="en-US" sz="1000" dirty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“Kingdom Gatherers” of all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STUMBLING BLOCKS &amp; LAWLESS ACTIVISTS!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600" algn="r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Mt 13:41</a:t>
            </a:r>
          </a:p>
        </p:txBody>
      </p:sp>
    </p:spTree>
    <p:extLst>
      <p:ext uri="{BB962C8B-B14F-4D97-AF65-F5344CB8AC3E}">
        <p14:creationId xmlns:p14="http://schemas.microsoft.com/office/powerpoint/2010/main" val="392972221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5501A-FCA6-23EE-0DAE-5F2C5ED39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B511D3-F1DC-DD0C-F9D4-AF05C1DC4D56}"/>
              </a:ext>
            </a:extLst>
          </p:cNvPr>
          <p:cNvSpPr txBox="1"/>
          <p:nvPr/>
        </p:nvSpPr>
        <p:spPr>
          <a:xfrm>
            <a:off x="152400" y="281464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4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should I think about these “last days?”</a:t>
            </a:r>
            <a:r>
              <a:rPr lang="en-US" sz="44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Is 2:3b-4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F7430-5A94-7158-819F-BBC5B675DD37}"/>
              </a:ext>
            </a:extLst>
          </p:cNvPr>
          <p:cNvSpPr txBox="1"/>
          <p:nvPr/>
        </p:nvSpPr>
        <p:spPr>
          <a:xfrm>
            <a:off x="152400" y="4287262"/>
            <a:ext cx="883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4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should I think about the current events in the 2024 Nation of Israel?</a:t>
            </a:r>
            <a:r>
              <a:rPr lang="en-US" sz="44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Is 2:3b-4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CBE06-CB03-F618-F737-A4B59817AD29}"/>
              </a:ext>
            </a:extLst>
          </p:cNvPr>
          <p:cNvSpPr txBox="1"/>
          <p:nvPr/>
        </p:nvSpPr>
        <p:spPr>
          <a:xfrm>
            <a:off x="152400" y="205740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4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should I think about evil and God’s timing?</a:t>
            </a:r>
            <a:r>
              <a:rPr lang="en-US" sz="44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Is 2:3b-4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896140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55F340-C9CF-96BF-78F2-0C9888FA7489}"/>
              </a:ext>
            </a:extLst>
          </p:cNvPr>
          <p:cNvSpPr txBox="1"/>
          <p:nvPr/>
        </p:nvSpPr>
        <p:spPr>
          <a:xfrm>
            <a:off x="171450" y="152400"/>
            <a:ext cx="88392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should I pray for family, friends, city, country, world?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6E5AA4-B308-1261-EC98-A8112F79D2BC}"/>
              </a:ext>
            </a:extLst>
          </p:cNvPr>
          <p:cNvSpPr txBox="1"/>
          <p:nvPr/>
        </p:nvSpPr>
        <p:spPr>
          <a:xfrm>
            <a:off x="190500" y="3014722"/>
            <a:ext cx="88392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>
              <a:spcBef>
                <a:spcPts val="0"/>
              </a:spcBef>
              <a:spcAft>
                <a:spcPts val="0"/>
              </a:spcAft>
              <a:tabLst>
                <a:tab pos="8458200" algn="r"/>
              </a:tabLst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do I find PEACE that passes understanding in a world that is ANTI-PEACE? </a:t>
            </a:r>
            <a:r>
              <a:rPr lang="en-US" sz="44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	(anything but peaceful)</a:t>
            </a:r>
            <a:endParaRPr lang="en-US" sz="44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02126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15650</TotalTime>
  <Words>934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813</cp:revision>
  <cp:lastPrinted>2022-10-02T13:03:38Z</cp:lastPrinted>
  <dcterms:created xsi:type="dcterms:W3CDTF">2020-07-19T11:17:55Z</dcterms:created>
  <dcterms:modified xsi:type="dcterms:W3CDTF">2024-11-03T14:24:05Z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