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7906" r:id="rId5"/>
    <p:sldId id="8097" r:id="rId6"/>
    <p:sldId id="8098" r:id="rId7"/>
    <p:sldId id="8023" r:id="rId8"/>
    <p:sldId id="8115" r:id="rId9"/>
    <p:sldId id="8116" r:id="rId10"/>
    <p:sldId id="8117" r:id="rId11"/>
    <p:sldId id="8120" r:id="rId12"/>
    <p:sldId id="8118"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0" autoAdjust="0"/>
    <p:restoredTop sz="89803" autoAdjust="0"/>
  </p:normalViewPr>
  <p:slideViewPr>
    <p:cSldViewPr showGuides="1">
      <p:cViewPr>
        <p:scale>
          <a:sx n="50" d="100"/>
          <a:sy n="50" d="100"/>
        </p:scale>
        <p:origin x="1740"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9/8/2024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9/8/2024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9/8/2024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9/8/2024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9/8/2024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9/8/2024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9/8/2024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9/8/2024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7571" y="2119960"/>
            <a:ext cx="2895601" cy="29854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Mt 13:1-9, 18-23 </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Heb 4:12-13</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 Is 55:8-12</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Mk 4:1-20</a:t>
            </a: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Lk 8:4-15</a:t>
            </a:r>
          </a:p>
          <a:p>
            <a:pPr marR="38100" eaLnBrk="1" hangingPunct="1">
              <a:lnSpc>
                <a:spcPct val="90000"/>
              </a:lnSpc>
              <a:spcBef>
                <a:spcPts val="0"/>
              </a:spcBef>
              <a:spcAft>
                <a:spcPts val="600"/>
              </a:spcAft>
            </a:pPr>
            <a:endParaRPr lang="en-US" sz="2800" b="1" kern="1400" dirty="0">
              <a:solidFill>
                <a:srgbClr val="000000"/>
              </a:solidFill>
              <a:uFill>
                <a:solidFill>
                  <a:srgbClr val="3E0000"/>
                </a:solidFill>
              </a:uFill>
              <a:latin typeface="+mn-lt"/>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9/8/24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The Sower and His Seed</a:t>
            </a:r>
          </a:p>
          <a:p>
            <a:pPr marL="0" marR="38100" indent="0" algn="ctr">
              <a:spcBef>
                <a:spcPts val="0"/>
              </a:spcBef>
              <a:spcAft>
                <a:spcPts val="600"/>
              </a:spcAft>
            </a:pPr>
            <a:r>
              <a:rPr lang="en-US" sz="3600" b="1" i="1" dirty="0">
                <a:cs typeface="Arial" panose="020B0604020202020204" pitchFamily="34" charset="0"/>
              </a:rPr>
              <a:t>A Kingdom Call</a:t>
            </a:r>
            <a:endParaRPr lang="en-US" sz="3600" i="1" dirty="0">
              <a:cs typeface="Arial" panose="020B0604020202020204" pitchFamily="34" charset="0"/>
            </a:endParaRPr>
          </a:p>
        </p:txBody>
      </p:sp>
      <p:pic>
        <p:nvPicPr>
          <p:cNvPr id="4" name="Picture 3" descr="A painting of a person in a boat&#10;&#10;Description automatically generated">
            <a:extLst>
              <a:ext uri="{FF2B5EF4-FFF2-40B4-BE49-F238E27FC236}">
                <a16:creationId xmlns:a16="http://schemas.microsoft.com/office/drawing/2014/main" id="{7E9C692A-723D-C4EF-9C88-DFE0AE82DB49}"/>
              </a:ext>
            </a:extLst>
          </p:cNvPr>
          <p:cNvPicPr>
            <a:picLocks noChangeAspect="1"/>
          </p:cNvPicPr>
          <p:nvPr/>
        </p:nvPicPr>
        <p:blipFill rotWithShape="1">
          <a:blip r:embed="rId2">
            <a:extLst>
              <a:ext uri="{28A0092B-C50C-407E-A947-70E740481C1C}">
                <a14:useLocalDpi xmlns:a14="http://schemas.microsoft.com/office/drawing/2010/main" val="0"/>
              </a:ext>
            </a:extLst>
          </a:blip>
          <a:srcRect l="3" r="42224"/>
          <a:stretch/>
        </p:blipFill>
        <p:spPr>
          <a:xfrm>
            <a:off x="3562003" y="1842961"/>
            <a:ext cx="5577840" cy="4997014"/>
          </a:xfrm>
          <a:prstGeom prst="rect">
            <a:avLst/>
          </a:prstGeom>
        </p:spPr>
      </p:pic>
    </p:spTree>
    <p:extLst>
      <p:ext uri="{BB962C8B-B14F-4D97-AF65-F5344CB8AC3E}">
        <p14:creationId xmlns:p14="http://schemas.microsoft.com/office/powerpoint/2010/main" val="288775651"/>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1600200"/>
            <a:ext cx="85725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That same day Jesus went out of the house and sat beside the sea. </a:t>
            </a:r>
            <a:r>
              <a:rPr lang="en-US" sz="3600" baseline="30000" dirty="0">
                <a:latin typeface="+mn-lt"/>
              </a:rPr>
              <a:t>2 </a:t>
            </a:r>
            <a:r>
              <a:rPr lang="en-US" sz="3600" dirty="0">
                <a:latin typeface="+mn-lt"/>
              </a:rPr>
              <a:t>And great crowds gathered about him, so that he got into a boat and sat down. And the whole crowd stood on the beach. </a:t>
            </a:r>
            <a:r>
              <a:rPr lang="en-US" sz="3600" baseline="30000" dirty="0">
                <a:latin typeface="+mn-lt"/>
              </a:rPr>
              <a:t>3 </a:t>
            </a:r>
            <a:r>
              <a:rPr lang="en-US" sz="3600" dirty="0">
                <a:latin typeface="+mn-lt"/>
              </a:rPr>
              <a:t>And he told them many things in parables, saying…	</a:t>
            </a:r>
            <a:r>
              <a:rPr lang="en-US" sz="2800" b="1" dirty="0">
                <a:solidFill>
                  <a:prstClr val="black"/>
                </a:solidFill>
                <a:latin typeface="Calibri" panose="020F0502020204030204"/>
              </a:rPr>
              <a:t>Mt 13:1-3a</a:t>
            </a:r>
            <a:endParaRPr lang="en-US" sz="2800" dirty="0">
              <a:latin typeface="+mn-lt"/>
            </a:endParaRPr>
          </a:p>
        </p:txBody>
      </p:sp>
      <p:sp>
        <p:nvSpPr>
          <p:cNvPr id="4" name="TextBox 9">
            <a:extLst>
              <a:ext uri="{FF2B5EF4-FFF2-40B4-BE49-F238E27FC236}">
                <a16:creationId xmlns:a16="http://schemas.microsoft.com/office/drawing/2014/main" id="{BDDBDDC6-A97E-7F2E-2352-3D4EAC4EE572}"/>
              </a:ext>
            </a:extLst>
          </p:cNvPr>
          <p:cNvSpPr txBox="1">
            <a:spLocks noChangeArrowheads="1"/>
          </p:cNvSpPr>
          <p:nvPr/>
        </p:nvSpPr>
        <p:spPr bwMode="auto">
          <a:xfrm>
            <a:off x="0" y="381000"/>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The Sower and His Seed</a:t>
            </a:r>
            <a:endParaRPr lang="en-US" sz="5400" i="1" dirty="0">
              <a:cs typeface="Arial" panose="020B0604020202020204" pitchFamily="34" charset="0"/>
            </a:endParaRPr>
          </a:p>
        </p:txBody>
      </p:sp>
    </p:spTree>
    <p:extLst>
      <p:ext uri="{BB962C8B-B14F-4D97-AF65-F5344CB8AC3E}">
        <p14:creationId xmlns:p14="http://schemas.microsoft.com/office/powerpoint/2010/main" val="1017916578"/>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335845"/>
            <a:ext cx="857250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“A Sower went out to sow. </a:t>
            </a:r>
            <a:r>
              <a:rPr lang="en-US" sz="3400" baseline="30000" dirty="0">
                <a:latin typeface="+mn-lt"/>
              </a:rPr>
              <a:t>4 </a:t>
            </a:r>
            <a:r>
              <a:rPr lang="en-US" sz="3400" dirty="0">
                <a:latin typeface="+mn-lt"/>
              </a:rPr>
              <a:t>And as he sowed, some seeds fell along the path, and the birds came and devoured them. </a:t>
            </a:r>
            <a:r>
              <a:rPr lang="en-US" sz="3400" baseline="30000" dirty="0">
                <a:latin typeface="+mn-lt"/>
              </a:rPr>
              <a:t>5 </a:t>
            </a:r>
            <a:r>
              <a:rPr lang="en-US" sz="3400" dirty="0">
                <a:latin typeface="+mn-lt"/>
              </a:rPr>
              <a:t>Other seeds fell on rocky ground, where they did not have much soil, and immediately they sprang up, since they had no depth of soil, </a:t>
            </a:r>
            <a:r>
              <a:rPr lang="en-US" sz="3400" baseline="30000" dirty="0">
                <a:latin typeface="+mn-lt"/>
              </a:rPr>
              <a:t>6 </a:t>
            </a:r>
            <a:r>
              <a:rPr lang="en-US" sz="3400" dirty="0">
                <a:latin typeface="+mn-lt"/>
              </a:rPr>
              <a:t>but when the sun rose they were scorched. And since they had no root, they withered away. </a:t>
            </a:r>
            <a:r>
              <a:rPr lang="en-US" sz="3400" baseline="30000" dirty="0">
                <a:latin typeface="+mn-lt"/>
              </a:rPr>
              <a:t>7 </a:t>
            </a:r>
            <a:r>
              <a:rPr lang="en-US" sz="3400" dirty="0">
                <a:latin typeface="+mn-lt"/>
              </a:rPr>
              <a:t>Other seeds fell among thorns, and the thorns grew up and choked them. </a:t>
            </a:r>
            <a:r>
              <a:rPr lang="en-US" sz="3400" baseline="30000" dirty="0">
                <a:latin typeface="+mn-lt"/>
              </a:rPr>
              <a:t>8 </a:t>
            </a:r>
            <a:r>
              <a:rPr lang="en-US" sz="3400" dirty="0">
                <a:latin typeface="+mn-lt"/>
              </a:rPr>
              <a:t>Other seeds fell on good soil and produced grain, some a hundredfold, some sixty, some thirty.”</a:t>
            </a:r>
            <a:r>
              <a:rPr lang="en-US" sz="3600" dirty="0">
                <a:latin typeface="+mn-lt"/>
              </a:rPr>
              <a:t>	</a:t>
            </a:r>
            <a:r>
              <a:rPr lang="en-US" sz="2800" b="1" dirty="0">
                <a:solidFill>
                  <a:prstClr val="black"/>
                </a:solidFill>
                <a:latin typeface="Calibri" panose="020F0502020204030204"/>
              </a:rPr>
              <a:t>Mt 13:3b-8</a:t>
            </a:r>
            <a:endParaRPr lang="en-US" sz="2800" dirty="0">
              <a:latin typeface="+mn-lt"/>
            </a:endParaRPr>
          </a:p>
        </p:txBody>
      </p:sp>
    </p:spTree>
    <p:extLst>
      <p:ext uri="{BB962C8B-B14F-4D97-AF65-F5344CB8AC3E}">
        <p14:creationId xmlns:p14="http://schemas.microsoft.com/office/powerpoint/2010/main" val="281091048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85750" y="1524000"/>
            <a:ext cx="8201221"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Sower is </a:t>
            </a:r>
            <a:r>
              <a:rPr lang="en-US" sz="6000" b="1" u="sng" kern="1400" dirty="0">
                <a:ln>
                  <a:noFill/>
                </a:ln>
                <a:solidFill>
                  <a:srgbClr val="000000"/>
                </a:solidFill>
                <a:effectLst/>
                <a:uFill>
                  <a:solidFill>
                    <a:srgbClr val="3E0000"/>
                  </a:solidFill>
                </a:uFill>
                <a:latin typeface="Calibri" panose="020F0502020204030204" pitchFamily="34" charset="0"/>
              </a:rPr>
              <a:t>God</a:t>
            </a:r>
            <a:r>
              <a:rPr lang="en-US" sz="6000" b="1" kern="1400" dirty="0">
                <a:ln>
                  <a:noFill/>
                </a:ln>
                <a:solidFill>
                  <a:srgbClr val="000000"/>
                </a:solidFill>
                <a:effectLst/>
                <a:latin typeface="Calibri" panose="020F0502020204030204" pitchFamily="34" charset="0"/>
              </a:rPr>
              <a:t>.</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1047750" y="11487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3657600"/>
            <a:ext cx="85725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“Hear then the parable of the Sower: </a:t>
            </a:r>
            <a:r>
              <a:rPr lang="en-US" sz="3200" baseline="30000" dirty="0">
                <a:latin typeface="+mn-lt"/>
              </a:rPr>
              <a:t>19 </a:t>
            </a:r>
            <a:r>
              <a:rPr lang="en-US" sz="3200" dirty="0">
                <a:latin typeface="+mn-lt"/>
              </a:rPr>
              <a:t>When anyone hears the word of the kingdom and does not understand it, the evil one comes and snatches away what has been sown in his heart. This is what was sown along the path.”	</a:t>
            </a:r>
            <a:endParaRPr lang="en-US" sz="2800" b="1" dirty="0">
              <a:solidFill>
                <a:prstClr val="black"/>
              </a:solidFill>
              <a:latin typeface="Calibri" panose="020F0502020204030204"/>
            </a:endParaRPr>
          </a:p>
          <a:p>
            <a:pPr>
              <a:tabLst>
                <a:tab pos="8229600" algn="r"/>
              </a:tabLst>
            </a:pPr>
            <a:r>
              <a:rPr lang="en-US" sz="2800" b="1" dirty="0">
                <a:solidFill>
                  <a:prstClr val="black"/>
                </a:solidFill>
                <a:latin typeface="Calibri" panose="020F0502020204030204"/>
              </a:rPr>
              <a:t>	Mt 13:18-19</a:t>
            </a:r>
            <a:endParaRPr lang="en-US" sz="2800" dirty="0">
              <a:latin typeface="+mn-lt"/>
            </a:endParaRPr>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85749" y="476484"/>
            <a:ext cx="8201221"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seed is </a:t>
            </a:r>
            <a:r>
              <a:rPr lang="en-US" sz="6000" b="1" u="sng" kern="1400" dirty="0">
                <a:ln>
                  <a:noFill/>
                </a:ln>
                <a:solidFill>
                  <a:srgbClr val="000000"/>
                </a:solidFill>
                <a:effectLst/>
                <a:uFill>
                  <a:solidFill>
                    <a:srgbClr val="3E0000"/>
                  </a:solidFill>
                </a:uFill>
                <a:latin typeface="Calibri" panose="020F0502020204030204" pitchFamily="34" charset="0"/>
              </a:rPr>
              <a:t>God’s</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Word</a:t>
            </a:r>
            <a:r>
              <a:rPr lang="en-US" sz="6000" b="1" kern="1400" dirty="0">
                <a:ln>
                  <a:noFill/>
                </a:ln>
                <a:solidFill>
                  <a:srgbClr val="000000"/>
                </a:solidFill>
                <a:effectLst/>
                <a:latin typeface="Calibri" panose="020F0502020204030204" pitchFamily="34" charset="0"/>
              </a:rPr>
              <a:t>.</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66353" y="9987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66353" y="1775210"/>
            <a:ext cx="85725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When anyone hears the </a:t>
            </a:r>
            <a:r>
              <a:rPr lang="en-US" sz="3200" b="1" u="sng" dirty="0">
                <a:latin typeface="+mn-lt"/>
              </a:rPr>
              <a:t>word of the kingdom</a:t>
            </a:r>
            <a:r>
              <a:rPr lang="en-US" sz="3200" dirty="0">
                <a:latin typeface="+mn-lt"/>
              </a:rPr>
              <a:t> and does not understand it, the evil one comes and snatches away what </a:t>
            </a:r>
            <a:r>
              <a:rPr lang="en-US" sz="3200" b="1" u="sng" dirty="0">
                <a:latin typeface="+mn-lt"/>
              </a:rPr>
              <a:t>has been sown in his heart</a:t>
            </a:r>
            <a:r>
              <a:rPr lang="en-US" sz="3200" dirty="0">
                <a:latin typeface="+mn-lt"/>
              </a:rPr>
              <a:t>… </a:t>
            </a:r>
          </a:p>
          <a:p>
            <a:pPr>
              <a:tabLst>
                <a:tab pos="8229600" algn="r"/>
              </a:tabLst>
            </a:pPr>
            <a:r>
              <a:rPr lang="en-US" sz="3200" baseline="30000" dirty="0">
                <a:latin typeface="+mn-lt"/>
              </a:rPr>
              <a:t>20 </a:t>
            </a:r>
            <a:r>
              <a:rPr lang="en-US" sz="3200" dirty="0">
                <a:latin typeface="+mn-lt"/>
              </a:rPr>
              <a:t>As for </a:t>
            </a:r>
            <a:r>
              <a:rPr lang="en-US" sz="3200" b="1" i="1" u="sng" dirty="0">
                <a:latin typeface="+mn-lt"/>
              </a:rPr>
              <a:t>the seed</a:t>
            </a:r>
            <a:r>
              <a:rPr lang="en-US" sz="3200" b="1" u="sng" dirty="0">
                <a:latin typeface="+mn-lt"/>
              </a:rPr>
              <a:t> sown on rocky ground</a:t>
            </a:r>
            <a:r>
              <a:rPr lang="en-US" sz="3200" dirty="0">
                <a:latin typeface="+mn-lt"/>
              </a:rPr>
              <a:t>… </a:t>
            </a:r>
            <a:r>
              <a:rPr lang="en-US" sz="3200" baseline="30000" dirty="0">
                <a:latin typeface="+mn-lt"/>
              </a:rPr>
              <a:t>22 </a:t>
            </a:r>
            <a:r>
              <a:rPr lang="en-US" sz="3200" dirty="0">
                <a:latin typeface="+mn-lt"/>
              </a:rPr>
              <a:t>As for </a:t>
            </a:r>
            <a:r>
              <a:rPr lang="en-US" sz="3200" b="1" i="1" u="sng" dirty="0">
                <a:latin typeface="+mn-lt"/>
              </a:rPr>
              <a:t>the seed </a:t>
            </a:r>
            <a:r>
              <a:rPr lang="en-US" sz="3200" b="1" u="sng" dirty="0">
                <a:latin typeface="+mn-lt"/>
              </a:rPr>
              <a:t>sown</a:t>
            </a:r>
            <a:r>
              <a:rPr lang="en-US" sz="3200" b="1" i="1" dirty="0">
                <a:latin typeface="+mn-lt"/>
              </a:rPr>
              <a:t> </a:t>
            </a:r>
            <a:r>
              <a:rPr lang="en-US" sz="3200" dirty="0">
                <a:latin typeface="+mn-lt"/>
              </a:rPr>
              <a:t>among thorns… </a:t>
            </a:r>
            <a:r>
              <a:rPr lang="en-US" sz="3200" baseline="30000" dirty="0">
                <a:latin typeface="+mn-lt"/>
              </a:rPr>
              <a:t>23 </a:t>
            </a:r>
            <a:r>
              <a:rPr lang="en-US" sz="3200" dirty="0">
                <a:latin typeface="+mn-lt"/>
              </a:rPr>
              <a:t>As for what was </a:t>
            </a:r>
            <a:r>
              <a:rPr lang="en-US" sz="3200" b="1" i="1" u="sng" dirty="0">
                <a:latin typeface="+mn-lt"/>
              </a:rPr>
              <a:t>the seed </a:t>
            </a:r>
            <a:r>
              <a:rPr lang="en-US" sz="3200" b="1" u="sng" dirty="0">
                <a:latin typeface="+mn-lt"/>
              </a:rPr>
              <a:t>sown</a:t>
            </a:r>
            <a:r>
              <a:rPr lang="en-US" sz="3200" dirty="0">
                <a:latin typeface="+mn-lt"/>
              </a:rPr>
              <a:t> on good soil, this is the one who hears the word and understands it. He indeed bears fruit and yields, in one case a hundredfold, in another sixty, and in another thirty.	</a:t>
            </a:r>
            <a:endParaRPr lang="en-US" sz="2800" b="1" dirty="0">
              <a:solidFill>
                <a:prstClr val="black"/>
              </a:solidFill>
              <a:latin typeface="Calibri" panose="020F0502020204030204"/>
            </a:endParaRPr>
          </a:p>
          <a:p>
            <a:pPr>
              <a:tabLst>
                <a:tab pos="8229600" algn="r"/>
              </a:tabLst>
            </a:pPr>
            <a:r>
              <a:rPr lang="en-US" sz="2800" b="1" dirty="0">
                <a:solidFill>
                  <a:prstClr val="black"/>
                </a:solidFill>
                <a:latin typeface="Calibri" panose="020F0502020204030204"/>
              </a:rPr>
              <a:t>	Mt 13:19, 20, 22, 23 </a:t>
            </a:r>
            <a:endParaRPr lang="en-US" sz="2800" dirty="0">
              <a:latin typeface="+mn-lt"/>
            </a:endParaRPr>
          </a:p>
        </p:txBody>
      </p:sp>
    </p:spTree>
    <p:extLst>
      <p:ext uri="{BB962C8B-B14F-4D97-AF65-F5344CB8AC3E}">
        <p14:creationId xmlns:p14="http://schemas.microsoft.com/office/powerpoint/2010/main" val="149613421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85750" y="293906"/>
            <a:ext cx="8201221"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God’s Word is Activating, Invasive,</a:t>
            </a:r>
            <a:r>
              <a:rPr lang="en-US" sz="4800" b="1" kern="1400" dirty="0">
                <a:ln>
                  <a:noFill/>
                </a:ln>
                <a:solidFill>
                  <a:srgbClr val="000000"/>
                </a:solidFill>
                <a:effectLst/>
                <a:uFill>
                  <a:solidFill>
                    <a:srgbClr val="3E0000"/>
                  </a:solidFill>
                </a:uFill>
                <a:latin typeface="Calibri" panose="020F0502020204030204" pitchFamily="34" charset="0"/>
              </a:rPr>
              <a:t> &amp; </a:t>
            </a:r>
            <a:r>
              <a:rPr lang="en-US" sz="6000" b="1" kern="1400" dirty="0">
                <a:ln>
                  <a:noFill/>
                </a:ln>
                <a:solidFill>
                  <a:srgbClr val="000000"/>
                </a:solidFill>
                <a:effectLst/>
                <a:uFill>
                  <a:solidFill>
                    <a:srgbClr val="3E0000"/>
                  </a:solidFill>
                </a:uFill>
                <a:latin typeface="Calibri" panose="020F0502020204030204" pitchFamily="34" charset="0"/>
              </a:rPr>
              <a:t>Illuminating!</a:t>
            </a:r>
            <a:endParaRPr lang="en-US" sz="3200" b="1" kern="1400" dirty="0">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85750" y="2286000"/>
            <a:ext cx="85725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400" dirty="0">
                <a:latin typeface="+mn-lt"/>
              </a:rPr>
              <a:t>For the </a:t>
            </a:r>
            <a:r>
              <a:rPr lang="en-US" sz="3400" b="1" dirty="0">
                <a:latin typeface="+mn-lt"/>
              </a:rPr>
              <a:t>Word of God </a:t>
            </a:r>
            <a:r>
              <a:rPr lang="en-US" sz="3400" dirty="0">
                <a:latin typeface="+mn-lt"/>
              </a:rPr>
              <a:t>is living and active, sharper than any two-edged sword, piercing to the division of soul and of spirit, of joints and of marrow, and discerning the thoughts and intentions of the heart. </a:t>
            </a:r>
            <a:r>
              <a:rPr lang="en-US" sz="3400" baseline="30000" dirty="0">
                <a:latin typeface="+mn-lt"/>
              </a:rPr>
              <a:t>13 </a:t>
            </a:r>
            <a:r>
              <a:rPr lang="en-US" sz="3400" dirty="0">
                <a:latin typeface="+mn-lt"/>
              </a:rPr>
              <a:t>And no creature is hidden from </a:t>
            </a:r>
            <a:r>
              <a:rPr lang="en-US" sz="3400" b="1" dirty="0">
                <a:latin typeface="+mn-lt"/>
              </a:rPr>
              <a:t>His</a:t>
            </a:r>
            <a:r>
              <a:rPr lang="en-US" sz="3400" dirty="0">
                <a:latin typeface="+mn-lt"/>
              </a:rPr>
              <a:t> sight, but all are naked and exposed to the eyes of him to whom we must give account.	</a:t>
            </a:r>
            <a:r>
              <a:rPr lang="en-US" sz="2800" b="1" dirty="0">
                <a:solidFill>
                  <a:prstClr val="black"/>
                </a:solidFill>
                <a:latin typeface="Calibri" panose="020F0502020204030204"/>
              </a:rPr>
              <a:t>Heb 4:12-13</a:t>
            </a:r>
            <a:endParaRPr lang="en-US" sz="2800" dirty="0">
              <a:latin typeface="+mn-lt"/>
            </a:endParaRPr>
          </a:p>
        </p:txBody>
      </p:sp>
    </p:spTree>
    <p:extLst>
      <p:ext uri="{BB962C8B-B14F-4D97-AF65-F5344CB8AC3E}">
        <p14:creationId xmlns:p14="http://schemas.microsoft.com/office/powerpoint/2010/main" val="3021879266"/>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285749" y="476484"/>
            <a:ext cx="85725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The disciples needed</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help with their </a:t>
            </a:r>
            <a:r>
              <a:rPr lang="en-US" sz="6000" b="1" u="sng" kern="1400" dirty="0">
                <a:ln>
                  <a:noFill/>
                </a:ln>
                <a:solidFill>
                  <a:srgbClr val="000000"/>
                </a:solidFill>
                <a:effectLst/>
                <a:uFill>
                  <a:solidFill>
                    <a:srgbClr val="3E0000"/>
                  </a:solidFill>
                </a:uFill>
                <a:latin typeface="Calibri" panose="020F0502020204030204" pitchFamily="34" charset="0"/>
              </a:rPr>
              <a:t>thinking</a:t>
            </a:r>
            <a:r>
              <a:rPr lang="en-US" sz="6000" b="1" kern="1400" dirty="0">
                <a:ln>
                  <a:noFill/>
                </a:ln>
                <a:solidFill>
                  <a:srgbClr val="000000"/>
                </a:solidFill>
                <a:effectLst/>
                <a:latin typeface="Calibri" panose="020F0502020204030204" pitchFamily="34" charset="0"/>
              </a:rPr>
              <a:t>.</a:t>
            </a:r>
            <a:endParaRPr lang="en-US" sz="3200" b="1" kern="1400" dirty="0">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762000" y="2286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DFF91A1-5DAD-BF75-CC7B-46EDCB688521}"/>
              </a:ext>
            </a:extLst>
          </p:cNvPr>
          <p:cNvSpPr txBox="1">
            <a:spLocks noChangeArrowheads="1"/>
          </p:cNvSpPr>
          <p:nvPr/>
        </p:nvSpPr>
        <p:spPr bwMode="auto">
          <a:xfrm>
            <a:off x="285749" y="2566749"/>
            <a:ext cx="857250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For my thoughts are not your thoughts,  neither are your ways my ways, declares the LORD. </a:t>
            </a:r>
            <a:r>
              <a:rPr lang="en-US" sz="3200" baseline="30000" dirty="0">
                <a:latin typeface="+mn-lt"/>
              </a:rPr>
              <a:t>9 </a:t>
            </a:r>
            <a:r>
              <a:rPr lang="en-US" sz="3200" dirty="0">
                <a:latin typeface="+mn-lt"/>
              </a:rPr>
              <a:t>For as the heavens are higher than the earth, so are my ways higher than your ways and my thoughts than your thoughts. </a:t>
            </a:r>
            <a:r>
              <a:rPr lang="en-US" sz="3200" baseline="30000" dirty="0">
                <a:latin typeface="+mn-lt"/>
              </a:rPr>
              <a:t>11</a:t>
            </a:r>
            <a:r>
              <a:rPr lang="en-US" sz="3200" b="1" baseline="30000" dirty="0">
                <a:latin typeface="+mn-lt"/>
              </a:rPr>
              <a:t> </a:t>
            </a:r>
            <a:r>
              <a:rPr lang="en-US" sz="3200" b="1" dirty="0">
                <a:latin typeface="+mn-lt"/>
              </a:rPr>
              <a:t>so shall my word be that goes out from my mouth; it shall not return to me empty, </a:t>
            </a:r>
            <a:r>
              <a:rPr lang="en-US" sz="3200" dirty="0">
                <a:latin typeface="+mn-lt"/>
              </a:rPr>
              <a:t>but it shall accomplish… and shall succeed in the thing for which I sent it. </a:t>
            </a:r>
            <a:r>
              <a:rPr lang="en-US" sz="3400" dirty="0">
                <a:latin typeface="+mn-lt"/>
              </a:rPr>
              <a:t>	</a:t>
            </a:r>
            <a:r>
              <a:rPr lang="en-US" sz="2800" b="1" dirty="0">
                <a:solidFill>
                  <a:prstClr val="black"/>
                </a:solidFill>
                <a:latin typeface="Calibri" panose="020F0502020204030204"/>
              </a:rPr>
              <a:t>Is 55:8, 9, 11 abv</a:t>
            </a:r>
            <a:endParaRPr lang="en-US" sz="2800" dirty="0">
              <a:latin typeface="+mn-lt"/>
            </a:endParaRPr>
          </a:p>
        </p:txBody>
      </p:sp>
    </p:spTree>
    <p:extLst>
      <p:ext uri="{BB962C8B-B14F-4D97-AF65-F5344CB8AC3E}">
        <p14:creationId xmlns:p14="http://schemas.microsoft.com/office/powerpoint/2010/main" val="28866993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FF91A1-5DAD-BF75-CC7B-46EDCB688521}"/>
              </a:ext>
            </a:extLst>
          </p:cNvPr>
          <p:cNvSpPr txBox="1">
            <a:spLocks noChangeArrowheads="1"/>
          </p:cNvSpPr>
          <p:nvPr/>
        </p:nvSpPr>
        <p:spPr bwMode="auto">
          <a:xfrm>
            <a:off x="200025" y="152400"/>
            <a:ext cx="874395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300" dirty="0">
                <a:latin typeface="+mn-lt"/>
              </a:rPr>
              <a:t>For my thoughts are not your thoughts,  neither are your ways my ways, declares the LORD. </a:t>
            </a:r>
            <a:r>
              <a:rPr lang="en-US" sz="3300" baseline="30000" dirty="0">
                <a:latin typeface="+mn-lt"/>
              </a:rPr>
              <a:t>9 </a:t>
            </a:r>
            <a:r>
              <a:rPr lang="en-US" sz="3300" dirty="0">
                <a:latin typeface="+mn-lt"/>
              </a:rPr>
              <a:t>For as the heavens are higher than the earth, so are my ways higher than your ways and my thoughts than your thoughts. </a:t>
            </a:r>
            <a:r>
              <a:rPr lang="en-US" sz="3300" baseline="30000" dirty="0">
                <a:latin typeface="+mn-lt"/>
              </a:rPr>
              <a:t>10 </a:t>
            </a:r>
            <a:r>
              <a:rPr lang="en-US" sz="3300" dirty="0">
                <a:latin typeface="+mn-lt"/>
              </a:rPr>
              <a:t>“For as the rain and the snow come down from heaven and do not return there but water the earth, making it bring forth and sprout, giving seed to the Sower and bread to the eater, </a:t>
            </a:r>
            <a:r>
              <a:rPr lang="en-US" sz="3300" baseline="30000" dirty="0">
                <a:latin typeface="+mn-lt"/>
              </a:rPr>
              <a:t>11 </a:t>
            </a:r>
            <a:r>
              <a:rPr lang="en-US" sz="3300" dirty="0">
                <a:latin typeface="+mn-lt"/>
              </a:rPr>
              <a:t>so shall my word be that goes out from my mouth; it shall not return to me empty, but it shall accomplish that which I purpose, and shall succeed in the thing for which I sent it.</a:t>
            </a:r>
            <a:r>
              <a:rPr lang="en-US" sz="3400" dirty="0">
                <a:latin typeface="+mn-lt"/>
              </a:rPr>
              <a:t>	</a:t>
            </a:r>
            <a:endParaRPr lang="en-US" sz="2800" b="1" dirty="0">
              <a:solidFill>
                <a:prstClr val="black"/>
              </a:solidFill>
              <a:latin typeface="Calibri" panose="020F0502020204030204"/>
            </a:endParaRPr>
          </a:p>
          <a:p>
            <a:pPr>
              <a:tabLst>
                <a:tab pos="8229600" algn="r"/>
              </a:tabLst>
            </a:pPr>
            <a:r>
              <a:rPr lang="en-US" sz="2800" b="1" dirty="0">
                <a:solidFill>
                  <a:prstClr val="black"/>
                </a:solidFill>
                <a:latin typeface="Calibri" panose="020F0502020204030204"/>
              </a:rPr>
              <a:t>	Is 55:8-11</a:t>
            </a:r>
            <a:endParaRPr lang="en-US" sz="2800" dirty="0">
              <a:latin typeface="+mn-lt"/>
            </a:endParaRPr>
          </a:p>
        </p:txBody>
      </p:sp>
    </p:spTree>
    <p:extLst>
      <p:ext uri="{BB962C8B-B14F-4D97-AF65-F5344CB8AC3E}">
        <p14:creationId xmlns:p14="http://schemas.microsoft.com/office/powerpoint/2010/main" val="3824200538"/>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304800" y="152400"/>
            <a:ext cx="8201221"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Parables are invites to receive God’s thoughts!</a:t>
            </a:r>
            <a:endParaRPr lang="en-US" sz="3200" b="1" kern="1400" dirty="0">
              <a:uFill>
                <a:solidFill>
                  <a:srgbClr val="3E0000"/>
                </a:solidFill>
              </a:uFill>
              <a:latin typeface="Calibri" panose="020F0502020204030204" pitchFamily="34" charset="0"/>
            </a:endParaRPr>
          </a:p>
        </p:txBody>
      </p:sp>
      <p:sp>
        <p:nvSpPr>
          <p:cNvPr id="4" name="TextBox 3">
            <a:extLst>
              <a:ext uri="{FF2B5EF4-FFF2-40B4-BE49-F238E27FC236}">
                <a16:creationId xmlns:a16="http://schemas.microsoft.com/office/drawing/2014/main" id="{8DFF91A1-5DAD-BF75-CC7B-46EDCB688521}"/>
              </a:ext>
            </a:extLst>
          </p:cNvPr>
          <p:cNvSpPr txBox="1">
            <a:spLocks noChangeArrowheads="1"/>
          </p:cNvSpPr>
          <p:nvPr/>
        </p:nvSpPr>
        <p:spPr bwMode="auto">
          <a:xfrm>
            <a:off x="285750" y="2362200"/>
            <a:ext cx="85725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200" dirty="0">
                <a:latin typeface="+mn-lt"/>
              </a:rPr>
              <a:t>Then the disciples came and said to him, “Why do you speak to them in parables?” </a:t>
            </a:r>
            <a:r>
              <a:rPr lang="en-US" sz="3200" baseline="30000" dirty="0">
                <a:latin typeface="+mn-lt"/>
              </a:rPr>
              <a:t>11 </a:t>
            </a:r>
            <a:r>
              <a:rPr lang="en-US" sz="3200" dirty="0">
                <a:latin typeface="+mn-lt"/>
              </a:rPr>
              <a:t>And he answered them, “</a:t>
            </a:r>
            <a:r>
              <a:rPr lang="en-US" sz="3200" b="1" dirty="0">
                <a:latin typeface="+mn-lt"/>
              </a:rPr>
              <a:t>To you it has been given to know the secrets of the kingdom of heaven</a:t>
            </a:r>
            <a:r>
              <a:rPr lang="en-US" sz="3200" dirty="0">
                <a:latin typeface="+mn-lt"/>
              </a:rPr>
              <a:t>, but to them it has not been given. </a:t>
            </a:r>
            <a:r>
              <a:rPr lang="en-US" sz="3200" baseline="30000" dirty="0">
                <a:latin typeface="+mn-lt"/>
              </a:rPr>
              <a:t>12 </a:t>
            </a:r>
            <a:r>
              <a:rPr lang="en-US" sz="3200" dirty="0">
                <a:latin typeface="+mn-lt"/>
              </a:rPr>
              <a:t>For to the one who has, more will be given, and he will have an abundance, but from the one who has not, even what he has will be taken away.	</a:t>
            </a:r>
            <a:r>
              <a:rPr lang="en-US" sz="2800" b="1" dirty="0">
                <a:solidFill>
                  <a:prstClr val="black"/>
                </a:solidFill>
                <a:latin typeface="Calibri" panose="020F0502020204030204"/>
              </a:rPr>
              <a:t>Mt 13:10-12 </a:t>
            </a:r>
            <a:endParaRPr lang="en-US" sz="2800" dirty="0">
              <a:latin typeface="+mn-lt"/>
            </a:endParaRPr>
          </a:p>
        </p:txBody>
      </p:sp>
    </p:spTree>
    <p:extLst>
      <p:ext uri="{BB962C8B-B14F-4D97-AF65-F5344CB8AC3E}">
        <p14:creationId xmlns:p14="http://schemas.microsoft.com/office/powerpoint/2010/main" val="146525099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15093</TotalTime>
  <Words>785</Words>
  <Application>Microsoft Office PowerPoint</Application>
  <PresentationFormat>On-screen Show (4:3)</PresentationFormat>
  <Paragraphs>27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796</cp:revision>
  <cp:lastPrinted>2022-10-02T13:03:38Z</cp:lastPrinted>
  <dcterms:created xsi:type="dcterms:W3CDTF">2020-07-19T11:17:55Z</dcterms:created>
  <dcterms:modified xsi:type="dcterms:W3CDTF">2024-09-08T11:50:01Z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