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20"/>
  </p:notesMasterIdLst>
  <p:handoutMasterIdLst>
    <p:handoutMasterId r:id="rId21"/>
  </p:handoutMasterIdLst>
  <p:sldIdLst>
    <p:sldId id="7906" r:id="rId5"/>
    <p:sldId id="8023" r:id="rId6"/>
    <p:sldId id="8024" r:id="rId7"/>
    <p:sldId id="8025" r:id="rId8"/>
    <p:sldId id="8028" r:id="rId9"/>
    <p:sldId id="8011" r:id="rId10"/>
    <p:sldId id="8021" r:id="rId11"/>
    <p:sldId id="8029" r:id="rId12"/>
    <p:sldId id="7966" r:id="rId13"/>
    <p:sldId id="7951" r:id="rId14"/>
    <p:sldId id="8034" r:id="rId15"/>
    <p:sldId id="8036" r:id="rId16"/>
    <p:sldId id="8019" r:id="rId17"/>
    <p:sldId id="8038" r:id="rId18"/>
    <p:sldId id="8020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1236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0" autoAdjust="0"/>
    <p:restoredTop sz="89803" autoAdjust="0"/>
  </p:normalViewPr>
  <p:slideViewPr>
    <p:cSldViewPr showGuides="1">
      <p:cViewPr varScale="1">
        <p:scale>
          <a:sx n="58" d="100"/>
          <a:sy n="58" d="100"/>
        </p:scale>
        <p:origin x="153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72276"/>
            <a:ext cx="3124201" cy="47951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rgbClr val="3E0000"/>
                </a:solidFill>
                <a:latin typeface="+mn-lt"/>
                <a:cs typeface="Arial" panose="020B0604020202020204" pitchFamily="34" charset="0"/>
              </a:rPr>
              <a:t>Pentecost Pete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latin typeface="+mn-lt"/>
                <a:cs typeface="Arial" panose="020B0604020202020204" pitchFamily="34" charset="0"/>
              </a:rPr>
              <a:t>Acts 1:12-26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latin typeface="+mn-lt"/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rgbClr val="3E0000"/>
                </a:solidFill>
                <a:latin typeface="+mn-lt"/>
                <a:cs typeface="Arial" panose="020B0604020202020204" pitchFamily="34" charset="0"/>
              </a:rPr>
              <a:t>Pre-Pete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latin typeface="+mn-lt"/>
                <a:cs typeface="Arial" panose="020B0604020202020204" pitchFamily="34" charset="0"/>
              </a:rPr>
              <a:t>Ps 69:25; 109:8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Mt 16:13-23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Jn 13:36-38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Jn 18:1-11; 15-27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Jn 21:15-20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6/16/24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Pete Too</a:t>
            </a:r>
            <a:endParaRPr lang="en-US" sz="5400" i="1" dirty="0">
              <a:cs typeface="Arial" panose="020B0604020202020204" pitchFamily="34" charset="0"/>
            </a:endParaRPr>
          </a:p>
        </p:txBody>
      </p:sp>
      <p:pic>
        <p:nvPicPr>
          <p:cNvPr id="4" name="Picture 3" descr="A group of men sitting on the floor&#10;&#10;Description automatically generated">
            <a:extLst>
              <a:ext uri="{FF2B5EF4-FFF2-40B4-BE49-F238E27FC236}">
                <a16:creationId xmlns:a16="http://schemas.microsoft.com/office/drawing/2014/main" id="{CC6F8B07-F882-096E-0D9B-D8FB7B380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50" y="2895600"/>
            <a:ext cx="5485920" cy="3962400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84FD5E6-430D-D0CF-C904-6916CED26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1787" y="1031438"/>
            <a:ext cx="3124201" cy="47951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algn="ctr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rgbClr val="3E0000"/>
                </a:solidFill>
                <a:latin typeface="+mn-lt"/>
                <a:cs typeface="Arial" panose="020B0604020202020204" pitchFamily="34" charset="0"/>
              </a:rPr>
              <a:t>Jesus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latin typeface="+mn-lt"/>
                <a:cs typeface="Arial" panose="020B0604020202020204" pitchFamily="34" charset="0"/>
              </a:rPr>
              <a:t>Lk 19:45-46;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latin typeface="+mn-lt"/>
                <a:cs typeface="Arial" panose="020B0604020202020204" pitchFamily="34" charset="0"/>
              </a:rPr>
              <a:t>Is 56:7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75651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471389" y="1143000"/>
            <a:ext cx="820122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Like Peter,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uses our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failure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touch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48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</a:t>
            </a:r>
            <a:r>
              <a:rPr lang="en-US" sz="4800" b="1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heal</a:t>
            </a:r>
            <a:r>
              <a:rPr lang="en-US" sz="48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/</a:t>
            </a:r>
            <a:r>
              <a:rPr lang="en-US" sz="4800" b="1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change</a:t>
            </a:r>
            <a:r>
              <a:rPr lang="en-US" sz="48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)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Mt 16:13-23; 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13:36-38; 18:1-11; 15-27; 21:15-20 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514600" y="767779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730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471389" y="1597729"/>
            <a:ext cx="820122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uses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community</a:t>
            </a:r>
          </a:p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 a context to reveal His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transforming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work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in 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Acts 1:1-26 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685800" y="1222508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68728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471389" y="1597729"/>
            <a:ext cx="8201221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God’s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word</a:t>
            </a:r>
          </a:p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the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primary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way that Jesus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speaks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to 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Lk 19:46; Acts 1:20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362200" y="13716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65566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905000"/>
            <a:ext cx="85725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Simon Peter replied, </a:t>
            </a:r>
            <a:r>
              <a:rPr lang="en-US" sz="3600" dirty="0">
                <a:solidFill>
                  <a:srgbClr val="002060"/>
                </a:solidFill>
                <a:latin typeface="+mn-lt"/>
              </a:rPr>
              <a:t>“You are the Christ, the Son of the living God.” </a:t>
            </a:r>
            <a:r>
              <a:rPr lang="en-US" sz="3600" baseline="30000" dirty="0">
                <a:latin typeface="+mn-lt"/>
              </a:rPr>
              <a:t>17 </a:t>
            </a:r>
            <a:r>
              <a:rPr lang="en-US" sz="3600" dirty="0">
                <a:latin typeface="+mn-lt"/>
              </a:rPr>
              <a:t>And Jesus answered him, </a:t>
            </a:r>
            <a:r>
              <a:rPr lang="en-US" sz="3600" dirty="0">
                <a:solidFill>
                  <a:srgbClr val="3E0000"/>
                </a:solidFill>
                <a:latin typeface="+mn-lt"/>
              </a:rPr>
              <a:t>“Blessed are you, </a:t>
            </a:r>
            <a:r>
              <a:rPr lang="en-US" sz="3600" u="sng" dirty="0">
                <a:solidFill>
                  <a:srgbClr val="3E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Simon Bar-Jonah</a:t>
            </a:r>
            <a:r>
              <a:rPr lang="en-US" sz="3600" dirty="0">
                <a:solidFill>
                  <a:srgbClr val="3E0000"/>
                </a:solidFill>
                <a:latin typeface="+mn-lt"/>
              </a:rPr>
              <a:t>! For flesh and blood has not revealed this to you, but my Father who is in heaven. </a:t>
            </a:r>
            <a:r>
              <a:rPr lang="en-US" sz="3600" baseline="30000" dirty="0">
                <a:solidFill>
                  <a:srgbClr val="3E0000"/>
                </a:solidFill>
                <a:latin typeface="+mn-lt"/>
              </a:rPr>
              <a:t>18 </a:t>
            </a:r>
            <a:r>
              <a:rPr lang="en-US" sz="3600" dirty="0">
                <a:solidFill>
                  <a:srgbClr val="3E0000"/>
                </a:solidFill>
                <a:latin typeface="+mn-lt"/>
              </a:rPr>
              <a:t>And I tell you, </a:t>
            </a:r>
            <a:r>
              <a:rPr lang="en-US" sz="3600" u="sng" dirty="0">
                <a:solidFill>
                  <a:srgbClr val="3E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you are Peter</a:t>
            </a:r>
            <a:r>
              <a:rPr lang="en-US" sz="3600" dirty="0">
                <a:solidFill>
                  <a:srgbClr val="3E0000"/>
                </a:solidFill>
                <a:latin typeface="+mn-lt"/>
              </a:rPr>
              <a:t>, and on this rock I will build my church, and the gates of hell shall not prevail against it.”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16:16-18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F58FEF-C1A0-D73E-7DFF-D6AAC77BB777}"/>
              </a:ext>
            </a:extLst>
          </p:cNvPr>
          <p:cNvSpPr txBox="1"/>
          <p:nvPr/>
        </p:nvSpPr>
        <p:spPr>
          <a:xfrm>
            <a:off x="228600" y="228600"/>
            <a:ext cx="8686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 Transition Point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Foundation </a:t>
            </a:r>
            <a:r>
              <a:rPr lang="en-US" sz="4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(Simon-son of Jonah)</a:t>
            </a:r>
            <a:endParaRPr lang="en-US" sz="800" i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635700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17516" y="0"/>
            <a:ext cx="8686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 Transition Point </a:t>
            </a:r>
            <a:r>
              <a:rPr lang="en-US" sz="44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(John 13)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endParaRPr lang="en-US" sz="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BDB325-9847-CB74-F2AD-37733092C4BC}"/>
              </a:ext>
            </a:extLst>
          </p:cNvPr>
          <p:cNvSpPr txBox="1"/>
          <p:nvPr/>
        </p:nvSpPr>
        <p:spPr>
          <a:xfrm>
            <a:off x="228600" y="954107"/>
            <a:ext cx="86868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is troubled in His spirit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v21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One of you will betray me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u="sng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Simon</a:t>
            </a: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Peter is troubled in His spirit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v24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Who is it?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Satan enters Judas	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v21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son of </a:t>
            </a:r>
            <a:r>
              <a:rPr lang="en-US" sz="3600" b="1" u="sng" kern="1400" dirty="0">
                <a:solidFill>
                  <a:srgbClr val="000000"/>
                </a:solidFill>
                <a:latin typeface="Calibri" panose="020F0502020204030204" pitchFamily="34" charset="0"/>
              </a:rPr>
              <a:t>Simon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Iscariot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tells Judas to “Do quickly”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v27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One of you will betray me</a:t>
            </a:r>
          </a:p>
          <a:p>
            <a:pPr marL="0" marR="3810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kumimoji="0" lang="en-US" sz="40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Peter (“Get behind me Satan”)	</a:t>
            </a:r>
            <a:r>
              <a:rPr kumimoji="0" lang="en-US" sz="32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Mk 8:33</a:t>
            </a:r>
            <a:endParaRPr lang="en-US" sz="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2247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228600"/>
            <a:ext cx="8686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 Transition Point </a:t>
            </a:r>
            <a:r>
              <a:rPr lang="en-US" sz="44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(John 13)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endParaRPr lang="en-US" sz="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BDB325-9847-CB74-F2AD-37733092C4BC}"/>
              </a:ext>
            </a:extLst>
          </p:cNvPr>
          <p:cNvSpPr txBox="1"/>
          <p:nvPr/>
        </p:nvSpPr>
        <p:spPr>
          <a:xfrm>
            <a:off x="228600" y="1289953"/>
            <a:ext cx="86868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“The Son of man is Glorified”</a:t>
            </a: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v31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“He will glorify himself immediately”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u="sng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Simon</a:t>
            </a: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Peter is troubled again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v33, 36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Where are you going?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Notice what Peter misses:		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34-35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 New Commandment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8800" algn="l"/>
                <a:tab pos="5486400" algn="r"/>
                <a:tab pos="8166100" algn="r"/>
              </a:tabLst>
              <a:defRPr/>
            </a:pPr>
            <a:r>
              <a:rPr lang="en-US" sz="36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Love others as I have loved you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8800" algn="l"/>
                <a:tab pos="5486400" algn="r"/>
                <a:tab pos="8166100" algn="r"/>
              </a:tabLst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All will know that you are my disciples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8800" algn="l"/>
                <a:tab pos="5486400" algn="r"/>
                <a:tab pos="8166100" algn="r"/>
              </a:tabLst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	- by your love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endParaRPr lang="en-US" sz="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244334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9050"/>
            <a:ext cx="8572500" cy="6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400" dirty="0">
                <a:solidFill>
                  <a:srgbClr val="3E0000"/>
                </a:solidFill>
                <a:latin typeface="+mn-lt"/>
              </a:rPr>
              <a:t>“Little children, yet a little while I am with you. You will seek me, and just as I said to the Jews, so now I also say to you, ‘Where I am going you cannot come.’… </a:t>
            </a:r>
            <a:r>
              <a:rPr lang="en-US" sz="3400" baseline="30000" dirty="0">
                <a:latin typeface="+mn-lt"/>
              </a:rPr>
              <a:t>36 </a:t>
            </a:r>
            <a:r>
              <a:rPr lang="en-US" sz="3400" dirty="0">
                <a:latin typeface="+mn-lt"/>
              </a:rPr>
              <a:t>Simon Peter said to him, </a:t>
            </a:r>
            <a:r>
              <a:rPr lang="en-US" sz="3400" dirty="0">
                <a:solidFill>
                  <a:srgbClr val="002060"/>
                </a:solidFill>
                <a:latin typeface="+mn-lt"/>
              </a:rPr>
              <a:t>“Lord, where are you going?” </a:t>
            </a:r>
            <a:r>
              <a:rPr lang="en-US" sz="3400" dirty="0">
                <a:latin typeface="+mn-lt"/>
              </a:rPr>
              <a:t>Jesus answered him, </a:t>
            </a:r>
            <a:r>
              <a:rPr lang="en-US" sz="3400" dirty="0">
                <a:solidFill>
                  <a:srgbClr val="3E0000"/>
                </a:solidFill>
                <a:latin typeface="+mn-lt"/>
              </a:rPr>
              <a:t>“Where I am going you cannot follow me now, but you will follow afterward.” </a:t>
            </a:r>
            <a:r>
              <a:rPr lang="en-US" sz="3400" baseline="30000" dirty="0">
                <a:latin typeface="+mn-lt"/>
              </a:rPr>
              <a:t>37 </a:t>
            </a:r>
            <a:r>
              <a:rPr lang="en-US" sz="3400" dirty="0">
                <a:latin typeface="+mn-lt"/>
              </a:rPr>
              <a:t>Peter said to him, </a:t>
            </a:r>
            <a:r>
              <a:rPr lang="en-US" sz="3400" dirty="0">
                <a:solidFill>
                  <a:srgbClr val="002060"/>
                </a:solidFill>
                <a:latin typeface="+mn-lt"/>
              </a:rPr>
              <a:t>“Lord, why can I not follow you now? I will lay down my life for you.”</a:t>
            </a:r>
            <a:r>
              <a:rPr lang="en-US" sz="3400" dirty="0">
                <a:latin typeface="+mn-lt"/>
              </a:rPr>
              <a:t> </a:t>
            </a:r>
            <a:r>
              <a:rPr lang="en-US" sz="3400" baseline="30000" dirty="0">
                <a:latin typeface="+mn-lt"/>
              </a:rPr>
              <a:t>38 </a:t>
            </a:r>
            <a:r>
              <a:rPr lang="en-US" sz="3400" dirty="0">
                <a:latin typeface="+mn-lt"/>
              </a:rPr>
              <a:t>Jesus answered, </a:t>
            </a:r>
            <a:r>
              <a:rPr lang="en-US" sz="3400" dirty="0">
                <a:solidFill>
                  <a:srgbClr val="3E0000"/>
                </a:solidFill>
                <a:latin typeface="+mn-lt"/>
              </a:rPr>
              <a:t>“Will you lay down your life for me? Truly, truly, I say to you, the rooster will not crow till you have denied me three times.”</a:t>
            </a:r>
            <a:endParaRPr lang="en-US" sz="2800" dirty="0">
              <a:solidFill>
                <a:srgbClr val="3E0000"/>
              </a:solidFill>
              <a:latin typeface="+mn-lt"/>
            </a:endParaRPr>
          </a:p>
          <a:p>
            <a:pPr>
              <a:tabLst>
                <a:tab pos="8229600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13:33, 36-38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0489756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471389" y="1143000"/>
            <a:ext cx="820122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Like Peter,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uses our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failure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touch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48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</a:t>
            </a:r>
            <a:r>
              <a:rPr lang="en-US" sz="4800" b="1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heal</a:t>
            </a:r>
            <a:r>
              <a:rPr lang="en-US" sz="48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/</a:t>
            </a:r>
            <a:r>
              <a:rPr lang="en-US" sz="4800" b="1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change</a:t>
            </a:r>
            <a:r>
              <a:rPr lang="en-US" sz="48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)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Mk 8:31-33; 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13:36-38; 18:1-11; 15-27; 21:15-20 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514600" y="767779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35752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572500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Then they returned to Jerusalem from the mount called Olivet, which is near Jerusalem, a Sabbath day’s journey away. </a:t>
            </a:r>
            <a:r>
              <a:rPr lang="en-US" sz="3600" baseline="30000" dirty="0">
                <a:latin typeface="+mn-lt"/>
              </a:rPr>
              <a:t>13 </a:t>
            </a:r>
            <a:r>
              <a:rPr lang="en-US" sz="3600" dirty="0">
                <a:latin typeface="+mn-lt"/>
              </a:rPr>
              <a:t>And when they had entered, they went up to the upper room, where they were staying, Peter and John and James… </a:t>
            </a:r>
            <a:r>
              <a:rPr lang="en-US" sz="3600" baseline="30000" dirty="0">
                <a:latin typeface="+mn-lt"/>
              </a:rPr>
              <a:t>14 </a:t>
            </a:r>
            <a:r>
              <a:rPr lang="en-US" sz="3600" dirty="0">
                <a:latin typeface="+mn-lt"/>
              </a:rPr>
              <a:t>All these with one accord were devoting themselves to prayer, together with the women and Mary the mother of Jesus, and his brothers.</a:t>
            </a:r>
          </a:p>
          <a:p>
            <a:pPr>
              <a:tabLst>
                <a:tab pos="8229600" algn="r"/>
              </a:tabLst>
            </a:pP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Acts 1:12-14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AFADDA-DD5F-DF4B-BB58-D10AA9BF98EC}"/>
              </a:ext>
            </a:extLst>
          </p:cNvPr>
          <p:cNvSpPr txBox="1"/>
          <p:nvPr/>
        </p:nvSpPr>
        <p:spPr>
          <a:xfrm>
            <a:off x="228600" y="152731"/>
            <a:ext cx="8686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 in an “accord” Community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endParaRPr lang="en-US" sz="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741319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1371600"/>
            <a:ext cx="85725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In those days Peter stood up among the brothers (the company of persons was in all about 120) and said, </a:t>
            </a:r>
            <a:r>
              <a:rPr lang="en-US" sz="3600" baseline="30000" dirty="0">
                <a:latin typeface="+mn-lt"/>
              </a:rPr>
              <a:t>16 </a:t>
            </a:r>
            <a:r>
              <a:rPr lang="en-US" sz="3600" dirty="0">
                <a:latin typeface="+mn-lt"/>
              </a:rPr>
              <a:t>“Brothers, the Scripture had to be fulfilled, which the Holy Spirit spoke beforehand by the mouth of David concerning Judas, who became a guide to those who arrested Jesus. </a:t>
            </a:r>
            <a:r>
              <a:rPr lang="en-US" sz="3600" baseline="30000" dirty="0">
                <a:latin typeface="+mn-lt"/>
              </a:rPr>
              <a:t>17 </a:t>
            </a:r>
            <a:r>
              <a:rPr lang="en-US" sz="3600" dirty="0">
                <a:latin typeface="+mn-lt"/>
              </a:rPr>
              <a:t>For he was numbered among us and was allotted his share in this ministry.”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Acts 1:12-14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AFADDA-DD5F-DF4B-BB58-D10AA9BF98EC}"/>
              </a:ext>
            </a:extLst>
          </p:cNvPr>
          <p:cNvSpPr txBox="1"/>
          <p:nvPr/>
        </p:nvSpPr>
        <p:spPr>
          <a:xfrm>
            <a:off x="228600" y="152731"/>
            <a:ext cx="8686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 in an “accord” Community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r"/>
                <a:tab pos="8166100" algn="r"/>
              </a:tabLst>
              <a:defRPr/>
            </a:pPr>
            <a:endParaRPr lang="en-US" sz="8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57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04800"/>
            <a:ext cx="85725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“For it is written in the Book of Psalms,         “ ‘May his camp become desolate, and let there be no one to dwell in it’; and             “ ‘Let another take his office.’ </a:t>
            </a:r>
            <a:r>
              <a:rPr lang="en-US" sz="3600" baseline="30000" dirty="0">
                <a:latin typeface="+mn-lt"/>
              </a:rPr>
              <a:t>21 </a:t>
            </a:r>
            <a:r>
              <a:rPr lang="en-US" sz="3600" dirty="0">
                <a:latin typeface="+mn-lt"/>
              </a:rPr>
              <a:t>So one of the men who have accompanied us during all the time that the Lord Jesus went in and out among us, </a:t>
            </a:r>
            <a:r>
              <a:rPr lang="en-US" sz="3600" baseline="30000" dirty="0">
                <a:latin typeface="+mn-lt"/>
              </a:rPr>
              <a:t>22 </a:t>
            </a:r>
            <a:r>
              <a:rPr lang="en-US" sz="3600" dirty="0">
                <a:latin typeface="+mn-lt"/>
              </a:rPr>
              <a:t>beginning from the baptism of John until the day when he was taken up from us—one of these men must become with us a witness to his resurrection.”</a:t>
            </a:r>
          </a:p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Acts 1:20-22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529304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471389" y="1597729"/>
            <a:ext cx="820122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uses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community</a:t>
            </a:r>
          </a:p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 a context to reveal His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transforming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work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in 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Acts 1:1-26 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685800" y="1222508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119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04800"/>
            <a:ext cx="85725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And they put forward two, Joseph called Barsabbas, who was also called Justus, and Matthias. </a:t>
            </a:r>
            <a:r>
              <a:rPr lang="en-US" sz="3600" baseline="30000" dirty="0">
                <a:latin typeface="+mn-lt"/>
              </a:rPr>
              <a:t>24 </a:t>
            </a:r>
            <a:r>
              <a:rPr lang="en-US" sz="3600" dirty="0">
                <a:latin typeface="+mn-lt"/>
              </a:rPr>
              <a:t>And they prayed and said, “You, Lord, who know the hearts of all, show which one of these two you have chosen </a:t>
            </a:r>
            <a:r>
              <a:rPr lang="en-US" sz="3600" baseline="30000" dirty="0">
                <a:latin typeface="+mn-lt"/>
              </a:rPr>
              <a:t>25 </a:t>
            </a:r>
            <a:r>
              <a:rPr lang="en-US" sz="3600" dirty="0">
                <a:latin typeface="+mn-lt"/>
              </a:rPr>
              <a:t>to take the place in this ministry and apostleship from which Judas turned aside to go to his own place.” </a:t>
            </a:r>
            <a:r>
              <a:rPr lang="en-US" sz="3600" baseline="30000" dirty="0">
                <a:latin typeface="+mn-lt"/>
              </a:rPr>
              <a:t>26 </a:t>
            </a:r>
            <a:r>
              <a:rPr lang="en-US" sz="3600" dirty="0">
                <a:latin typeface="+mn-lt"/>
              </a:rPr>
              <a:t>And they cast lots for them, and the lot fell on Matthias, and he was numbered with the eleven apostles.</a:t>
            </a:r>
          </a:p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Acts 1:23-26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9454347"/>
      </p:ext>
    </p:ext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471389" y="1597729"/>
            <a:ext cx="8201221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God’s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word</a:t>
            </a:r>
          </a:p>
          <a:p>
            <a:pPr marR="3810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the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primary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way that Jesus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speaks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to 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Lk 19:46; Acts 1:20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362200" y="13716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3262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901</Words>
  <Application>Microsoft Office PowerPoint</Application>
  <PresentationFormat>On-screen Show (4:3)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782</cp:revision>
  <cp:lastPrinted>2022-10-02T13:03:38Z</cp:lastPrinted>
  <dcterms:created xsi:type="dcterms:W3CDTF">2020-07-19T11:17:55Z</dcterms:created>
  <dcterms:modified xsi:type="dcterms:W3CDTF">2024-06-16T11:40:56Z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