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7"/>
  </p:notesMasterIdLst>
  <p:handoutMasterIdLst>
    <p:handoutMasterId r:id="rId18"/>
  </p:handoutMasterIdLst>
  <p:sldIdLst>
    <p:sldId id="7906" r:id="rId5"/>
    <p:sldId id="7951" r:id="rId6"/>
    <p:sldId id="7966" r:id="rId7"/>
    <p:sldId id="8017" r:id="rId8"/>
    <p:sldId id="8018" r:id="rId9"/>
    <p:sldId id="8021" r:id="rId10"/>
    <p:sldId id="7994" r:id="rId11"/>
    <p:sldId id="7993" r:id="rId12"/>
    <p:sldId id="8003" r:id="rId13"/>
    <p:sldId id="8005" r:id="rId14"/>
    <p:sldId id="8028" r:id="rId15"/>
    <p:sldId id="8015"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60" autoAdjust="0"/>
    <p:restoredTop sz="89803" autoAdjust="0"/>
  </p:normalViewPr>
  <p:slideViewPr>
    <p:cSldViewPr showGuides="1">
      <p:cViewPr varScale="1">
        <p:scale>
          <a:sx n="58" d="100"/>
          <a:sy n="58" d="100"/>
        </p:scale>
        <p:origin x="83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5/26/2024</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5/26/2024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5/26/2024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5/26/2024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5/26/2024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5/26/2024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5/26/2024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5/26/2024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5/26/2024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5/26/2024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5/26/2024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5/26/2024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5/26/2024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5/26/2024</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04800" y="1639668"/>
            <a:ext cx="2686050" cy="35786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Acts 1:1-11</a:t>
            </a:r>
          </a:p>
          <a:p>
            <a:pPr marR="38100" eaLnBrk="1" hangingPunct="1">
              <a:lnSpc>
                <a:spcPct val="90000"/>
              </a:lnSpc>
              <a:spcBef>
                <a:spcPts val="0"/>
              </a:spcBef>
              <a:spcAft>
                <a:spcPts val="600"/>
              </a:spcAft>
            </a:pPr>
            <a:r>
              <a:rPr lang="en-US" sz="2800" b="1" dirty="0">
                <a:cs typeface="Arial" panose="020B0604020202020204" pitchFamily="34" charset="0"/>
              </a:rPr>
              <a:t>Lk 24:50-53</a:t>
            </a:r>
          </a:p>
          <a:p>
            <a:pPr marR="38100" eaLnBrk="1" hangingPunct="1">
              <a:lnSpc>
                <a:spcPct val="90000"/>
              </a:lnSpc>
              <a:spcBef>
                <a:spcPts val="0"/>
              </a:spcBef>
              <a:spcAft>
                <a:spcPts val="600"/>
              </a:spcAft>
            </a:pPr>
            <a:r>
              <a:rPr lang="en-US" sz="2800" b="1" dirty="0">
                <a:cs typeface="Arial" panose="020B0604020202020204" pitchFamily="34" charset="0"/>
              </a:rPr>
              <a:t>Mt 28:16-20</a:t>
            </a: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5/26/24</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0" y="117081"/>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The Graduates</a:t>
            </a:r>
            <a:endParaRPr lang="en-US" sz="5400" i="1" dirty="0">
              <a:cs typeface="Arial" panose="020B0604020202020204" pitchFamily="34" charset="0"/>
            </a:endParaRPr>
          </a:p>
        </p:txBody>
      </p:sp>
      <p:pic>
        <p:nvPicPr>
          <p:cNvPr id="4" name="Picture 3" descr="A person standing on a mountain surrounded by angels&#10;&#10;Description automatically generated">
            <a:extLst>
              <a:ext uri="{FF2B5EF4-FFF2-40B4-BE49-F238E27FC236}">
                <a16:creationId xmlns:a16="http://schemas.microsoft.com/office/drawing/2014/main" id="{A910689B-6750-4C56-912A-D9701AF103D2}"/>
              </a:ext>
            </a:extLst>
          </p:cNvPr>
          <p:cNvPicPr>
            <a:picLocks noChangeAspect="1"/>
          </p:cNvPicPr>
          <p:nvPr/>
        </p:nvPicPr>
        <p:blipFill rotWithShape="1">
          <a:blip r:embed="rId2">
            <a:extLst>
              <a:ext uri="{28A0092B-C50C-407E-A947-70E740481C1C}">
                <a14:useLocalDpi xmlns:a14="http://schemas.microsoft.com/office/drawing/2010/main" val="0"/>
              </a:ext>
            </a:extLst>
          </a:blip>
          <a:srcRect l="19202" r="14795"/>
          <a:stretch/>
        </p:blipFill>
        <p:spPr>
          <a:xfrm>
            <a:off x="3074672" y="1524000"/>
            <a:ext cx="6156960" cy="5334000"/>
          </a:xfrm>
          <a:prstGeom prst="rect">
            <a:avLst/>
          </a:prstGeom>
        </p:spPr>
      </p:pic>
    </p:spTree>
    <p:extLst>
      <p:ext uri="{BB962C8B-B14F-4D97-AF65-F5344CB8AC3E}">
        <p14:creationId xmlns:p14="http://schemas.microsoft.com/office/powerpoint/2010/main" val="288775651"/>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534585"/>
            <a:ext cx="8572500" cy="5788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nSpc>
                <a:spcPct val="115000"/>
              </a:lnSpc>
              <a:spcBef>
                <a:spcPts val="0"/>
              </a:spcBef>
              <a:spcAft>
                <a:spcPts val="1000"/>
              </a:spcAft>
              <a:tabLst>
                <a:tab pos="8229600" algn="r"/>
              </a:tabLst>
            </a:pPr>
            <a:r>
              <a:rPr lang="en-US" sz="3600" dirty="0">
                <a:effectLst/>
                <a:latin typeface="Calibri" panose="020F0502020204030204" pitchFamily="34" charset="0"/>
              </a:rPr>
              <a:t>In the first book, O Theophilus, I have dealt with all that Jesus began to do and teach, </a:t>
            </a:r>
            <a:r>
              <a:rPr lang="en-US" sz="3600" b="1" baseline="30000" dirty="0">
                <a:effectLst/>
                <a:latin typeface="Calibri" panose="020F0502020204030204" pitchFamily="34" charset="0"/>
              </a:rPr>
              <a:t>2 </a:t>
            </a:r>
            <a:r>
              <a:rPr lang="en-US" sz="3600" dirty="0">
                <a:effectLst/>
                <a:latin typeface="Calibri" panose="020F0502020204030204" pitchFamily="34" charset="0"/>
              </a:rPr>
              <a:t>until the day when he was taken up, </a:t>
            </a:r>
            <a:r>
              <a:rPr lang="en-US" sz="3600" b="1" u="sng" dirty="0">
                <a:effectLst/>
                <a:latin typeface="Calibri" panose="020F0502020204030204" pitchFamily="34" charset="0"/>
              </a:rPr>
              <a:t>after he had given commands through the Holy Spirit to the apostles</a:t>
            </a:r>
            <a:r>
              <a:rPr lang="en-US" sz="3600" dirty="0">
                <a:effectLst/>
                <a:latin typeface="Calibri" panose="020F0502020204030204" pitchFamily="34" charset="0"/>
              </a:rPr>
              <a:t> whom he had chosen. </a:t>
            </a:r>
            <a:r>
              <a:rPr lang="en-US" sz="3600" b="1" baseline="30000" dirty="0">
                <a:effectLst/>
                <a:latin typeface="Calibri" panose="020F0502020204030204" pitchFamily="34" charset="0"/>
              </a:rPr>
              <a:t>3 </a:t>
            </a:r>
            <a:r>
              <a:rPr lang="en-US" sz="3600" dirty="0">
                <a:effectLst/>
                <a:latin typeface="Calibri" panose="020F0502020204030204" pitchFamily="34" charset="0"/>
              </a:rPr>
              <a:t>He presented himself alive to them after his suffering by many proofs, appearing to them during forty days and speaking about the kingdom of God.</a:t>
            </a:r>
            <a:r>
              <a:rPr lang="en-US" sz="3400" dirty="0">
                <a:latin typeface="+mn-lt"/>
              </a:rPr>
              <a:t>	</a:t>
            </a:r>
            <a:r>
              <a:rPr lang="en-US" sz="2800" b="1" dirty="0">
                <a:solidFill>
                  <a:prstClr val="black"/>
                </a:solidFill>
                <a:latin typeface="Calibri" panose="020F0502020204030204"/>
              </a:rPr>
              <a:t>Acts 1:1-3</a:t>
            </a:r>
            <a:endParaRPr lang="en-US" sz="2800" dirty="0">
              <a:latin typeface="+mn-lt"/>
            </a:endParaRPr>
          </a:p>
        </p:txBody>
      </p:sp>
    </p:spTree>
    <p:extLst>
      <p:ext uri="{BB962C8B-B14F-4D97-AF65-F5344CB8AC3E}">
        <p14:creationId xmlns:p14="http://schemas.microsoft.com/office/powerpoint/2010/main" val="1066741319"/>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409379" y="1643896"/>
            <a:ext cx="8201221" cy="3570208"/>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showed Himself to the disciples for </a:t>
            </a:r>
            <a:r>
              <a:rPr lang="en-US" sz="6000" b="1" u="sng" kern="1400" dirty="0">
                <a:ln>
                  <a:noFill/>
                </a:ln>
                <a:solidFill>
                  <a:srgbClr val="000000"/>
                </a:solidFill>
                <a:effectLst/>
                <a:uFill>
                  <a:solidFill>
                    <a:srgbClr val="3E0000"/>
                  </a:solidFill>
                </a:uFill>
                <a:latin typeface="Calibri" panose="020F0502020204030204" pitchFamily="34" charset="0"/>
              </a:rPr>
              <a:t>40</a:t>
            </a:r>
            <a:r>
              <a:rPr lang="en-US" sz="6000" b="1" kern="1400" dirty="0">
                <a:ln>
                  <a:noFill/>
                </a:ln>
                <a:solidFill>
                  <a:srgbClr val="000000"/>
                </a:solidFill>
                <a:effectLst/>
                <a:uFill>
                  <a:solidFill>
                    <a:srgbClr val="3E0000"/>
                  </a:solidFill>
                </a:uFill>
                <a:latin typeface="Calibri" panose="020F0502020204030204" pitchFamily="34" charset="0"/>
              </a:rPr>
              <a:t> days after </a:t>
            </a:r>
            <a:r>
              <a:rPr lang="en-US" sz="6000" b="1" u="sng" kern="1400" dirty="0">
                <a:ln>
                  <a:noFill/>
                </a:ln>
                <a:solidFill>
                  <a:srgbClr val="000000"/>
                </a:solidFill>
                <a:effectLst/>
                <a:uFill>
                  <a:solidFill>
                    <a:srgbClr val="3E0000"/>
                  </a:solidFill>
                </a:uFill>
                <a:latin typeface="Calibri" panose="020F0502020204030204" pitchFamily="34" charset="0"/>
              </a:rPr>
              <a:t>He</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 suffered</a:t>
            </a:r>
            <a:r>
              <a:rPr lang="en-US" sz="6000" b="1" kern="1400" dirty="0">
                <a:ln>
                  <a:noFill/>
                </a:ln>
                <a:solidFill>
                  <a:srgbClr val="000000"/>
                </a:solidFill>
                <a:effectLst/>
                <a:latin typeface="Calibri" panose="020F0502020204030204" pitchFamily="34" charset="0"/>
              </a:rPr>
              <a:t>.</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1000" b="1" kern="1400" dirty="0">
              <a:solidFill>
                <a:srgbClr val="000000"/>
              </a:solidFill>
              <a:uFill>
                <a:solidFill>
                  <a:srgbClr val="3E0000"/>
                </a:solidFill>
              </a:u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600" b="1" kern="1400" dirty="0">
                <a:solidFill>
                  <a:srgbClr val="000000"/>
                </a:solidFill>
                <a:uFill>
                  <a:solidFill>
                    <a:srgbClr val="3E0000"/>
                  </a:solidFill>
                </a:uFill>
                <a:latin typeface="Calibri" panose="020F0502020204030204" pitchFamily="34" charset="0"/>
              </a:rPr>
              <a:t>Acts 1:3</a:t>
            </a:r>
            <a:endParaRPr lang="en-US" sz="36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242454" y="10668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6935752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457200"/>
            <a:ext cx="8572500" cy="615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229600" algn="r"/>
              </a:tabLst>
            </a:pPr>
            <a:r>
              <a:rPr lang="en-US" sz="3600" dirty="0">
                <a:effectLst/>
                <a:latin typeface="Calibri" panose="020F0502020204030204" pitchFamily="34" charset="0"/>
              </a:rPr>
              <a:t>Surely he has borne our griefs and carried our sorrows; yet we esteemed him stricken, smitten by God, and afflicted. </a:t>
            </a:r>
            <a:r>
              <a:rPr lang="en-US" sz="3600" baseline="30000" dirty="0">
                <a:effectLst/>
                <a:latin typeface="Calibri" panose="020F0502020204030204" pitchFamily="34" charset="0"/>
              </a:rPr>
              <a:t>5 </a:t>
            </a:r>
            <a:r>
              <a:rPr lang="en-US" sz="3600" dirty="0">
                <a:effectLst/>
                <a:latin typeface="Calibri" panose="020F0502020204030204" pitchFamily="34" charset="0"/>
              </a:rPr>
              <a:t>But he was pierced for our transgressions; he was crushed for our iniquities; upon him was the chastisement that brought us peace, and with his wounds we are healed. </a:t>
            </a:r>
            <a:r>
              <a:rPr lang="en-US" sz="3600" baseline="30000" dirty="0">
                <a:effectLst/>
                <a:latin typeface="Calibri" panose="020F0502020204030204" pitchFamily="34" charset="0"/>
              </a:rPr>
              <a:t>6 </a:t>
            </a:r>
            <a:r>
              <a:rPr lang="en-US" sz="3600" dirty="0">
                <a:effectLst/>
                <a:latin typeface="Calibri" panose="020F0502020204030204" pitchFamily="34" charset="0"/>
              </a:rPr>
              <a:t>All we like sheep have gone astray; we have turned every one - to his own way; and the LORD has laid on him the iniquity of us all.</a:t>
            </a:r>
            <a:endParaRPr lang="en-US" sz="2800" dirty="0">
              <a:effectLst/>
              <a:latin typeface="Calibri" panose="020F0502020204030204" pitchFamily="34" charset="0"/>
            </a:endParaRPr>
          </a:p>
          <a:p>
            <a:pPr marL="0" marR="0">
              <a:spcBef>
                <a:spcPts val="0"/>
              </a:spcBef>
              <a:spcAft>
                <a:spcPts val="0"/>
              </a:spcAft>
              <a:tabLst>
                <a:tab pos="8229600" algn="r"/>
              </a:tabLst>
            </a:pPr>
            <a:r>
              <a:rPr lang="en-US" sz="2800" dirty="0">
                <a:latin typeface="+mn-lt"/>
              </a:rPr>
              <a:t>	</a:t>
            </a:r>
            <a:r>
              <a:rPr lang="en-US" sz="2800" b="1" dirty="0">
                <a:solidFill>
                  <a:prstClr val="black"/>
                </a:solidFill>
                <a:latin typeface="Calibri" panose="020F0502020204030204"/>
              </a:rPr>
              <a:t>Is 53:4-6</a:t>
            </a:r>
            <a:endParaRPr lang="en-US" sz="2800" dirty="0">
              <a:latin typeface="+mn-lt"/>
            </a:endParaRPr>
          </a:p>
        </p:txBody>
      </p:sp>
    </p:spTree>
    <p:extLst>
      <p:ext uri="{BB962C8B-B14F-4D97-AF65-F5344CB8AC3E}">
        <p14:creationId xmlns:p14="http://schemas.microsoft.com/office/powerpoint/2010/main" val="3782813125"/>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534585"/>
            <a:ext cx="8572500" cy="5788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nSpc>
                <a:spcPct val="115000"/>
              </a:lnSpc>
              <a:spcBef>
                <a:spcPts val="0"/>
              </a:spcBef>
              <a:spcAft>
                <a:spcPts val="1000"/>
              </a:spcAft>
              <a:tabLst>
                <a:tab pos="8229600" algn="r"/>
              </a:tabLst>
            </a:pPr>
            <a:r>
              <a:rPr lang="en-US" sz="3600" dirty="0">
                <a:solidFill>
                  <a:schemeClr val="bg1">
                    <a:lumMod val="50000"/>
                  </a:schemeClr>
                </a:solidFill>
                <a:effectLst/>
                <a:latin typeface="Calibri" panose="020F0502020204030204" pitchFamily="34" charset="0"/>
              </a:rPr>
              <a:t>In the first book, O Theophilus, I have dealt with all that Jesus began to do and teach, </a:t>
            </a:r>
            <a:r>
              <a:rPr lang="en-US" sz="3600" b="1" baseline="30000" dirty="0">
                <a:solidFill>
                  <a:schemeClr val="bg1">
                    <a:lumMod val="50000"/>
                  </a:schemeClr>
                </a:solidFill>
                <a:effectLst/>
                <a:latin typeface="Calibri" panose="020F0502020204030204" pitchFamily="34" charset="0"/>
              </a:rPr>
              <a:t>2 </a:t>
            </a:r>
            <a:r>
              <a:rPr lang="en-US" sz="3600" dirty="0">
                <a:solidFill>
                  <a:schemeClr val="bg1">
                    <a:lumMod val="50000"/>
                  </a:schemeClr>
                </a:solidFill>
                <a:effectLst/>
                <a:latin typeface="Calibri" panose="020F0502020204030204" pitchFamily="34" charset="0"/>
              </a:rPr>
              <a:t>until the day when he was taken up, after he had given commands through the Holy Spirit to the apostles whom he had chosen. </a:t>
            </a:r>
            <a:r>
              <a:rPr lang="en-US" sz="3600" b="1" baseline="30000" dirty="0">
                <a:effectLst/>
                <a:latin typeface="Calibri" panose="020F0502020204030204" pitchFamily="34" charset="0"/>
              </a:rPr>
              <a:t>3 </a:t>
            </a:r>
            <a:r>
              <a:rPr lang="en-US" sz="3600" b="1" u="sng" dirty="0">
                <a:effectLst/>
                <a:latin typeface="Calibri" panose="020F0502020204030204" pitchFamily="34" charset="0"/>
              </a:rPr>
              <a:t>He presented himself alive</a:t>
            </a:r>
            <a:r>
              <a:rPr lang="en-US" sz="3600" b="1" dirty="0">
                <a:effectLst/>
                <a:latin typeface="Calibri" panose="020F0502020204030204" pitchFamily="34" charset="0"/>
              </a:rPr>
              <a:t> </a:t>
            </a:r>
            <a:r>
              <a:rPr lang="en-US" sz="3600" dirty="0">
                <a:effectLst/>
                <a:latin typeface="Calibri" panose="020F0502020204030204" pitchFamily="34" charset="0"/>
              </a:rPr>
              <a:t>to them after his suffering by many </a:t>
            </a:r>
            <a:r>
              <a:rPr lang="en-US" sz="3600" i="1" dirty="0">
                <a:effectLst/>
                <a:latin typeface="Calibri" panose="020F0502020204030204" pitchFamily="34" charset="0"/>
              </a:rPr>
              <a:t>convincing</a:t>
            </a:r>
            <a:r>
              <a:rPr lang="en-US" sz="3600" dirty="0">
                <a:effectLst/>
                <a:latin typeface="Calibri" panose="020F0502020204030204" pitchFamily="34" charset="0"/>
              </a:rPr>
              <a:t> proofs, </a:t>
            </a:r>
            <a:r>
              <a:rPr lang="en-US" sz="3600" b="1" u="sng" dirty="0">
                <a:effectLst/>
                <a:latin typeface="Calibri" panose="020F0502020204030204" pitchFamily="34" charset="0"/>
              </a:rPr>
              <a:t>appearing to them during forty days and speaking about the kingdom of God</a:t>
            </a:r>
            <a:r>
              <a:rPr lang="en-US" sz="3600" dirty="0">
                <a:effectLst/>
                <a:latin typeface="Calibri" panose="020F0502020204030204" pitchFamily="34" charset="0"/>
              </a:rPr>
              <a:t>.</a:t>
            </a:r>
            <a:r>
              <a:rPr lang="en-US" sz="3400" dirty="0">
                <a:latin typeface="+mn-lt"/>
              </a:rPr>
              <a:t>	</a:t>
            </a:r>
            <a:r>
              <a:rPr lang="en-US" sz="2800" b="1" dirty="0">
                <a:solidFill>
                  <a:prstClr val="black"/>
                </a:solidFill>
                <a:latin typeface="Calibri" panose="020F0502020204030204"/>
              </a:rPr>
              <a:t>Acts 1:1-3</a:t>
            </a:r>
            <a:endParaRPr lang="en-US" sz="2800" dirty="0">
              <a:latin typeface="+mn-lt"/>
            </a:endParaRPr>
          </a:p>
        </p:txBody>
      </p:sp>
    </p:spTree>
    <p:extLst>
      <p:ext uri="{BB962C8B-B14F-4D97-AF65-F5344CB8AC3E}">
        <p14:creationId xmlns:p14="http://schemas.microsoft.com/office/powerpoint/2010/main" val="3313781434"/>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409379" y="1643896"/>
            <a:ext cx="8201221" cy="2646878"/>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gave</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u="sng" kern="1400" dirty="0">
                <a:ln>
                  <a:noFill/>
                </a:ln>
                <a:solidFill>
                  <a:srgbClr val="000000"/>
                </a:solidFill>
                <a:effectLst/>
                <a:uFill>
                  <a:solidFill>
                    <a:srgbClr val="3E0000"/>
                  </a:solidFill>
                </a:uFill>
                <a:latin typeface="Calibri" panose="020F0502020204030204" pitchFamily="34" charset="0"/>
              </a:rPr>
              <a:t>convincing</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 proofs</a:t>
            </a:r>
            <a:r>
              <a:rPr lang="en-US" sz="6000" b="1" kern="1400" dirty="0">
                <a:ln>
                  <a:noFill/>
                </a:ln>
                <a:solidFill>
                  <a:srgbClr val="000000"/>
                </a:solidFill>
                <a:effectLst/>
                <a:latin typeface="Calibri" panose="020F0502020204030204" pitchFamily="34" charset="0"/>
              </a:rPr>
              <a:t>.</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1000" b="1" kern="1400" dirty="0">
              <a:solidFill>
                <a:srgbClr val="000000"/>
              </a:solidFill>
              <a:uFill>
                <a:solidFill>
                  <a:srgbClr val="3E0000"/>
                </a:solidFill>
              </a:u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600" b="1" kern="1400" dirty="0">
                <a:solidFill>
                  <a:srgbClr val="000000"/>
                </a:solidFill>
                <a:uFill>
                  <a:solidFill>
                    <a:srgbClr val="3E0000"/>
                  </a:solidFill>
                </a:uFill>
                <a:latin typeface="Calibri" panose="020F0502020204030204" pitchFamily="34" charset="0"/>
              </a:rPr>
              <a:t>Acts 1:3</a:t>
            </a:r>
            <a:endParaRPr lang="en-US" sz="36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2438400" y="13716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2352664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305803" y="2308860"/>
            <a:ext cx="8572500"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And while staying with them he ordered them not to depart from Jerusalem, but to wait for the promise of the Father, which, he said, “you heard from me; </a:t>
            </a:r>
            <a:r>
              <a:rPr lang="en-US" sz="3600" baseline="30000" dirty="0">
                <a:latin typeface="+mn-lt"/>
              </a:rPr>
              <a:t>5 </a:t>
            </a:r>
            <a:r>
              <a:rPr lang="en-US" sz="3600" dirty="0">
                <a:latin typeface="+mn-lt"/>
              </a:rPr>
              <a:t>for John baptized with water, but you will be baptized with the Holy Spirit not many days from now.”</a:t>
            </a:r>
          </a:p>
          <a:p>
            <a:pPr>
              <a:tabLst>
                <a:tab pos="8229600" algn="r"/>
              </a:tabLst>
            </a:pPr>
            <a:r>
              <a:rPr lang="en-US" sz="3400" dirty="0">
                <a:latin typeface="+mn-lt"/>
              </a:rPr>
              <a:t>	</a:t>
            </a:r>
            <a:r>
              <a:rPr lang="en-US" sz="2800" b="1" dirty="0">
                <a:solidFill>
                  <a:prstClr val="black"/>
                </a:solidFill>
                <a:latin typeface="Calibri" panose="020F0502020204030204"/>
              </a:rPr>
              <a:t>Acts 1:4-5</a:t>
            </a:r>
            <a:endParaRPr lang="en-US" sz="2800" dirty="0">
              <a:latin typeface="+mn-lt"/>
            </a:endParaRPr>
          </a:p>
        </p:txBody>
      </p:sp>
      <p:sp>
        <p:nvSpPr>
          <p:cNvPr id="3" name="TextBox 2">
            <a:extLst>
              <a:ext uri="{FF2B5EF4-FFF2-40B4-BE49-F238E27FC236}">
                <a16:creationId xmlns:a16="http://schemas.microsoft.com/office/drawing/2014/main" id="{5C337F5C-2DA0-076E-C47F-DCE184EB84C1}"/>
              </a:ext>
            </a:extLst>
          </p:cNvPr>
          <p:cNvSpPr txBox="1"/>
          <p:nvPr/>
        </p:nvSpPr>
        <p:spPr>
          <a:xfrm>
            <a:off x="20054" y="609600"/>
            <a:ext cx="9143999"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Baptism by the Holy Spirit?</a:t>
            </a:r>
            <a:endParaRPr lang="en-US" sz="3600" b="1" kern="1400" dirty="0">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2474765193"/>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0"/>
            <a:ext cx="85725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So when they had come together, they asked him, “Lord, will you at this time restore the kingdom to Israel?” </a:t>
            </a:r>
            <a:r>
              <a:rPr lang="en-US" sz="3600" baseline="30000" dirty="0">
                <a:latin typeface="+mn-lt"/>
              </a:rPr>
              <a:t>7 </a:t>
            </a:r>
            <a:r>
              <a:rPr lang="en-US" sz="3600" dirty="0">
                <a:latin typeface="+mn-lt"/>
              </a:rPr>
              <a:t>He said to them, </a:t>
            </a:r>
            <a:r>
              <a:rPr lang="en-US" sz="3600" dirty="0">
                <a:solidFill>
                  <a:srgbClr val="3E0000"/>
                </a:solidFill>
                <a:latin typeface="+mn-lt"/>
              </a:rPr>
              <a:t>“It is not for you to know times or seasons that the Father has fixed by his own authority. </a:t>
            </a:r>
            <a:r>
              <a:rPr lang="en-US" sz="3600" baseline="30000" dirty="0">
                <a:solidFill>
                  <a:srgbClr val="3E0000"/>
                </a:solidFill>
                <a:latin typeface="+mn-lt"/>
              </a:rPr>
              <a:t>8 </a:t>
            </a:r>
            <a:r>
              <a:rPr lang="en-US" sz="3600" dirty="0">
                <a:solidFill>
                  <a:srgbClr val="3E0000"/>
                </a:solidFill>
                <a:latin typeface="+mn-lt"/>
              </a:rPr>
              <a:t>But you will receive power when the Holy Spirit has come upon you, and you will be my witnesses in Jerusalem and in all Judea and Samaria, and to the end of the earth.” </a:t>
            </a:r>
            <a:r>
              <a:rPr lang="en-US" sz="3600" baseline="30000" dirty="0">
                <a:latin typeface="+mn-lt"/>
              </a:rPr>
              <a:t>9 </a:t>
            </a:r>
            <a:r>
              <a:rPr lang="en-US" sz="3600" dirty="0">
                <a:latin typeface="+mn-lt"/>
              </a:rPr>
              <a:t>And when he had said these things, as they were looking on, he was lifted up, and a cloud took him out of their sight.</a:t>
            </a:r>
            <a:r>
              <a:rPr lang="en-US" sz="3600" dirty="0">
                <a:solidFill>
                  <a:srgbClr val="3E0000"/>
                </a:solidFill>
                <a:latin typeface="+mn-lt"/>
              </a:rPr>
              <a:t>	</a:t>
            </a:r>
            <a:r>
              <a:rPr lang="en-US" sz="2800" b="1" dirty="0">
                <a:solidFill>
                  <a:prstClr val="black"/>
                </a:solidFill>
                <a:latin typeface="Calibri" panose="020F0502020204030204"/>
              </a:rPr>
              <a:t>Acts 1:6-9</a:t>
            </a:r>
            <a:endParaRPr lang="en-US" sz="2800" dirty="0">
              <a:latin typeface="+mn-lt"/>
            </a:endParaRPr>
          </a:p>
        </p:txBody>
      </p:sp>
    </p:spTree>
    <p:extLst>
      <p:ext uri="{BB962C8B-B14F-4D97-AF65-F5344CB8AC3E}">
        <p14:creationId xmlns:p14="http://schemas.microsoft.com/office/powerpoint/2010/main" val="1697983195"/>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685800"/>
            <a:ext cx="8572500"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5400" b="1" dirty="0">
                <a:solidFill>
                  <a:srgbClr val="3E0000"/>
                </a:solidFill>
                <a:latin typeface="+mn-lt"/>
              </a:rPr>
              <a:t>Three Ascension Promises</a:t>
            </a:r>
          </a:p>
          <a:p>
            <a:pPr>
              <a:tabLst>
                <a:tab pos="8229600" algn="r"/>
              </a:tabLst>
            </a:pPr>
            <a:endParaRPr lang="en-US" sz="3600" i="1" dirty="0">
              <a:solidFill>
                <a:srgbClr val="3E0000"/>
              </a:solidFill>
              <a:latin typeface="+mn-lt"/>
            </a:endParaRPr>
          </a:p>
          <a:p>
            <a:pPr marL="465138" indent="-465138">
              <a:buAutoNum type="arabicPlain"/>
              <a:tabLst>
                <a:tab pos="465138" algn="l"/>
                <a:tab pos="8229600" algn="r"/>
              </a:tabLst>
            </a:pPr>
            <a:r>
              <a:rPr lang="en-US" sz="4000" i="1" dirty="0">
                <a:solidFill>
                  <a:srgbClr val="3E0000"/>
                </a:solidFill>
                <a:latin typeface="+mn-lt"/>
              </a:rPr>
              <a:t>You will Receive Power (Holy Spirit)</a:t>
            </a:r>
          </a:p>
          <a:p>
            <a:pPr>
              <a:tabLst>
                <a:tab pos="465138" algn="l"/>
                <a:tab pos="8229600" algn="r"/>
              </a:tabLst>
            </a:pPr>
            <a:endParaRPr lang="en-US" sz="4000" i="1" dirty="0">
              <a:solidFill>
                <a:srgbClr val="3E0000"/>
              </a:solidFill>
              <a:latin typeface="+mn-lt"/>
            </a:endParaRPr>
          </a:p>
          <a:p>
            <a:pPr>
              <a:tabLst>
                <a:tab pos="465138" algn="l"/>
                <a:tab pos="8229600" algn="r"/>
              </a:tabLst>
            </a:pPr>
            <a:r>
              <a:rPr lang="en-US" sz="4000" dirty="0">
                <a:solidFill>
                  <a:srgbClr val="3E0000"/>
                </a:solidFill>
                <a:latin typeface="+mn-lt"/>
              </a:rPr>
              <a:t>2	The Holy Spirit will come upon you</a:t>
            </a:r>
          </a:p>
          <a:p>
            <a:pPr>
              <a:tabLst>
                <a:tab pos="465138" algn="l"/>
                <a:tab pos="8229600" algn="r"/>
              </a:tabLst>
            </a:pPr>
            <a:endParaRPr lang="en-US" sz="4000" dirty="0">
              <a:solidFill>
                <a:srgbClr val="3E0000"/>
              </a:solidFill>
              <a:latin typeface="+mn-lt"/>
            </a:endParaRPr>
          </a:p>
          <a:p>
            <a:pPr>
              <a:tabLst>
                <a:tab pos="465138" algn="l"/>
                <a:tab pos="8229600" algn="r"/>
              </a:tabLst>
            </a:pPr>
            <a:r>
              <a:rPr lang="en-US" sz="4000" dirty="0">
                <a:solidFill>
                  <a:srgbClr val="3E0000"/>
                </a:solidFill>
                <a:latin typeface="+mn-lt"/>
              </a:rPr>
              <a:t>3	You will be my witnesses</a:t>
            </a:r>
          </a:p>
        </p:txBody>
      </p:sp>
    </p:spTree>
    <p:extLst>
      <p:ext uri="{BB962C8B-B14F-4D97-AF65-F5344CB8AC3E}">
        <p14:creationId xmlns:p14="http://schemas.microsoft.com/office/powerpoint/2010/main" val="1200313910"/>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152400"/>
            <a:ext cx="8572500" cy="670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And while they were gazing into heaven as he went, behold, two men stood by them in white robes, </a:t>
            </a:r>
            <a:r>
              <a:rPr lang="en-US" sz="3600" baseline="30000" dirty="0">
                <a:latin typeface="+mn-lt"/>
              </a:rPr>
              <a:t>11 </a:t>
            </a:r>
            <a:r>
              <a:rPr lang="en-US" sz="3600" dirty="0">
                <a:latin typeface="+mn-lt"/>
              </a:rPr>
              <a:t>and said, “Men of Galilee, why do you stand looking into heaven? This Jesus, who was taken up from you into heaven, will come in the same way as you saw him go into heaven.” </a:t>
            </a:r>
            <a:r>
              <a:rPr lang="en-US" sz="3600" baseline="30000" dirty="0">
                <a:latin typeface="+mn-lt"/>
              </a:rPr>
              <a:t>12 </a:t>
            </a:r>
            <a:r>
              <a:rPr lang="en-US" sz="3600" dirty="0">
                <a:latin typeface="+mn-lt"/>
              </a:rPr>
              <a:t>Then they returned to Jerusalem from the mount called Olivet, which is near Jerusalem, a Sabbath day’s journey away. </a:t>
            </a:r>
            <a:r>
              <a:rPr lang="en-US" sz="3600" baseline="30000" dirty="0">
                <a:latin typeface="+mn-lt"/>
              </a:rPr>
              <a:t>13 </a:t>
            </a:r>
            <a:r>
              <a:rPr lang="en-US" sz="3600" dirty="0">
                <a:latin typeface="+mn-lt"/>
              </a:rPr>
              <a:t>And when they had entered, they went up to the upper room</a:t>
            </a:r>
            <a:r>
              <a:rPr lang="en-US" sz="2800" dirty="0">
                <a:latin typeface="+mn-lt"/>
              </a:rPr>
              <a:t>… 	</a:t>
            </a:r>
            <a:r>
              <a:rPr lang="en-US" sz="2800" b="1" dirty="0">
                <a:latin typeface="+mn-lt"/>
              </a:rPr>
              <a:t>Acts 1:10-13a</a:t>
            </a:r>
            <a:endParaRPr lang="en-US" sz="2800" dirty="0">
              <a:latin typeface="+mn-lt"/>
            </a:endParaRPr>
          </a:p>
        </p:txBody>
      </p:sp>
    </p:spTree>
    <p:extLst>
      <p:ext uri="{BB962C8B-B14F-4D97-AF65-F5344CB8AC3E}">
        <p14:creationId xmlns:p14="http://schemas.microsoft.com/office/powerpoint/2010/main" val="1759263012"/>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2209800"/>
            <a:ext cx="85725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And he led them out as far as Bethany, and lifting up his hands he blessed them. </a:t>
            </a:r>
            <a:r>
              <a:rPr lang="en-US" sz="3600" baseline="30000" dirty="0">
                <a:latin typeface="+mn-lt"/>
              </a:rPr>
              <a:t>51 </a:t>
            </a:r>
            <a:r>
              <a:rPr lang="en-US" sz="3600" dirty="0">
                <a:latin typeface="+mn-lt"/>
              </a:rPr>
              <a:t>While he blessed them, he parted from them and was carried up into heaven. </a:t>
            </a:r>
            <a:r>
              <a:rPr lang="en-US" sz="3600" baseline="30000" dirty="0">
                <a:latin typeface="+mn-lt"/>
              </a:rPr>
              <a:t>52 </a:t>
            </a:r>
            <a:r>
              <a:rPr lang="en-US" sz="3600" dirty="0">
                <a:latin typeface="+mn-lt"/>
              </a:rPr>
              <a:t>And they worshiped him and returned to Jerusalem with great joy, </a:t>
            </a:r>
            <a:r>
              <a:rPr lang="en-US" sz="3600" baseline="30000" dirty="0">
                <a:latin typeface="+mn-lt"/>
              </a:rPr>
              <a:t>53 </a:t>
            </a:r>
            <a:r>
              <a:rPr lang="en-US" sz="3600" dirty="0">
                <a:latin typeface="+mn-lt"/>
              </a:rPr>
              <a:t>and were continually in the temple blessing God.	</a:t>
            </a:r>
            <a:r>
              <a:rPr lang="en-US" sz="2800" b="1" dirty="0">
                <a:latin typeface="+mn-lt"/>
              </a:rPr>
              <a:t>Lk 24:50-53</a:t>
            </a:r>
            <a:endParaRPr lang="en-US" sz="2800" dirty="0">
              <a:latin typeface="+mn-lt"/>
            </a:endParaRPr>
          </a:p>
        </p:txBody>
      </p:sp>
      <p:sp>
        <p:nvSpPr>
          <p:cNvPr id="3" name="TextBox 2">
            <a:extLst>
              <a:ext uri="{FF2B5EF4-FFF2-40B4-BE49-F238E27FC236}">
                <a16:creationId xmlns:a16="http://schemas.microsoft.com/office/drawing/2014/main" id="{72AD0FC5-106E-7EE5-E963-7C75DF0D77BE}"/>
              </a:ext>
            </a:extLst>
          </p:cNvPr>
          <p:cNvSpPr txBox="1">
            <a:spLocks noChangeArrowheads="1"/>
          </p:cNvSpPr>
          <p:nvPr/>
        </p:nvSpPr>
        <p:spPr bwMode="auto">
          <a:xfrm>
            <a:off x="285750" y="685800"/>
            <a:ext cx="85725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5400" b="1" dirty="0">
                <a:solidFill>
                  <a:srgbClr val="3E0000"/>
                </a:solidFill>
                <a:latin typeface="+mn-lt"/>
              </a:rPr>
              <a:t>Luke 24 Ascension Reveal</a:t>
            </a:r>
            <a:endParaRPr lang="en-US" sz="4000" dirty="0">
              <a:solidFill>
                <a:srgbClr val="3E0000"/>
              </a:solidFill>
              <a:latin typeface="+mn-lt"/>
            </a:endParaRPr>
          </a:p>
        </p:txBody>
      </p:sp>
    </p:spTree>
    <p:extLst>
      <p:ext uri="{BB962C8B-B14F-4D97-AF65-F5344CB8AC3E}">
        <p14:creationId xmlns:p14="http://schemas.microsoft.com/office/powerpoint/2010/main" val="740377561"/>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28600" y="320456"/>
            <a:ext cx="8686800" cy="6217087"/>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4800" b="1" kern="1400" dirty="0">
                <a:ln>
                  <a:noFill/>
                </a:ln>
                <a:solidFill>
                  <a:srgbClr val="000000"/>
                </a:solidFill>
                <a:effectLst/>
                <a:latin typeface="Calibri" panose="020F0502020204030204" pitchFamily="34" charset="0"/>
              </a:rPr>
              <a:t>Take up your cross </a:t>
            </a:r>
            <a:r>
              <a:rPr lang="en-US" sz="4000" b="1" kern="1400" dirty="0">
                <a:solidFill>
                  <a:srgbClr val="000000"/>
                </a:solidFill>
                <a:latin typeface="Calibri" panose="020F0502020204030204" pitchFamily="34" charset="0"/>
              </a:rPr>
              <a:t>&amp;</a:t>
            </a:r>
            <a:r>
              <a:rPr lang="en-US" sz="4800" b="1" kern="1400" dirty="0">
                <a:ln>
                  <a:noFill/>
                </a:ln>
                <a:solidFill>
                  <a:srgbClr val="000000"/>
                </a:solidFill>
                <a:effectLst/>
                <a:latin typeface="Calibri" panose="020F0502020204030204" pitchFamily="34" charset="0"/>
              </a:rPr>
              <a:t> follow me!</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1000" b="1" kern="140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29600" algn="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Then Jesus told his disciples, </a:t>
            </a:r>
            <a:r>
              <a:rPr kumimoji="0" lang="en-US" sz="3600" b="0" i="0" u="none" strike="noStrike" kern="1200" cap="none" spc="0" normalizeH="0" baseline="0" noProof="0" dirty="0">
                <a:ln>
                  <a:noFill/>
                </a:ln>
                <a:solidFill>
                  <a:srgbClr val="3E0000"/>
                </a:solidFill>
                <a:effectLst/>
                <a:uLnTx/>
                <a:uFillTx/>
                <a:latin typeface="Calibri" panose="020F0502020204030204"/>
                <a:ea typeface="+mn-ea"/>
                <a:cs typeface="+mn-cs"/>
              </a:rPr>
              <a:t>“If anyone would come after me, let him deny himself and take up his cross and follow me.” </a:t>
            </a:r>
            <a:r>
              <a:rPr kumimoji="0" lang="en-US" sz="2400" b="0" i="0" u="none" strike="noStrike" kern="1200" cap="none" spc="0" normalizeH="0" baseline="0" noProof="0" dirty="0">
                <a:ln>
                  <a:noFill/>
                </a:ln>
                <a:solidFill>
                  <a:srgbClr val="003300"/>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Mt 16:24 </a:t>
            </a:r>
            <a:endParaRPr lang="en-US" sz="4000" b="1" kern="1400" dirty="0">
              <a:solidFill>
                <a:srgbClr val="000000"/>
              </a:solidFill>
              <a:uFill>
                <a:solidFill>
                  <a:srgbClr val="3E0000"/>
                </a:solidFill>
              </a:u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29600" algn="r"/>
              </a:tabLst>
              <a:defRPr/>
            </a:pPr>
            <a:endParaRPr lang="en-US" sz="800" b="1" kern="1400" dirty="0">
              <a:solidFill>
                <a:srgbClr val="000000"/>
              </a:solidFill>
              <a:uFill>
                <a:solidFill>
                  <a:srgbClr val="3E0000"/>
                </a:solidFill>
              </a:u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29600" algn="r"/>
              </a:tabLst>
              <a:defRPr/>
            </a:pPr>
            <a:endParaRPr lang="en-US" sz="800" b="1" kern="1400" dirty="0">
              <a:solidFill>
                <a:srgbClr val="000000"/>
              </a:solidFill>
              <a:uFill>
                <a:solidFill>
                  <a:srgbClr val="3E0000"/>
                </a:solidFill>
              </a:u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29600" algn="r"/>
              </a:tabLst>
              <a:defRPr/>
            </a:pPr>
            <a:r>
              <a:rPr lang="en-US" sz="3600" dirty="0">
                <a:solidFill>
                  <a:srgbClr val="3E0000"/>
                </a:solidFill>
                <a:latin typeface="+mn-lt"/>
              </a:rPr>
              <a:t>… but when you are old, you will stretch out your hands, and another will dress you and carry you where you do not want to go.” </a:t>
            </a:r>
            <a:r>
              <a:rPr lang="en-US" sz="3600" baseline="30000" dirty="0">
                <a:latin typeface="+mn-lt"/>
              </a:rPr>
              <a:t>19 </a:t>
            </a:r>
            <a:r>
              <a:rPr lang="en-US" sz="3600" dirty="0">
                <a:latin typeface="+mn-lt"/>
              </a:rPr>
              <a:t>(This he said to show by what kind of death he was to glorify God.) And after saying this he said to him, </a:t>
            </a:r>
            <a:r>
              <a:rPr lang="en-US" sz="3600" b="1" dirty="0">
                <a:solidFill>
                  <a:srgbClr val="3E0000"/>
                </a:solidFill>
                <a:latin typeface="+mn-lt"/>
              </a:rPr>
              <a:t>“Follow me.”	</a:t>
            </a:r>
            <a:r>
              <a:rPr lang="en-US" sz="2400" b="1" dirty="0">
                <a:solidFill>
                  <a:prstClr val="black"/>
                </a:solidFill>
                <a:latin typeface="Calibri" panose="020F0502020204030204"/>
              </a:rPr>
              <a:t>Jn 21:18b-19</a:t>
            </a:r>
            <a:endParaRPr lang="en-US" sz="3200" b="1" kern="1400" dirty="0">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598112705"/>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14603</TotalTime>
  <Words>774</Words>
  <Application>Microsoft Office PowerPoint</Application>
  <PresentationFormat>On-screen Show (4:3)</PresentationFormat>
  <Paragraphs>36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782</cp:revision>
  <cp:lastPrinted>2022-10-02T13:03:38Z</cp:lastPrinted>
  <dcterms:created xsi:type="dcterms:W3CDTF">2020-07-19T11:17:55Z</dcterms:created>
  <dcterms:modified xsi:type="dcterms:W3CDTF">2024-05-26T12:12:42Z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