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0"/>
  </p:notesMasterIdLst>
  <p:handoutMasterIdLst>
    <p:handoutMasterId r:id="rId21"/>
  </p:handoutMasterIdLst>
  <p:sldIdLst>
    <p:sldId id="8016" r:id="rId5"/>
    <p:sldId id="7951" r:id="rId6"/>
    <p:sldId id="7994" r:id="rId7"/>
    <p:sldId id="7993" r:id="rId8"/>
    <p:sldId id="7966" r:id="rId9"/>
    <p:sldId id="8003" r:id="rId10"/>
    <p:sldId id="8005" r:id="rId11"/>
    <p:sldId id="7998" r:id="rId12"/>
    <p:sldId id="8007" r:id="rId13"/>
    <p:sldId id="8011" r:id="rId14"/>
    <p:sldId id="7999" r:id="rId15"/>
    <p:sldId id="8009" r:id="rId16"/>
    <p:sldId id="7995" r:id="rId17"/>
    <p:sldId id="8014" r:id="rId18"/>
    <p:sldId id="8015" r:id="rId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0" autoAdjust="0"/>
    <p:restoredTop sz="89803" autoAdjust="0"/>
  </p:normalViewPr>
  <p:slideViewPr>
    <p:cSldViewPr showGuides="1">
      <p:cViewPr varScale="1">
        <p:scale>
          <a:sx n="98" d="100"/>
          <a:sy n="98" d="100"/>
        </p:scale>
        <p:origin x="17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5/12/2024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5/12/2024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5/12/2024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5/12/2024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5/12/2024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5/12/2024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5/12/2024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5/12/2024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5/12/2024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5/12/2024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5/12/2024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5/12/2024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5/12/2024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5/12/2024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4800" y="1639668"/>
            <a:ext cx="268605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Jn 21:1-19</a:t>
            </a:r>
          </a:p>
          <a:p>
            <a:pPr marR="38100" eaLnBrk="1" hangingPunct="1">
              <a:lnSpc>
                <a:spcPct val="90000"/>
              </a:lnSpc>
              <a:spcBef>
                <a:spcPts val="0"/>
              </a:spcBef>
              <a:spcAft>
                <a:spcPts val="600"/>
              </a:spcAft>
            </a:pPr>
            <a:r>
              <a:rPr lang="en-US" sz="2800" b="1" dirty="0">
                <a:cs typeface="Arial" panose="020B0604020202020204" pitchFamily="34" charset="0"/>
              </a:rPr>
              <a:t>Jn 18:12-27</a:t>
            </a:r>
          </a:p>
          <a:p>
            <a:pPr marR="38100" eaLnBrk="1" hangingPunct="1">
              <a:lnSpc>
                <a:spcPct val="90000"/>
              </a:lnSpc>
              <a:spcBef>
                <a:spcPts val="0"/>
              </a:spcBef>
              <a:spcAft>
                <a:spcPts val="600"/>
              </a:spcAft>
            </a:pPr>
            <a:r>
              <a:rPr lang="en-US" sz="2800" b="1" dirty="0">
                <a:cs typeface="Arial" panose="020B0604020202020204" pitchFamily="34" charset="0"/>
              </a:rPr>
              <a:t>Mt 15:32-16:28</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5/12/24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Peter Revival</a:t>
            </a:r>
            <a:endParaRPr lang="en-US" sz="5400" i="1" dirty="0">
              <a:cs typeface="Arial" panose="020B0604020202020204" pitchFamily="34" charset="0"/>
            </a:endParaRPr>
          </a:p>
        </p:txBody>
      </p:sp>
      <p:pic>
        <p:nvPicPr>
          <p:cNvPr id="4" name="Picture 3" descr="A painting of a person sitting on a rock by a campfire&#10;&#10;Description automatically generated">
            <a:extLst>
              <a:ext uri="{FF2B5EF4-FFF2-40B4-BE49-F238E27FC236}">
                <a16:creationId xmlns:a16="http://schemas.microsoft.com/office/drawing/2014/main" id="{2F733CD6-3314-E0A6-C59E-B23F30D838F3}"/>
              </a:ext>
            </a:extLst>
          </p:cNvPr>
          <p:cNvPicPr>
            <a:picLocks noChangeAspect="1"/>
          </p:cNvPicPr>
          <p:nvPr/>
        </p:nvPicPr>
        <p:blipFill rotWithShape="1">
          <a:blip r:embed="rId2">
            <a:extLst>
              <a:ext uri="{28A0092B-C50C-407E-A947-70E740481C1C}">
                <a14:useLocalDpi xmlns:a14="http://schemas.microsoft.com/office/drawing/2010/main" val="0"/>
              </a:ext>
            </a:extLst>
          </a:blip>
          <a:srcRect l="14608" t="54" r="3953" b="54"/>
          <a:stretch/>
        </p:blipFill>
        <p:spPr>
          <a:xfrm>
            <a:off x="3564176" y="1373221"/>
            <a:ext cx="5591172" cy="5486400"/>
          </a:xfrm>
          <a:prstGeom prst="rect">
            <a:avLst/>
          </a:prstGeom>
        </p:spPr>
      </p:pic>
    </p:spTree>
    <p:extLst>
      <p:ext uri="{BB962C8B-B14F-4D97-AF65-F5344CB8AC3E}">
        <p14:creationId xmlns:p14="http://schemas.microsoft.com/office/powerpoint/2010/main" val="3860323125"/>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243512"/>
            <a:ext cx="85725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Jesus said to them, </a:t>
            </a:r>
            <a:r>
              <a:rPr lang="en-US" sz="3600" dirty="0">
                <a:solidFill>
                  <a:srgbClr val="3E0000"/>
                </a:solidFill>
                <a:latin typeface="+mn-lt"/>
              </a:rPr>
              <a:t>“Come and have breakfast.” </a:t>
            </a:r>
            <a:r>
              <a:rPr lang="en-US" sz="3600" dirty="0">
                <a:latin typeface="+mn-lt"/>
              </a:rPr>
              <a:t>Now none of the disciples dared ask him, “Who are you?” They knew it was the Lord. </a:t>
            </a:r>
            <a:r>
              <a:rPr lang="en-US" sz="3600" baseline="30000" dirty="0">
                <a:latin typeface="+mn-lt"/>
              </a:rPr>
              <a:t>13 </a:t>
            </a:r>
            <a:r>
              <a:rPr lang="en-US" sz="3600" dirty="0">
                <a:latin typeface="+mn-lt"/>
              </a:rPr>
              <a:t>Jesus came and took the bread and gave it to them, and so with the fish. </a:t>
            </a:r>
            <a:r>
              <a:rPr lang="en-US" sz="3600" baseline="30000" dirty="0">
                <a:latin typeface="+mn-lt"/>
              </a:rPr>
              <a:t>14 </a:t>
            </a:r>
            <a:r>
              <a:rPr lang="en-US" sz="3600" dirty="0">
                <a:latin typeface="+mn-lt"/>
              </a:rPr>
              <a:t>This was now the third time that Jesus was revealed to the disciples after he was raised from the dead. </a:t>
            </a:r>
          </a:p>
          <a:p>
            <a:pPr>
              <a:tabLst>
                <a:tab pos="8229600" algn="r"/>
              </a:tabLst>
            </a:pPr>
            <a:r>
              <a:rPr lang="en-US" sz="3600" baseline="30000" dirty="0">
                <a:latin typeface="+mn-lt"/>
              </a:rPr>
              <a:t>15 </a:t>
            </a:r>
            <a:r>
              <a:rPr lang="en-US" sz="3600" dirty="0">
                <a:latin typeface="+mn-lt"/>
              </a:rPr>
              <a:t>When they had finished breakfast, Jesus said to Simon Peter, </a:t>
            </a:r>
            <a:r>
              <a:rPr lang="en-US" sz="3600" dirty="0">
                <a:solidFill>
                  <a:srgbClr val="3E0000"/>
                </a:solidFill>
                <a:latin typeface="+mn-lt"/>
              </a:rPr>
              <a:t>“Simon, son of John, do you love me more than these?” </a:t>
            </a:r>
            <a:r>
              <a:rPr lang="en-US" sz="3400" dirty="0">
                <a:latin typeface="+mn-lt"/>
              </a:rPr>
              <a:t>	</a:t>
            </a:r>
            <a:r>
              <a:rPr lang="en-US" sz="2800" b="1" dirty="0">
                <a:solidFill>
                  <a:prstClr val="black"/>
                </a:solidFill>
                <a:latin typeface="Calibri" panose="020F0502020204030204"/>
              </a:rPr>
              <a:t>Jn 21:12-15a</a:t>
            </a:r>
            <a:endParaRPr lang="en-US" sz="2800" dirty="0">
              <a:latin typeface="+mn-lt"/>
            </a:endParaRPr>
          </a:p>
        </p:txBody>
      </p:sp>
    </p:spTree>
    <p:extLst>
      <p:ext uri="{BB962C8B-B14F-4D97-AF65-F5344CB8AC3E}">
        <p14:creationId xmlns:p14="http://schemas.microsoft.com/office/powerpoint/2010/main" val="106674131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2469"/>
            <a:ext cx="85725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He said to him, “Yes, Lord; you know that I love you.” He said to him, </a:t>
            </a:r>
            <a:r>
              <a:rPr lang="en-US" sz="3600" dirty="0">
                <a:solidFill>
                  <a:srgbClr val="3E0000"/>
                </a:solidFill>
                <a:latin typeface="+mn-lt"/>
              </a:rPr>
              <a:t>“Feed my lambs.”</a:t>
            </a:r>
          </a:p>
          <a:p>
            <a:pPr>
              <a:tabLst>
                <a:tab pos="8229600" algn="r"/>
              </a:tabLst>
            </a:pPr>
            <a:r>
              <a:rPr lang="en-US" sz="3600" baseline="30000" dirty="0">
                <a:latin typeface="+mn-lt"/>
              </a:rPr>
              <a:t>16 </a:t>
            </a:r>
            <a:r>
              <a:rPr lang="en-US" sz="3600" dirty="0">
                <a:latin typeface="+mn-lt"/>
              </a:rPr>
              <a:t>He said to him a second time, </a:t>
            </a:r>
            <a:r>
              <a:rPr lang="en-US" sz="3600" dirty="0">
                <a:solidFill>
                  <a:srgbClr val="3E0000"/>
                </a:solidFill>
                <a:latin typeface="+mn-lt"/>
              </a:rPr>
              <a:t>“Simon, son of John, do you love me?”</a:t>
            </a:r>
            <a:r>
              <a:rPr lang="en-US" sz="3600" dirty="0">
                <a:latin typeface="+mn-lt"/>
              </a:rPr>
              <a:t> He said to him, “Yes, Lord; you know that I love you.” He said to him, </a:t>
            </a:r>
            <a:r>
              <a:rPr lang="en-US" sz="3600" dirty="0">
                <a:solidFill>
                  <a:srgbClr val="3E0000"/>
                </a:solidFill>
                <a:latin typeface="+mn-lt"/>
              </a:rPr>
              <a:t>“Tend my sheep.” </a:t>
            </a:r>
            <a:r>
              <a:rPr lang="en-US" sz="3600" baseline="30000" dirty="0">
                <a:latin typeface="+mn-lt"/>
              </a:rPr>
              <a:t>17 </a:t>
            </a:r>
            <a:r>
              <a:rPr lang="en-US" sz="3600" dirty="0">
                <a:latin typeface="+mn-lt"/>
              </a:rPr>
              <a:t>He said to him the third time, “Simon, son of John, do you love me?” Peter was grieved because he said to him the third time, </a:t>
            </a:r>
            <a:r>
              <a:rPr lang="en-US" sz="3600" dirty="0">
                <a:solidFill>
                  <a:srgbClr val="3E0000"/>
                </a:solidFill>
                <a:latin typeface="+mn-lt"/>
              </a:rPr>
              <a:t>“Do you love me?” </a:t>
            </a:r>
            <a:r>
              <a:rPr lang="en-US" sz="3600" dirty="0">
                <a:latin typeface="+mn-lt"/>
              </a:rPr>
              <a:t>and he said to him, “Lord, you know everything; you know that I love you.” Jesus said to him, </a:t>
            </a:r>
            <a:r>
              <a:rPr lang="en-US" sz="3600" dirty="0">
                <a:solidFill>
                  <a:srgbClr val="3E0000"/>
                </a:solidFill>
                <a:latin typeface="+mn-lt"/>
              </a:rPr>
              <a:t>“Feed my sheep.”</a:t>
            </a:r>
            <a:r>
              <a:rPr lang="en-US" sz="3400" dirty="0">
                <a:latin typeface="+mn-lt"/>
              </a:rPr>
              <a:t>	</a:t>
            </a:r>
            <a:r>
              <a:rPr lang="en-US" sz="2800" b="1" dirty="0">
                <a:solidFill>
                  <a:prstClr val="black"/>
                </a:solidFill>
                <a:latin typeface="Calibri" panose="020F0502020204030204"/>
              </a:rPr>
              <a:t>Jn 21:15b-17</a:t>
            </a:r>
            <a:endParaRPr lang="en-US" sz="2800" dirty="0">
              <a:latin typeface="+mn-lt"/>
            </a:endParaRPr>
          </a:p>
        </p:txBody>
      </p:sp>
    </p:spTree>
    <p:extLst>
      <p:ext uri="{BB962C8B-B14F-4D97-AF65-F5344CB8AC3E}">
        <p14:creationId xmlns:p14="http://schemas.microsoft.com/office/powerpoint/2010/main" val="2474765193"/>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762000"/>
            <a:ext cx="8572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solidFill>
                  <a:srgbClr val="3E0000"/>
                </a:solidFill>
                <a:latin typeface="+mn-lt"/>
              </a:rPr>
              <a:t>“Truly, truly, I say to you, when you were young, you used to dress yourself and walk wherever you wanted, but when you are old, you will stretch out your hands, and another will dress you and carry you where you do not want to go.” </a:t>
            </a:r>
            <a:r>
              <a:rPr lang="en-US" sz="3600" baseline="30000" dirty="0">
                <a:latin typeface="+mn-lt"/>
              </a:rPr>
              <a:t>19 </a:t>
            </a:r>
            <a:r>
              <a:rPr lang="en-US" sz="3600" dirty="0">
                <a:latin typeface="+mn-lt"/>
              </a:rPr>
              <a:t>(This he said to show by what kind of death he was to glorify God.) And after saying this he said to him, </a:t>
            </a:r>
            <a:r>
              <a:rPr lang="en-US" sz="3600" b="1" dirty="0">
                <a:solidFill>
                  <a:srgbClr val="3E0000"/>
                </a:solidFill>
                <a:latin typeface="+mn-lt"/>
              </a:rPr>
              <a:t>“Follow me.”</a:t>
            </a:r>
            <a:r>
              <a:rPr lang="en-US" sz="3400" dirty="0">
                <a:latin typeface="+mn-lt"/>
              </a:rPr>
              <a:t>	</a:t>
            </a:r>
            <a:r>
              <a:rPr lang="en-US" sz="2800" b="1" dirty="0">
                <a:solidFill>
                  <a:prstClr val="black"/>
                </a:solidFill>
                <a:latin typeface="Calibri" panose="020F0502020204030204"/>
              </a:rPr>
              <a:t>Jn 21:18-19</a:t>
            </a:r>
            <a:endParaRPr lang="en-US" sz="2800" dirty="0">
              <a:latin typeface="+mn-lt"/>
            </a:endParaRPr>
          </a:p>
        </p:txBody>
      </p:sp>
    </p:spTree>
    <p:extLst>
      <p:ext uri="{BB962C8B-B14F-4D97-AF65-F5344CB8AC3E}">
        <p14:creationId xmlns:p14="http://schemas.microsoft.com/office/powerpoint/2010/main" val="1697983195"/>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71389" y="875456"/>
            <a:ext cx="8201221" cy="535531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appeared before </a:t>
            </a:r>
            <a:r>
              <a:rPr lang="en-US" sz="6000" b="1" u="sng" kern="1400" dirty="0">
                <a:ln>
                  <a:noFill/>
                </a:ln>
                <a:solidFill>
                  <a:srgbClr val="000000"/>
                </a:solidFill>
                <a:effectLst/>
                <a:uFill>
                  <a:solidFill>
                    <a:srgbClr val="3E0000"/>
                  </a:solidFill>
                </a:uFill>
                <a:latin typeface="Calibri" panose="020F0502020204030204" pitchFamily="34" charset="0"/>
              </a:rPr>
              <a:t>Annas</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kern="1400" dirty="0">
                <a:ln>
                  <a:noFill/>
                </a:ln>
                <a:solidFill>
                  <a:srgbClr val="000000"/>
                </a:solidFill>
                <a:effectLst/>
                <a:latin typeface="Calibri" panose="020F0502020204030204" pitchFamily="34" charset="0"/>
              </a:rPr>
              <a:t>the high priest, when Peter was warming </a:t>
            </a:r>
            <a:r>
              <a:rPr lang="en-US" sz="6000" b="1" kern="1400" dirty="0">
                <a:solidFill>
                  <a:srgbClr val="000000"/>
                </a:solidFill>
                <a:latin typeface="Calibri" panose="020F0502020204030204" pitchFamily="34" charset="0"/>
              </a:rPr>
              <a:t>himself </a:t>
            </a:r>
            <a:r>
              <a:rPr lang="en-US" sz="6000" b="1" kern="1400" dirty="0">
                <a:ln>
                  <a:noFill/>
                </a:ln>
                <a:solidFill>
                  <a:srgbClr val="000000"/>
                </a:solidFill>
                <a:effectLst/>
                <a:latin typeface="Calibri" panose="020F0502020204030204" pitchFamily="34" charset="0"/>
              </a:rPr>
              <a:t>by the </a:t>
            </a:r>
            <a:r>
              <a:rPr lang="en-US" sz="6000" b="1" u="sng" kern="1400" dirty="0">
                <a:ln>
                  <a:noFill/>
                </a:ln>
                <a:solidFill>
                  <a:srgbClr val="000000"/>
                </a:solidFill>
                <a:effectLst/>
                <a:uFill>
                  <a:solidFill>
                    <a:srgbClr val="3E0000"/>
                  </a:solidFill>
                </a:uFill>
                <a:latin typeface="Calibri" panose="020F0502020204030204" pitchFamily="34" charset="0"/>
              </a:rPr>
              <a:t>coal</a:t>
            </a:r>
            <a:r>
              <a:rPr lang="en-US" sz="6000" b="1" kern="1400" dirty="0">
                <a:ln>
                  <a:noFill/>
                </a:ln>
                <a:solidFill>
                  <a:srgbClr val="000000"/>
                </a:solidFill>
                <a:effectLst/>
                <a:uFill>
                  <a:solidFill>
                    <a:srgbClr val="3E0000"/>
                  </a:solidFill>
                </a:uFill>
                <a:latin typeface="Calibri" panose="020F0502020204030204" pitchFamily="34" charset="0"/>
              </a:rPr>
              <a:t> fire</a:t>
            </a:r>
            <a:r>
              <a:rPr lang="en-US" sz="6000" b="1" kern="1400" dirty="0">
                <a:ln>
                  <a:noFill/>
                </a:ln>
                <a:solidFill>
                  <a:srgbClr val="000000"/>
                </a:solidFill>
                <a:effectLst/>
                <a:latin typeface="Calibri" panose="020F0502020204030204" pitchFamily="34" charset="0"/>
              </a:rPr>
              <a:t>.</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uFill>
                  <a:solidFill>
                    <a:srgbClr val="3E0000"/>
                  </a:solidFill>
                </a:uFill>
                <a:latin typeface="Calibri" panose="020F0502020204030204" pitchFamily="34" charset="0"/>
              </a:rPr>
              <a:t>Jn 18:12</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541725" y="500235"/>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93575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0"/>
            <a:ext cx="85725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i="1" dirty="0">
                <a:solidFill>
                  <a:srgbClr val="3E0000"/>
                </a:solidFill>
                <a:latin typeface="+mn-lt"/>
              </a:rPr>
              <a:t>Jesus was arrested and bound </a:t>
            </a:r>
            <a:r>
              <a:rPr lang="en-US" sz="3600" dirty="0">
                <a:solidFill>
                  <a:srgbClr val="3E0000"/>
                </a:solidFill>
                <a:latin typeface="+mn-lt"/>
              </a:rPr>
              <a:t>-</a:t>
            </a:r>
            <a:r>
              <a:rPr lang="en-US" sz="3600" baseline="30000" dirty="0">
                <a:solidFill>
                  <a:srgbClr val="3E0000"/>
                </a:solidFill>
                <a:latin typeface="+mn-lt"/>
              </a:rPr>
              <a:t>13 </a:t>
            </a:r>
            <a:r>
              <a:rPr lang="en-US" sz="3600" dirty="0">
                <a:solidFill>
                  <a:srgbClr val="3E0000"/>
                </a:solidFill>
                <a:latin typeface="+mn-lt"/>
              </a:rPr>
              <a:t>First they led him to Annas, for he was the father-in-law of Caiaphas, who was high priest that year… </a:t>
            </a:r>
            <a:r>
              <a:rPr lang="en-US" sz="3600" baseline="30000" dirty="0">
                <a:solidFill>
                  <a:srgbClr val="3E0000"/>
                </a:solidFill>
                <a:latin typeface="+mn-lt"/>
              </a:rPr>
              <a:t>15 </a:t>
            </a:r>
            <a:r>
              <a:rPr lang="en-US" sz="3600" dirty="0">
                <a:solidFill>
                  <a:srgbClr val="3E0000"/>
                </a:solidFill>
                <a:latin typeface="+mn-lt"/>
              </a:rPr>
              <a:t>Simon Peter followed Jesus, and so did </a:t>
            </a:r>
            <a:r>
              <a:rPr lang="en-US" sz="3600" i="1" dirty="0">
                <a:solidFill>
                  <a:srgbClr val="3E0000"/>
                </a:solidFill>
                <a:latin typeface="+mn-lt"/>
              </a:rPr>
              <a:t>John</a:t>
            </a:r>
            <a:r>
              <a:rPr lang="en-US" sz="3600" dirty="0">
                <a:solidFill>
                  <a:srgbClr val="3E0000"/>
                </a:solidFill>
                <a:latin typeface="+mn-lt"/>
              </a:rPr>
              <a:t>. </a:t>
            </a:r>
            <a:r>
              <a:rPr lang="en-US" sz="3600" i="1" dirty="0">
                <a:solidFill>
                  <a:srgbClr val="3E0000"/>
                </a:solidFill>
                <a:latin typeface="+mn-lt"/>
              </a:rPr>
              <a:t>John </a:t>
            </a:r>
            <a:r>
              <a:rPr lang="en-US" sz="3600" dirty="0">
                <a:solidFill>
                  <a:srgbClr val="3E0000"/>
                </a:solidFill>
                <a:latin typeface="+mn-lt"/>
              </a:rPr>
              <a:t>entered with Jesus into the courtyard of the high priest, </a:t>
            </a:r>
            <a:r>
              <a:rPr lang="en-US" sz="3600" baseline="30000" dirty="0">
                <a:solidFill>
                  <a:srgbClr val="3E0000"/>
                </a:solidFill>
                <a:latin typeface="+mn-lt"/>
              </a:rPr>
              <a:t>16 </a:t>
            </a:r>
            <a:r>
              <a:rPr lang="en-US" sz="3600" dirty="0">
                <a:solidFill>
                  <a:srgbClr val="3E0000"/>
                </a:solidFill>
                <a:latin typeface="+mn-lt"/>
              </a:rPr>
              <a:t>but Peter stood outside at the door. So, </a:t>
            </a:r>
            <a:r>
              <a:rPr lang="en-US" sz="3600" i="1" dirty="0">
                <a:solidFill>
                  <a:srgbClr val="3E0000"/>
                </a:solidFill>
                <a:latin typeface="+mn-lt"/>
              </a:rPr>
              <a:t>John</a:t>
            </a:r>
            <a:r>
              <a:rPr lang="en-US" sz="3600" dirty="0">
                <a:solidFill>
                  <a:srgbClr val="3E0000"/>
                </a:solidFill>
                <a:latin typeface="+mn-lt"/>
              </a:rPr>
              <a:t>, … went out and spoke to the servant girl who kept watch at the door, and brought Peter in. </a:t>
            </a:r>
            <a:r>
              <a:rPr lang="en-US" sz="3600" baseline="30000" dirty="0">
                <a:solidFill>
                  <a:srgbClr val="3E0000"/>
                </a:solidFill>
                <a:latin typeface="+mn-lt"/>
              </a:rPr>
              <a:t>17 </a:t>
            </a:r>
            <a:r>
              <a:rPr lang="en-US" sz="3600" dirty="0">
                <a:solidFill>
                  <a:srgbClr val="3E0000"/>
                </a:solidFill>
                <a:latin typeface="+mn-lt"/>
              </a:rPr>
              <a:t>The servant girl at the door said to Peter, “You also are not one of this man’s disciples, are you?” He said, “I am not.”	</a:t>
            </a:r>
            <a:r>
              <a:rPr lang="en-US" sz="2800" b="1" dirty="0">
                <a:solidFill>
                  <a:prstClr val="black"/>
                </a:solidFill>
                <a:latin typeface="Calibri" panose="020F0502020204030204"/>
              </a:rPr>
              <a:t>Jn 18:12-17abv</a:t>
            </a:r>
            <a:endParaRPr lang="en-US" sz="2800" dirty="0">
              <a:latin typeface="+mn-lt"/>
            </a:endParaRPr>
          </a:p>
        </p:txBody>
      </p:sp>
    </p:spTree>
    <p:extLst>
      <p:ext uri="{BB962C8B-B14F-4D97-AF65-F5344CB8AC3E}">
        <p14:creationId xmlns:p14="http://schemas.microsoft.com/office/powerpoint/2010/main" val="1200313910"/>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52400"/>
            <a:ext cx="8572500" cy="69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Now the servants and officers had made a charcoal fire, because it was cold, and they were standing and warming themselves. Peter also was with them, standing and warming himself… </a:t>
            </a:r>
            <a:r>
              <a:rPr lang="en-US" sz="3400" baseline="30000" dirty="0">
                <a:latin typeface="+mn-lt"/>
              </a:rPr>
              <a:t>25 </a:t>
            </a:r>
            <a:r>
              <a:rPr lang="en-US" sz="3400" dirty="0">
                <a:latin typeface="+mn-lt"/>
              </a:rPr>
              <a:t>Now Simon Peter was standing and warming himself. So they said to him, “You also are not one of his disciples, are you?” He denied it and said, “I am not.” </a:t>
            </a:r>
            <a:r>
              <a:rPr lang="en-US" sz="3400" baseline="30000" dirty="0">
                <a:latin typeface="+mn-lt"/>
              </a:rPr>
              <a:t>26 </a:t>
            </a:r>
            <a:r>
              <a:rPr lang="en-US" sz="3400" dirty="0">
                <a:latin typeface="+mn-lt"/>
              </a:rPr>
              <a:t>One of the servants of the high priest, a relative of the man whose ear Peter had cut off, asked, “Did I not see you in the garden with him?” </a:t>
            </a:r>
            <a:r>
              <a:rPr lang="en-US" sz="3400" baseline="30000" dirty="0">
                <a:latin typeface="+mn-lt"/>
              </a:rPr>
              <a:t>27 </a:t>
            </a:r>
            <a:r>
              <a:rPr lang="en-US" sz="3400" dirty="0">
                <a:latin typeface="+mn-lt"/>
              </a:rPr>
              <a:t>Peter again denied it, and at once a rooster crowed.</a:t>
            </a:r>
            <a:endParaRPr lang="en-US" sz="2400" dirty="0">
              <a:latin typeface="+mn-lt"/>
            </a:endParaRPr>
          </a:p>
          <a:p>
            <a:pPr>
              <a:tabLst>
                <a:tab pos="8229600" algn="r"/>
              </a:tabLst>
            </a:pPr>
            <a:r>
              <a:rPr lang="en-US" sz="2400" dirty="0">
                <a:latin typeface="+mn-lt"/>
              </a:rPr>
              <a:t>	</a:t>
            </a:r>
            <a:r>
              <a:rPr lang="en-US" sz="2400" b="1" dirty="0">
                <a:latin typeface="+mn-lt"/>
              </a:rPr>
              <a:t>Jn 18:12-17abv</a:t>
            </a:r>
            <a:endParaRPr lang="en-US" sz="2400" dirty="0">
              <a:latin typeface="+mn-lt"/>
            </a:endParaRPr>
          </a:p>
        </p:txBody>
      </p:sp>
    </p:spTree>
    <p:extLst>
      <p:ext uri="{BB962C8B-B14F-4D97-AF65-F5344CB8AC3E}">
        <p14:creationId xmlns:p14="http://schemas.microsoft.com/office/powerpoint/2010/main" val="1759263012"/>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71389" y="1113138"/>
            <a:ext cx="8201221" cy="452431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3</a:t>
            </a:r>
            <a:r>
              <a:rPr lang="en-US" sz="6000" b="1" kern="1400" baseline="30000" dirty="0">
                <a:ln>
                  <a:noFill/>
                </a:ln>
                <a:solidFill>
                  <a:srgbClr val="000000"/>
                </a:solidFill>
                <a:effectLst/>
                <a:latin typeface="Calibri" panose="020F0502020204030204" pitchFamily="34" charset="0"/>
              </a:rPr>
              <a:t>rd</a:t>
            </a:r>
            <a:r>
              <a:rPr lang="en-US" sz="6000" b="1" kern="1400" dirty="0">
                <a:ln>
                  <a:noFill/>
                </a:ln>
                <a:solidFill>
                  <a:srgbClr val="000000"/>
                </a:solidFill>
                <a:effectLst/>
                <a:latin typeface="Calibri" panose="020F0502020204030204" pitchFamily="34" charset="0"/>
              </a:rPr>
              <a:t> time that Peter denied Jesus was to a </a:t>
            </a:r>
            <a:r>
              <a:rPr lang="en-US" sz="6000" b="1" u="sng" kern="1400" dirty="0">
                <a:ln>
                  <a:noFill/>
                </a:ln>
                <a:solidFill>
                  <a:srgbClr val="000000"/>
                </a:solidFill>
                <a:effectLst/>
                <a:uFill>
                  <a:solidFill>
                    <a:srgbClr val="3E0000"/>
                  </a:solidFill>
                </a:uFill>
                <a:latin typeface="Calibri" panose="020F0502020204030204" pitchFamily="34" charset="0"/>
              </a:rPr>
              <a:t>witness</a:t>
            </a:r>
            <a:r>
              <a:rPr lang="en-US" sz="6000" b="1" kern="1400" dirty="0">
                <a:ln>
                  <a:noFill/>
                </a:ln>
                <a:solidFill>
                  <a:srgbClr val="000000"/>
                </a:solidFill>
                <a:effectLst/>
                <a:uFill>
                  <a:solidFill>
                    <a:srgbClr val="3E0000"/>
                  </a:solidFill>
                </a:uFill>
                <a:latin typeface="Calibri" panose="020F0502020204030204" pitchFamily="34" charset="0"/>
              </a:rPr>
              <a:t> </a:t>
            </a:r>
            <a:r>
              <a:rPr lang="en-US" sz="4800" kern="1400" dirty="0">
                <a:ln>
                  <a:noFill/>
                </a:ln>
                <a:solidFill>
                  <a:srgbClr val="000000"/>
                </a:solidFill>
                <a:effectLst/>
                <a:uFill>
                  <a:solidFill>
                    <a:srgbClr val="3E0000"/>
                  </a:solidFill>
                </a:uFill>
                <a:latin typeface="Calibri" panose="020F0502020204030204" pitchFamily="34" charset="0"/>
              </a:rPr>
              <a:t>(relative of Malchus whose ear was cut off by Peter)</a:t>
            </a:r>
            <a:r>
              <a:rPr lang="en-US" sz="4800" b="1" kern="1400" dirty="0">
                <a:ln>
                  <a:noFill/>
                </a:ln>
                <a:solidFill>
                  <a:srgbClr val="000000"/>
                </a:solidFill>
                <a:effectLst/>
                <a:uFill>
                  <a:solidFill>
                    <a:srgbClr val="3E0000"/>
                  </a:solidFill>
                </a:uFill>
                <a:latin typeface="Calibri" panose="020F0502020204030204" pitchFamily="34" charset="0"/>
              </a:rPr>
              <a:t>.</a:t>
            </a:r>
            <a:r>
              <a:rPr lang="en-US" sz="6000" b="1" kern="1400" dirty="0">
                <a:ln>
                  <a:noFill/>
                </a:ln>
                <a:solidFill>
                  <a:srgbClr val="000000"/>
                </a:solidFill>
                <a:effectLst/>
                <a:latin typeface="Calibri" panose="020F0502020204030204" pitchFamily="34" charset="0"/>
              </a:rPr>
              <a:t>   </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8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8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uFill>
                  <a:solidFill>
                    <a:srgbClr val="3E0000"/>
                  </a:solidFill>
                </a:uFill>
                <a:latin typeface="Calibri" panose="020F0502020204030204" pitchFamily="34" charset="0"/>
              </a:rPr>
              <a:t>Jn 18:26-27</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471389" y="737917"/>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181943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243512"/>
            <a:ext cx="8572500"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When they had finished breakfast, Jesus said to Simon Peter, </a:t>
            </a:r>
            <a:r>
              <a:rPr lang="en-US" sz="3200" dirty="0">
                <a:solidFill>
                  <a:srgbClr val="3E0000"/>
                </a:solidFill>
                <a:latin typeface="+mn-lt"/>
              </a:rPr>
              <a:t>“Simon, son of John, do you love me more than these?” </a:t>
            </a:r>
            <a:r>
              <a:rPr lang="en-US" sz="3200" dirty="0">
                <a:latin typeface="+mn-lt"/>
              </a:rPr>
              <a:t>He said to him, “Yes, Lord; you know that I love you.” He said to him, </a:t>
            </a:r>
            <a:r>
              <a:rPr lang="en-US" sz="3200" dirty="0">
                <a:solidFill>
                  <a:srgbClr val="3E0000"/>
                </a:solidFill>
                <a:latin typeface="+mn-lt"/>
              </a:rPr>
              <a:t>“Feed my lambs.” </a:t>
            </a:r>
            <a:r>
              <a:rPr lang="en-US" sz="3200" baseline="30000" dirty="0">
                <a:latin typeface="+mn-lt"/>
              </a:rPr>
              <a:t>16 </a:t>
            </a:r>
            <a:r>
              <a:rPr lang="en-US" sz="3200" dirty="0">
                <a:latin typeface="+mn-lt"/>
              </a:rPr>
              <a:t>He said to him a second time, </a:t>
            </a:r>
            <a:r>
              <a:rPr lang="en-US" sz="3200" dirty="0">
                <a:solidFill>
                  <a:srgbClr val="3E0000"/>
                </a:solidFill>
                <a:latin typeface="+mn-lt"/>
              </a:rPr>
              <a:t>“Simon, son of John, do you love me?”</a:t>
            </a:r>
            <a:r>
              <a:rPr lang="en-US" sz="3200" dirty="0">
                <a:latin typeface="+mn-lt"/>
              </a:rPr>
              <a:t> He said to him, “Yes, Lord; you know that I love you.” He said to him, </a:t>
            </a:r>
            <a:r>
              <a:rPr lang="en-US" sz="3200" dirty="0">
                <a:solidFill>
                  <a:srgbClr val="3E0000"/>
                </a:solidFill>
                <a:latin typeface="+mn-lt"/>
              </a:rPr>
              <a:t>“Tend my sheep.” </a:t>
            </a:r>
            <a:r>
              <a:rPr lang="en-US" sz="3200" baseline="30000" dirty="0">
                <a:latin typeface="+mn-lt"/>
              </a:rPr>
              <a:t>17 </a:t>
            </a:r>
            <a:r>
              <a:rPr lang="en-US" sz="3200" dirty="0">
                <a:latin typeface="+mn-lt"/>
              </a:rPr>
              <a:t>He said to him the third time, “Simon, son of John, do you love me?” Peter was grieved because he said to him the third time, </a:t>
            </a:r>
            <a:r>
              <a:rPr lang="en-US" sz="3200" dirty="0">
                <a:solidFill>
                  <a:srgbClr val="3E0000"/>
                </a:solidFill>
                <a:latin typeface="+mn-lt"/>
              </a:rPr>
              <a:t>“Do you love me?” </a:t>
            </a:r>
            <a:r>
              <a:rPr lang="en-US" sz="3200" dirty="0">
                <a:latin typeface="+mn-lt"/>
              </a:rPr>
              <a:t>and he said to him, “Lord, you know everything; you know that I love you.” Jesus said to him, </a:t>
            </a:r>
            <a:r>
              <a:rPr lang="en-US" sz="3200" dirty="0">
                <a:solidFill>
                  <a:srgbClr val="3E0000"/>
                </a:solidFill>
                <a:latin typeface="+mn-lt"/>
              </a:rPr>
              <a:t>“Feed my sheep.” </a:t>
            </a:r>
            <a:r>
              <a:rPr lang="en-US" sz="3400" dirty="0">
                <a:latin typeface="+mn-lt"/>
              </a:rPr>
              <a:t>	</a:t>
            </a:r>
            <a:r>
              <a:rPr lang="en-US" sz="2800" b="1" dirty="0">
                <a:solidFill>
                  <a:prstClr val="black"/>
                </a:solidFill>
                <a:latin typeface="Calibri" panose="020F0502020204030204"/>
              </a:rPr>
              <a:t>Jn 21:15-17</a:t>
            </a:r>
            <a:endParaRPr lang="en-US" sz="2800" dirty="0">
              <a:latin typeface="+mn-lt"/>
            </a:endParaRPr>
          </a:p>
        </p:txBody>
      </p:sp>
    </p:spTree>
    <p:extLst>
      <p:ext uri="{BB962C8B-B14F-4D97-AF65-F5344CB8AC3E}">
        <p14:creationId xmlns:p14="http://schemas.microsoft.com/office/powerpoint/2010/main" val="3549324388"/>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533400"/>
            <a:ext cx="8686800" cy="5262979"/>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800" b="1" kern="1400" dirty="0">
                <a:ln>
                  <a:noFill/>
                </a:ln>
                <a:solidFill>
                  <a:srgbClr val="000000"/>
                </a:solidFill>
                <a:effectLst/>
                <a:latin typeface="Calibri" panose="020F0502020204030204" pitchFamily="34" charset="0"/>
              </a:rPr>
              <a:t>Love	Action	Sheep</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endParaRPr lang="en-US" sz="800" b="1" kern="1400" dirty="0">
              <a:solidFill>
                <a:srgbClr val="000000"/>
              </a:solid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endParaRPr lang="en-US" sz="800" b="1" kern="1400" dirty="0">
              <a:solidFill>
                <a:srgbClr val="000000"/>
              </a:solid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endParaRPr lang="en-US" sz="800" b="1" kern="1400" dirty="0">
              <a:solidFill>
                <a:srgbClr val="000000"/>
              </a:solid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ln>
                  <a:noFill/>
                </a:ln>
                <a:solidFill>
                  <a:srgbClr val="000000"/>
                </a:solidFill>
                <a:effectLst/>
                <a:latin typeface="Calibri" panose="020F0502020204030204" pitchFamily="34" charset="0"/>
              </a:rPr>
              <a:t>Jesus - agape	Feed	my Lambs</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solidFill>
                  <a:srgbClr val="000000"/>
                </a:solidFill>
                <a:latin typeface="Calibri" panose="020F0502020204030204" pitchFamily="34" charset="0"/>
              </a:rPr>
              <a:t>Peter – phileo		</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endParaRPr lang="en-US" sz="800" b="1" kern="1400" dirty="0">
              <a:solidFill>
                <a:srgbClr val="000000"/>
              </a:solid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ln>
                  <a:noFill/>
                </a:ln>
                <a:solidFill>
                  <a:srgbClr val="000000"/>
                </a:solidFill>
                <a:effectLst/>
                <a:latin typeface="Calibri" panose="020F0502020204030204" pitchFamily="34" charset="0"/>
              </a:rPr>
              <a:t>Jesus - agape	Shepherd	my Sheep</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solidFill>
                  <a:srgbClr val="000000"/>
                </a:solidFill>
                <a:latin typeface="Calibri" panose="020F0502020204030204" pitchFamily="34" charset="0"/>
              </a:rPr>
              <a:t>Peter – phileo		</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endParaRPr lang="en-US" sz="800" b="1" kern="1400" dirty="0">
              <a:solidFill>
                <a:srgbClr val="000000"/>
              </a:solid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ln>
                  <a:noFill/>
                </a:ln>
                <a:solidFill>
                  <a:srgbClr val="000000"/>
                </a:solidFill>
                <a:effectLst/>
                <a:latin typeface="Calibri" panose="020F0502020204030204" pitchFamily="34" charset="0"/>
              </a:rPr>
              <a:t>Jesus - phileo	Feed	my Sheep</a:t>
            </a:r>
          </a:p>
          <a:p>
            <a:pPr marL="0" marR="38100" lvl="0" indent="0" defTabSz="914400" rtl="0" eaLnBrk="0" fontAlgn="base" latinLnBrk="0" hangingPunct="0">
              <a:lnSpc>
                <a:spcPct val="100000"/>
              </a:lnSpc>
              <a:spcBef>
                <a:spcPts val="0"/>
              </a:spcBef>
              <a:spcAft>
                <a:spcPts val="0"/>
              </a:spcAft>
              <a:buClrTx/>
              <a:buSzTx/>
              <a:buFontTx/>
              <a:buNone/>
              <a:tabLst>
                <a:tab pos="5486400" algn="r"/>
                <a:tab pos="8166100" algn="r"/>
              </a:tabLst>
              <a:defRPr/>
            </a:pPr>
            <a:r>
              <a:rPr lang="en-US" sz="4000" b="1" kern="1400" dirty="0">
                <a:solidFill>
                  <a:srgbClr val="000000"/>
                </a:solidFill>
                <a:latin typeface="Calibri" panose="020F0502020204030204" pitchFamily="34" charset="0"/>
              </a:rPr>
              <a:t>Peter – phileo		</a:t>
            </a:r>
          </a:p>
          <a:p>
            <a:pPr marL="0" marR="38100" lvl="0" indent="0" defTabSz="914400" rtl="0" eaLnBrk="0" fontAlgn="base" latinLnBrk="0" hangingPunct="0">
              <a:lnSpc>
                <a:spcPct val="100000"/>
              </a:lnSpc>
              <a:spcBef>
                <a:spcPts val="0"/>
              </a:spcBef>
              <a:spcAft>
                <a:spcPts val="0"/>
              </a:spcAft>
              <a:buClrTx/>
              <a:buSzTx/>
              <a:buFontTx/>
              <a:buNone/>
              <a:tabLst>
                <a:tab pos="5084763" algn="r"/>
                <a:tab pos="8166100" algn="r"/>
              </a:tabLst>
              <a:defRPr/>
            </a:pPr>
            <a:endParaRPr lang="en-US" sz="800" b="1" kern="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367612247"/>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71389" y="1113138"/>
            <a:ext cx="8201221" cy="452431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3</a:t>
            </a:r>
            <a:r>
              <a:rPr lang="en-US" sz="6000" b="1" kern="1400" baseline="30000" dirty="0">
                <a:ln>
                  <a:noFill/>
                </a:ln>
                <a:solidFill>
                  <a:srgbClr val="000000"/>
                </a:solidFill>
                <a:effectLst/>
                <a:latin typeface="Calibri" panose="020F0502020204030204" pitchFamily="34" charset="0"/>
              </a:rPr>
              <a:t>rd</a:t>
            </a:r>
            <a:r>
              <a:rPr lang="en-US" sz="6000" b="1" kern="1400" dirty="0">
                <a:ln>
                  <a:noFill/>
                </a:ln>
                <a:solidFill>
                  <a:srgbClr val="000000"/>
                </a:solidFill>
                <a:effectLst/>
                <a:latin typeface="Calibri" panose="020F0502020204030204" pitchFamily="34" charset="0"/>
              </a:rPr>
              <a:t> time that Peter answered Jesus, after eating, Peter was </a:t>
            </a:r>
            <a:r>
              <a:rPr lang="en-US" sz="6000" b="1" u="sng" kern="1400" dirty="0">
                <a:ln>
                  <a:noFill/>
                </a:ln>
                <a:solidFill>
                  <a:srgbClr val="000000"/>
                </a:solidFill>
                <a:effectLst/>
                <a:uFill>
                  <a:solidFill>
                    <a:srgbClr val="3E0000"/>
                  </a:solidFill>
                </a:uFill>
                <a:latin typeface="Calibri" panose="020F0502020204030204" pitchFamily="34" charset="0"/>
              </a:rPr>
              <a:t>grieved</a:t>
            </a:r>
            <a:r>
              <a:rPr lang="en-US" sz="6000" b="1" kern="1400" dirty="0">
                <a:ln>
                  <a:noFill/>
                </a:ln>
                <a:solidFill>
                  <a:srgbClr val="000000"/>
                </a:solidFill>
                <a:effectLst/>
                <a:uFill>
                  <a:solidFill>
                    <a:srgbClr val="3E0000"/>
                  </a:solidFill>
                </a:uFill>
                <a:latin typeface="Calibri" panose="020F0502020204030204" pitchFamily="34" charset="0"/>
              </a:rPr>
              <a:t>.</a:t>
            </a:r>
            <a:r>
              <a:rPr lang="en-US" sz="6000" b="1" kern="1400" dirty="0">
                <a:ln>
                  <a:noFill/>
                </a:ln>
                <a:solidFill>
                  <a:srgbClr val="000000"/>
                </a:solidFill>
                <a:effectLst/>
                <a:latin typeface="Calibri" panose="020F0502020204030204" pitchFamily="34" charset="0"/>
              </a:rPr>
              <a:t>   </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8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8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uFill>
                  <a:solidFill>
                    <a:srgbClr val="3E0000"/>
                  </a:solidFill>
                </a:uFill>
                <a:latin typeface="Calibri" panose="020F0502020204030204" pitchFamily="34" charset="0"/>
              </a:rPr>
              <a:t>Jn 21:17</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609600" y="737917"/>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055780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762000"/>
            <a:ext cx="8572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solidFill>
                  <a:srgbClr val="3E0000"/>
                </a:solidFill>
                <a:latin typeface="+mn-lt"/>
              </a:rPr>
              <a:t>“Truly, truly, I say to you, when you were young, you used to dress yourself and walk wherever you wanted, but when you are old, you will stretch out your hands, and another will dress you and carry you where you do not want to go.” </a:t>
            </a:r>
            <a:r>
              <a:rPr lang="en-US" sz="3600" baseline="30000" dirty="0">
                <a:latin typeface="+mn-lt"/>
              </a:rPr>
              <a:t>19 </a:t>
            </a:r>
            <a:r>
              <a:rPr lang="en-US" sz="3600" dirty="0">
                <a:latin typeface="+mn-lt"/>
              </a:rPr>
              <a:t>(This he said to show by what kind of death he was to glorify God.) And after saying this he said to him, </a:t>
            </a:r>
            <a:r>
              <a:rPr lang="en-US" sz="3600" b="1" dirty="0">
                <a:solidFill>
                  <a:srgbClr val="3E0000"/>
                </a:solidFill>
                <a:latin typeface="+mn-lt"/>
              </a:rPr>
              <a:t>“Follow me.”</a:t>
            </a:r>
            <a:r>
              <a:rPr lang="en-US" sz="3400" dirty="0">
                <a:latin typeface="+mn-lt"/>
              </a:rPr>
              <a:t>	</a:t>
            </a:r>
            <a:r>
              <a:rPr lang="en-US" sz="2800" b="1" dirty="0">
                <a:solidFill>
                  <a:prstClr val="black"/>
                </a:solidFill>
                <a:latin typeface="Calibri" panose="020F0502020204030204"/>
              </a:rPr>
              <a:t>Jn 21:18-19</a:t>
            </a:r>
            <a:endParaRPr lang="en-US" sz="2800" dirty="0">
              <a:latin typeface="+mn-lt"/>
            </a:endParaRPr>
          </a:p>
        </p:txBody>
      </p:sp>
    </p:spTree>
    <p:extLst>
      <p:ext uri="{BB962C8B-B14F-4D97-AF65-F5344CB8AC3E}">
        <p14:creationId xmlns:p14="http://schemas.microsoft.com/office/powerpoint/2010/main" val="3686324295"/>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36022"/>
            <a:ext cx="8686800" cy="65248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4800" b="1" kern="1400" dirty="0">
                <a:ln>
                  <a:noFill/>
                </a:ln>
                <a:solidFill>
                  <a:srgbClr val="000000"/>
                </a:solidFill>
                <a:effectLst/>
                <a:latin typeface="Calibri" panose="020F0502020204030204" pitchFamily="34" charset="0"/>
              </a:rPr>
              <a:t>Mt 15 - 16 Summary</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L="914400" marR="38100" lvl="0" indent="-914400" defTabSz="914400" rtl="0" eaLnBrk="0" fontAlgn="base" latinLnBrk="0" hangingPunct="0">
              <a:lnSpc>
                <a:spcPct val="100000"/>
              </a:lnSpc>
              <a:spcBef>
                <a:spcPts val="0"/>
              </a:spcBef>
              <a:spcAft>
                <a:spcPts val="0"/>
              </a:spcAft>
              <a:buClrTx/>
              <a:buSzTx/>
              <a:buFontTx/>
              <a:buNone/>
              <a:tabLst>
                <a:tab pos="8229600" algn="r"/>
              </a:tabLst>
              <a:defRPr/>
            </a:pPr>
            <a:r>
              <a:rPr lang="en-US" sz="4000" b="1" kern="1400" dirty="0">
                <a:solidFill>
                  <a:srgbClr val="000000"/>
                </a:solidFill>
                <a:uFill>
                  <a:solidFill>
                    <a:srgbClr val="3E0000"/>
                  </a:solidFill>
                </a:uFill>
                <a:latin typeface="Calibri" panose="020F0502020204030204" pitchFamily="34" charset="0"/>
              </a:rPr>
              <a:t>Jesus Feeds the 4,000 after 3 days with no food	</a:t>
            </a:r>
            <a:r>
              <a:rPr lang="en-US" sz="2800" b="1" kern="1400" dirty="0">
                <a:solidFill>
                  <a:srgbClr val="000000"/>
                </a:solidFill>
                <a:uFill>
                  <a:solidFill>
                    <a:srgbClr val="3E0000"/>
                  </a:solidFill>
                </a:uFill>
                <a:latin typeface="Calibri" panose="020F0502020204030204" pitchFamily="34" charset="0"/>
              </a:rPr>
              <a:t>Mt 15:32-39</a:t>
            </a:r>
          </a:p>
          <a:p>
            <a:pPr marL="914400" marR="38100" lvl="0" indent="-914400" algn="l" defTabSz="914400" rtl="0" eaLnBrk="0" fontAlgn="base" latinLnBrk="0" hangingPunct="0">
              <a:lnSpc>
                <a:spcPct val="100000"/>
              </a:lnSpc>
              <a:spcBef>
                <a:spcPts val="0"/>
              </a:spcBef>
              <a:spcAft>
                <a:spcPts val="0"/>
              </a:spcAft>
              <a:buClrTx/>
              <a:buSzTx/>
              <a:buFontTx/>
              <a:buNone/>
              <a:tabLst>
                <a:tab pos="8229600" algn="r"/>
              </a:tabLst>
              <a:defRPr/>
            </a:pPr>
            <a:r>
              <a:rPr kumimoji="0" lang="en-US" sz="4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Jesus lectures them on their lack of faith </a:t>
            </a:r>
            <a:r>
              <a:rPr kumimoji="0" lang="en-US" sz="4000" i="1"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(God provided bread)	</a:t>
            </a:r>
            <a:r>
              <a:rPr kumimoji="0" lang="en-US" sz="28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16:5-12</a:t>
            </a:r>
          </a:p>
          <a:p>
            <a:pPr marL="914400" marR="38100" lvl="0" indent="-914400" algn="l" defTabSz="914400" rtl="0" eaLnBrk="0" fontAlgn="base" latinLnBrk="0" hangingPunct="0">
              <a:lnSpc>
                <a:spcPct val="100000"/>
              </a:lnSpc>
              <a:spcBef>
                <a:spcPts val="0"/>
              </a:spcBef>
              <a:spcAft>
                <a:spcPts val="0"/>
              </a:spcAft>
              <a:buClrTx/>
              <a:buSzTx/>
              <a:buFontTx/>
              <a:buNone/>
              <a:tabLst>
                <a:tab pos="8229600" algn="r"/>
              </a:tabLst>
              <a:defRPr/>
            </a:pPr>
            <a:r>
              <a:rPr kumimoji="0" lang="en-US" sz="4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Peter says, “You are the Christ, the Son of the Living God!”	</a:t>
            </a:r>
            <a:r>
              <a:rPr kumimoji="0" lang="en-US" sz="28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16:13-20</a:t>
            </a:r>
          </a:p>
          <a:p>
            <a:pPr marL="914400" marR="38100" lvl="0" indent="-914400" algn="l" defTabSz="914400" rtl="0" eaLnBrk="0" fontAlgn="base" latinLnBrk="0" hangingPunct="0">
              <a:lnSpc>
                <a:spcPct val="100000"/>
              </a:lnSpc>
              <a:spcBef>
                <a:spcPts val="0"/>
              </a:spcBef>
              <a:spcAft>
                <a:spcPts val="0"/>
              </a:spcAft>
              <a:buClrTx/>
              <a:buSzTx/>
              <a:buFontTx/>
              <a:buNone/>
              <a:tabLst>
                <a:tab pos="8229600" algn="r"/>
              </a:tabLst>
              <a:defRPr/>
            </a:pPr>
            <a:r>
              <a:rPr kumimoji="0" lang="en-US" sz="4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Peter says, “forbid it Lord,” Jesus, “Get behind me Satan!”	</a:t>
            </a:r>
            <a:r>
              <a:rPr kumimoji="0" lang="en-US" sz="28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16:21-23</a:t>
            </a:r>
          </a:p>
          <a:p>
            <a:pPr marL="914400" marR="38100" lvl="0" indent="-914400" algn="l" defTabSz="914400" rtl="0" eaLnBrk="0" fontAlgn="base" latinLnBrk="0" hangingPunct="0">
              <a:lnSpc>
                <a:spcPct val="100000"/>
              </a:lnSpc>
              <a:spcBef>
                <a:spcPts val="0"/>
              </a:spcBef>
              <a:spcAft>
                <a:spcPts val="0"/>
              </a:spcAft>
              <a:buClrTx/>
              <a:buSzTx/>
              <a:buFontTx/>
              <a:buNone/>
              <a:tabLst>
                <a:tab pos="8229600" algn="r"/>
              </a:tabLst>
              <a:defRPr/>
            </a:pPr>
            <a:r>
              <a:rPr kumimoji="0" lang="en-US" sz="4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Jesus says, “Follow me”	</a:t>
            </a:r>
            <a:r>
              <a:rPr kumimoji="0" lang="en-US" sz="28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16:24</a:t>
            </a:r>
            <a:endParaRPr lang="en-US" sz="32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051176173"/>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19075" y="304800"/>
            <a:ext cx="870585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From that time Jesus began to show his disciples that he must go to Jerusalem and suffer many things… and be killed, and on the </a:t>
            </a:r>
            <a:r>
              <a:rPr lang="en-US" sz="3600" b="1" u="sng" dirty="0">
                <a:latin typeface="+mn-lt"/>
              </a:rPr>
              <a:t>third day</a:t>
            </a:r>
            <a:r>
              <a:rPr lang="en-US" sz="3600" b="1" dirty="0">
                <a:latin typeface="+mn-lt"/>
              </a:rPr>
              <a:t> </a:t>
            </a:r>
            <a:r>
              <a:rPr lang="en-US" sz="3600" dirty="0">
                <a:latin typeface="+mn-lt"/>
              </a:rPr>
              <a:t>be raised. </a:t>
            </a:r>
            <a:r>
              <a:rPr lang="en-US" sz="3600" baseline="30000" dirty="0">
                <a:latin typeface="+mn-lt"/>
              </a:rPr>
              <a:t>22 </a:t>
            </a:r>
            <a:r>
              <a:rPr lang="en-US" sz="3600" dirty="0">
                <a:latin typeface="+mn-lt"/>
              </a:rPr>
              <a:t>And Peter took him aside and began to rebuke him, saying, “Far be it from you, Lord! This shall never happen to you.” </a:t>
            </a:r>
            <a:r>
              <a:rPr lang="en-US" sz="3600" baseline="30000" dirty="0">
                <a:latin typeface="+mn-lt"/>
              </a:rPr>
              <a:t>23 </a:t>
            </a:r>
            <a:r>
              <a:rPr lang="en-US" sz="3600" dirty="0">
                <a:latin typeface="+mn-lt"/>
              </a:rPr>
              <a:t>But he turned and said to Peter, “Get behind me, Satan! You are a hindrance to me. For you are not setting your mind on the things of God, but on the things of man.” </a:t>
            </a:r>
            <a:r>
              <a:rPr lang="en-US" sz="2400" dirty="0">
                <a:solidFill>
                  <a:srgbClr val="003300"/>
                </a:solidFill>
                <a:latin typeface="+mn-lt"/>
              </a:rPr>
              <a:t>	</a:t>
            </a:r>
            <a:r>
              <a:rPr lang="en-US" sz="2800" b="1" dirty="0">
                <a:solidFill>
                  <a:prstClr val="black"/>
                </a:solidFill>
                <a:latin typeface="Calibri" panose="020F0502020204030204"/>
              </a:rPr>
              <a:t>Mt 16:21-23</a:t>
            </a:r>
            <a:endParaRPr lang="en-US" sz="2800" dirty="0">
              <a:latin typeface="+mn-lt"/>
            </a:endParaRPr>
          </a:p>
        </p:txBody>
      </p:sp>
    </p:spTree>
    <p:extLst>
      <p:ext uri="{BB962C8B-B14F-4D97-AF65-F5344CB8AC3E}">
        <p14:creationId xmlns:p14="http://schemas.microsoft.com/office/powerpoint/2010/main" val="2385767679"/>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36022"/>
            <a:ext cx="8686800" cy="6340197"/>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4800" b="1" kern="1400" dirty="0">
                <a:ln>
                  <a:noFill/>
                </a:ln>
                <a:solidFill>
                  <a:srgbClr val="000000"/>
                </a:solidFill>
                <a:effectLst/>
                <a:latin typeface="Calibri" panose="020F0502020204030204" pitchFamily="34" charset="0"/>
              </a:rPr>
              <a:t>Take up your cross and follow me!</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Then Jesus told his disciples, </a:t>
            </a:r>
            <a:r>
              <a:rPr kumimoji="0" lang="en-US" sz="3600" b="0" i="0" u="none" strike="noStrike" kern="1200" cap="none" spc="0" normalizeH="0" baseline="0" noProof="0" dirty="0">
                <a:ln>
                  <a:noFill/>
                </a:ln>
                <a:solidFill>
                  <a:srgbClr val="3E0000"/>
                </a:solidFill>
                <a:effectLst/>
                <a:uLnTx/>
                <a:uFillTx/>
                <a:latin typeface="Calibri" panose="020F0502020204030204"/>
                <a:ea typeface="+mn-ea"/>
                <a:cs typeface="+mn-cs"/>
              </a:rPr>
              <a:t>“If anyone would come after me, let him deny himself and take up his cross and follow me.” </a:t>
            </a:r>
            <a:r>
              <a:rPr kumimoji="0" lang="en-US" sz="2400" b="0" i="0" u="none" strike="noStrike" kern="1200" cap="none" spc="0" normalizeH="0" baseline="0" noProof="0" dirty="0">
                <a:ln>
                  <a:noFill/>
                </a:ln>
                <a:solidFill>
                  <a:srgbClr val="003300"/>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Mt 16:24 </a:t>
            </a:r>
            <a:endParaRPr lang="en-US" sz="4000" b="1" kern="1400" dirty="0">
              <a:solidFill>
                <a:srgbClr val="000000"/>
              </a:solidFill>
              <a:uFill>
                <a:solidFill>
                  <a:srgbClr val="3E0000"/>
                </a:solidFill>
              </a:u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endParaRPr lang="en-US" sz="800" b="1" kern="1400" dirty="0">
              <a:solidFill>
                <a:srgbClr val="000000"/>
              </a:solidFill>
              <a:uFill>
                <a:solidFill>
                  <a:srgbClr val="3E0000"/>
                </a:solidFill>
              </a:u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r>
              <a:rPr lang="en-US" sz="3200" dirty="0">
                <a:solidFill>
                  <a:srgbClr val="3E0000"/>
                </a:solidFill>
                <a:latin typeface="+mn-lt"/>
              </a:rPr>
              <a:t>… but when you are old, you will stretch out your hands, and another will dress you and carry you where you do not want to go.” </a:t>
            </a:r>
            <a:r>
              <a:rPr lang="en-US" sz="3200" baseline="30000" dirty="0">
                <a:latin typeface="+mn-lt"/>
              </a:rPr>
              <a:t>19 </a:t>
            </a:r>
            <a:r>
              <a:rPr lang="en-US" sz="3200" dirty="0">
                <a:latin typeface="+mn-lt"/>
              </a:rPr>
              <a:t>(This he said to show by what kind of death he was to glorify God.) And after saying this he said to him, </a:t>
            </a:r>
            <a:r>
              <a:rPr lang="en-US" sz="3200" b="1" dirty="0">
                <a:solidFill>
                  <a:srgbClr val="3E0000"/>
                </a:solidFill>
                <a:latin typeface="+mn-lt"/>
              </a:rPr>
              <a:t>“Follow me.”</a:t>
            </a:r>
            <a:endParaRPr lang="en-US" sz="2400" b="1" dirty="0">
              <a:solidFill>
                <a:prstClr val="black"/>
              </a:solidFill>
              <a:latin typeface="Calibri" panose="020F0502020204030204"/>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r>
              <a:rPr lang="en-US" sz="2400" b="1" dirty="0">
                <a:solidFill>
                  <a:prstClr val="black"/>
                </a:solidFill>
                <a:latin typeface="Calibri" panose="020F0502020204030204"/>
              </a:rPr>
              <a:t>	Jn 21:18b-19</a:t>
            </a:r>
            <a:endParaRPr lang="en-US" sz="32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598112705"/>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14510</TotalTime>
  <Words>1260</Words>
  <Application>Microsoft Office PowerPoint</Application>
  <PresentationFormat>On-screen Show (4:3)</PresentationFormat>
  <Paragraphs>52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779</cp:revision>
  <cp:lastPrinted>2022-10-02T13:03:38Z</cp:lastPrinted>
  <dcterms:created xsi:type="dcterms:W3CDTF">2020-07-19T11:17:55Z</dcterms:created>
  <dcterms:modified xsi:type="dcterms:W3CDTF">2024-05-12T13:02:35Z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