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23"/>
  </p:notesMasterIdLst>
  <p:handoutMasterIdLst>
    <p:handoutMasterId r:id="rId24"/>
  </p:handoutMasterIdLst>
  <p:sldIdLst>
    <p:sldId id="7906" r:id="rId5"/>
    <p:sldId id="7951" r:id="rId6"/>
    <p:sldId id="7961" r:id="rId7"/>
    <p:sldId id="7962" r:id="rId8"/>
    <p:sldId id="7966" r:id="rId9"/>
    <p:sldId id="7911" r:id="rId10"/>
    <p:sldId id="7965" r:id="rId11"/>
    <p:sldId id="7952" r:id="rId12"/>
    <p:sldId id="7977" r:id="rId13"/>
    <p:sldId id="7976" r:id="rId14"/>
    <p:sldId id="7973" r:id="rId15"/>
    <p:sldId id="7974" r:id="rId16"/>
    <p:sldId id="7975" r:id="rId17"/>
    <p:sldId id="7955" r:id="rId18"/>
    <p:sldId id="7984" r:id="rId19"/>
    <p:sldId id="7986" r:id="rId20"/>
    <p:sldId id="7987" r:id="rId21"/>
    <p:sldId id="7989" r:id="rId2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60" autoAdjust="0"/>
    <p:restoredTop sz="89803" autoAdjust="0"/>
  </p:normalViewPr>
  <p:slideViewPr>
    <p:cSldViewPr showGuides="1">
      <p:cViewPr varScale="1">
        <p:scale>
          <a:sx n="58" d="100"/>
          <a:sy n="58" d="100"/>
        </p:scale>
        <p:origin x="83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4/28/2024</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4/28/2024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4/28/2024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4/28/2024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4/28/2024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4/28/2024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4/28/2024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4/28/2024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4/28/2024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4/28/2024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4/28/2024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4/28/2024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4/28/2024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4/28/2024</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514350" y="1639668"/>
            <a:ext cx="2686050" cy="35786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Jn 21:1-14</a:t>
            </a:r>
          </a:p>
          <a:p>
            <a:pPr marR="38100" eaLnBrk="1" hangingPunct="1">
              <a:lnSpc>
                <a:spcPct val="90000"/>
              </a:lnSpc>
              <a:spcBef>
                <a:spcPts val="0"/>
              </a:spcBef>
              <a:spcAft>
                <a:spcPts val="600"/>
              </a:spcAft>
            </a:pPr>
            <a:r>
              <a:rPr lang="en-US" sz="2800" b="1" dirty="0">
                <a:cs typeface="Arial" panose="020B0604020202020204" pitchFamily="34" charset="0"/>
              </a:rPr>
              <a:t>Jn 18:18</a:t>
            </a:r>
          </a:p>
          <a:p>
            <a:pPr marR="38100" eaLnBrk="1" hangingPunct="1">
              <a:lnSpc>
                <a:spcPct val="90000"/>
              </a:lnSpc>
              <a:spcBef>
                <a:spcPts val="0"/>
              </a:spcBef>
              <a:spcAft>
                <a:spcPts val="600"/>
              </a:spcAft>
            </a:pPr>
            <a:r>
              <a:rPr lang="en-US" sz="2800" b="1" dirty="0">
                <a:cs typeface="Arial" panose="020B0604020202020204" pitchFamily="34" charset="0"/>
              </a:rPr>
              <a:t>Jn 11:14-17</a:t>
            </a:r>
          </a:p>
          <a:p>
            <a:pPr marR="38100" eaLnBrk="1" hangingPunct="1">
              <a:lnSpc>
                <a:spcPct val="90000"/>
              </a:lnSpc>
              <a:spcBef>
                <a:spcPts val="0"/>
              </a:spcBef>
              <a:spcAft>
                <a:spcPts val="600"/>
              </a:spcAft>
            </a:pPr>
            <a:r>
              <a:rPr lang="en-US" sz="2800" b="1" dirty="0">
                <a:cs typeface="Arial" panose="020B0604020202020204" pitchFamily="34" charset="0"/>
              </a:rPr>
              <a:t>Jn 14:5-7</a:t>
            </a:r>
          </a:p>
          <a:p>
            <a:pPr marR="38100" eaLnBrk="1" hangingPunct="1">
              <a:lnSpc>
                <a:spcPct val="90000"/>
              </a:lnSpc>
              <a:spcBef>
                <a:spcPts val="0"/>
              </a:spcBef>
              <a:spcAft>
                <a:spcPts val="600"/>
              </a:spcAft>
            </a:pPr>
            <a:r>
              <a:rPr lang="en-US" sz="2800" b="1" dirty="0">
                <a:cs typeface="Arial" panose="020B0604020202020204" pitchFamily="34" charset="0"/>
              </a:rPr>
              <a:t>Mt 14:17-21</a:t>
            </a:r>
          </a:p>
          <a:p>
            <a:pPr marR="38100" eaLnBrk="1" hangingPunct="1">
              <a:lnSpc>
                <a:spcPct val="90000"/>
              </a:lnSpc>
              <a:spcBef>
                <a:spcPts val="0"/>
              </a:spcBef>
              <a:spcAft>
                <a:spcPts val="600"/>
              </a:spcAft>
            </a:pPr>
            <a:r>
              <a:rPr lang="en-US" sz="2800" b="1" dirty="0">
                <a:cs typeface="Arial" panose="020B0604020202020204" pitchFamily="34" charset="0"/>
              </a:rPr>
              <a:t>Mt 16:9</a:t>
            </a: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4/28/24</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0" y="117081"/>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Fishing Disciples</a:t>
            </a:r>
            <a:endParaRPr lang="en-US" sz="5400" i="1" dirty="0">
              <a:cs typeface="Arial" panose="020B0604020202020204" pitchFamily="34" charset="0"/>
            </a:endParaRPr>
          </a:p>
        </p:txBody>
      </p:sp>
      <p:pic>
        <p:nvPicPr>
          <p:cNvPr id="4" name="Picture 3" descr="A painting of a person sitting on a rock by a campfire&#10;&#10;Description automatically generated">
            <a:extLst>
              <a:ext uri="{FF2B5EF4-FFF2-40B4-BE49-F238E27FC236}">
                <a16:creationId xmlns:a16="http://schemas.microsoft.com/office/drawing/2014/main" id="{E2A87F9C-D8DE-EEF5-5D6D-09E3C17C0CE5}"/>
              </a:ext>
            </a:extLst>
          </p:cNvPr>
          <p:cNvPicPr>
            <a:picLocks noChangeAspect="1"/>
          </p:cNvPicPr>
          <p:nvPr/>
        </p:nvPicPr>
        <p:blipFill rotWithShape="1">
          <a:blip r:embed="rId2">
            <a:extLst>
              <a:ext uri="{28A0092B-C50C-407E-A947-70E740481C1C}">
                <a14:useLocalDpi xmlns:a14="http://schemas.microsoft.com/office/drawing/2010/main" val="0"/>
              </a:ext>
            </a:extLst>
          </a:blip>
          <a:srcRect l="11676" r="107"/>
          <a:stretch/>
        </p:blipFill>
        <p:spPr>
          <a:xfrm>
            <a:off x="2926079" y="1191491"/>
            <a:ext cx="6217920" cy="5638800"/>
          </a:xfrm>
          <a:prstGeom prst="rect">
            <a:avLst/>
          </a:prstGeom>
        </p:spPr>
      </p:pic>
    </p:spTree>
    <p:extLst>
      <p:ext uri="{BB962C8B-B14F-4D97-AF65-F5344CB8AC3E}">
        <p14:creationId xmlns:p14="http://schemas.microsoft.com/office/powerpoint/2010/main" val="288775651"/>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243512"/>
            <a:ext cx="85725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400" dirty="0">
                <a:latin typeface="+mn-lt"/>
              </a:rPr>
              <a:t>After this Jesus revealed himself again to the disciples by the Sea of Tiberias, and he revealed himself in this way. </a:t>
            </a:r>
            <a:r>
              <a:rPr lang="en-US" sz="3400" baseline="30000" dirty="0">
                <a:latin typeface="+mn-lt"/>
              </a:rPr>
              <a:t>2 </a:t>
            </a:r>
            <a:r>
              <a:rPr lang="en-US" sz="3400" dirty="0">
                <a:latin typeface="+mn-lt"/>
              </a:rPr>
              <a:t>Simon Peter, Thomas (called the Twin), Nathanael of Cana in Galilee, the sons of Zebedee, and two others of his disciples were together. </a:t>
            </a:r>
            <a:r>
              <a:rPr lang="en-US" sz="3400" baseline="30000" dirty="0">
                <a:latin typeface="+mn-lt"/>
              </a:rPr>
              <a:t>3 </a:t>
            </a:r>
            <a:r>
              <a:rPr lang="en-US" sz="3400" dirty="0">
                <a:latin typeface="+mn-lt"/>
              </a:rPr>
              <a:t>Simon Peter said to them, “I am going fishing.” They said to him, “We will go with you.” They went out and got into the boat, but that night they caught nothing. </a:t>
            </a:r>
            <a:r>
              <a:rPr lang="en-US" sz="3400" baseline="30000" dirty="0">
                <a:latin typeface="+mn-lt"/>
              </a:rPr>
              <a:t>4 </a:t>
            </a:r>
            <a:r>
              <a:rPr lang="en-US" sz="3400" dirty="0">
                <a:latin typeface="+mn-lt"/>
              </a:rPr>
              <a:t>Just as day was breaking, Jesus stood on the shore; yet the disciples did not know that it was Jesus.</a:t>
            </a:r>
            <a:r>
              <a:rPr lang="en-US" sz="3400" dirty="0">
                <a:solidFill>
                  <a:srgbClr val="003300"/>
                </a:solidFill>
                <a:latin typeface="+mn-lt"/>
              </a:rPr>
              <a:t>	</a:t>
            </a:r>
            <a:r>
              <a:rPr lang="en-US" sz="2800" b="1" dirty="0">
                <a:solidFill>
                  <a:prstClr val="black"/>
                </a:solidFill>
                <a:latin typeface="Calibri" panose="020F0502020204030204"/>
              </a:rPr>
              <a:t>Jn 21:1-4</a:t>
            </a:r>
            <a:endParaRPr lang="en-US" sz="2800" dirty="0">
              <a:latin typeface="+mn-lt"/>
            </a:endParaRPr>
          </a:p>
        </p:txBody>
      </p:sp>
    </p:spTree>
    <p:extLst>
      <p:ext uri="{BB962C8B-B14F-4D97-AF65-F5344CB8AC3E}">
        <p14:creationId xmlns:p14="http://schemas.microsoft.com/office/powerpoint/2010/main" val="1066741319"/>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335845"/>
            <a:ext cx="85725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Jesus said to them, “Children, do you have any fish?” They answered him, “No.” </a:t>
            </a:r>
            <a:r>
              <a:rPr lang="en-US" sz="3600" baseline="30000" dirty="0">
                <a:latin typeface="+mn-lt"/>
              </a:rPr>
              <a:t>6 </a:t>
            </a:r>
            <a:r>
              <a:rPr lang="en-US" sz="3600" dirty="0">
                <a:latin typeface="+mn-lt"/>
              </a:rPr>
              <a:t>He said to them, “Cast the net on the right side of the boat, and you will find some.” So they cast it, and now they were not able to haul it in, because of the quantity of fish. </a:t>
            </a:r>
            <a:r>
              <a:rPr lang="en-US" sz="3600" baseline="30000" dirty="0">
                <a:latin typeface="+mn-lt"/>
              </a:rPr>
              <a:t>7 </a:t>
            </a:r>
            <a:r>
              <a:rPr lang="en-US" sz="3600" dirty="0">
                <a:latin typeface="+mn-lt"/>
              </a:rPr>
              <a:t>That disciple whom Jesus loved therefore said to Peter, “It is the Lord!” When Simon Peter heard that it was the Lord, he put on his outer garment, for he was stripped for work, and threw himself into the sea. </a:t>
            </a:r>
            <a:r>
              <a:rPr lang="en-US" sz="3400" dirty="0">
                <a:solidFill>
                  <a:srgbClr val="003300"/>
                </a:solidFill>
                <a:latin typeface="+mn-lt"/>
              </a:rPr>
              <a:t>	</a:t>
            </a:r>
            <a:r>
              <a:rPr lang="en-US" sz="2800" b="1" dirty="0">
                <a:solidFill>
                  <a:prstClr val="black"/>
                </a:solidFill>
                <a:latin typeface="Calibri" panose="020F0502020204030204"/>
              </a:rPr>
              <a:t>Jn 21:5-7</a:t>
            </a:r>
            <a:endParaRPr lang="en-US" sz="2800" dirty="0">
              <a:latin typeface="+mn-lt"/>
            </a:endParaRPr>
          </a:p>
        </p:txBody>
      </p:sp>
    </p:spTree>
    <p:extLst>
      <p:ext uri="{BB962C8B-B14F-4D97-AF65-F5344CB8AC3E}">
        <p14:creationId xmlns:p14="http://schemas.microsoft.com/office/powerpoint/2010/main" val="2996913802"/>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335845"/>
            <a:ext cx="85725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The other disciples came in the boat, dragging the net full of fish, for they were not far from the land, but about a hundred yards off.  </a:t>
            </a:r>
            <a:r>
              <a:rPr lang="en-US" sz="3600" baseline="30000" dirty="0">
                <a:latin typeface="+mn-lt"/>
              </a:rPr>
              <a:t>9 </a:t>
            </a:r>
            <a:r>
              <a:rPr lang="en-US" sz="3600" dirty="0">
                <a:latin typeface="+mn-lt"/>
              </a:rPr>
              <a:t>When they got out on land, they saw a charcoal fire in place, with fish laid out on it, and bread. </a:t>
            </a:r>
            <a:r>
              <a:rPr lang="en-US" sz="3600" baseline="30000" dirty="0">
                <a:latin typeface="+mn-lt"/>
              </a:rPr>
              <a:t>10 </a:t>
            </a:r>
            <a:r>
              <a:rPr lang="en-US" sz="3600" dirty="0">
                <a:latin typeface="+mn-lt"/>
              </a:rPr>
              <a:t>Jesus said to them, “Bring some of the fish that you have just caught.” </a:t>
            </a:r>
            <a:r>
              <a:rPr lang="en-US" sz="3600" baseline="30000" dirty="0">
                <a:latin typeface="+mn-lt"/>
              </a:rPr>
              <a:t>11 </a:t>
            </a:r>
            <a:r>
              <a:rPr lang="en-US" sz="3600" dirty="0">
                <a:latin typeface="+mn-lt"/>
              </a:rPr>
              <a:t>So Simon Peter went aboard and hauled the net ashore, full of large fish, 153 of them. And although there were so many, the net was not torn.</a:t>
            </a:r>
            <a:r>
              <a:rPr lang="en-US" sz="3400" dirty="0">
                <a:solidFill>
                  <a:srgbClr val="003300"/>
                </a:solidFill>
                <a:latin typeface="+mn-lt"/>
              </a:rPr>
              <a:t>	</a:t>
            </a:r>
            <a:r>
              <a:rPr lang="en-US" sz="2800" b="1" dirty="0">
                <a:solidFill>
                  <a:prstClr val="black"/>
                </a:solidFill>
                <a:latin typeface="Calibri" panose="020F0502020204030204"/>
              </a:rPr>
              <a:t>Jn 21:8-11</a:t>
            </a:r>
            <a:endParaRPr lang="en-US" sz="2800" dirty="0">
              <a:latin typeface="+mn-lt"/>
            </a:endParaRPr>
          </a:p>
        </p:txBody>
      </p:sp>
    </p:spTree>
    <p:extLst>
      <p:ext uri="{BB962C8B-B14F-4D97-AF65-F5344CB8AC3E}">
        <p14:creationId xmlns:p14="http://schemas.microsoft.com/office/powerpoint/2010/main" val="743898381"/>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228600" y="1905000"/>
            <a:ext cx="8686800" cy="350865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addressed</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the Disciples’</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u="sng" kern="1400" dirty="0">
                <a:ln>
                  <a:noFill/>
                </a:ln>
                <a:solidFill>
                  <a:srgbClr val="000000"/>
                </a:solidFill>
                <a:effectLst/>
                <a:uFill>
                  <a:solidFill>
                    <a:srgbClr val="3E0000"/>
                  </a:solidFill>
                </a:uFill>
                <a:latin typeface="Calibri" panose="020F0502020204030204" pitchFamily="34" charset="0"/>
              </a:rPr>
              <a:t>futility</a:t>
            </a:r>
            <a:r>
              <a:rPr lang="en-US" sz="6000" b="1" kern="1400" dirty="0">
                <a:ln>
                  <a:noFill/>
                </a:ln>
                <a:solidFill>
                  <a:srgbClr val="000000"/>
                </a:solidFill>
                <a:effectLst/>
                <a:latin typeface="Calibri" panose="020F0502020204030204" pitchFamily="34" charset="0"/>
              </a:rPr>
              <a:t>.</a:t>
            </a: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1000" b="1" kern="1400" dirty="0">
              <a:solidFill>
                <a:srgbClr val="000000"/>
              </a:solidFill>
              <a:uFill>
                <a:solidFill>
                  <a:srgbClr val="3E0000"/>
                </a:solidFill>
              </a:uFill>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3200" b="1" kern="1400" dirty="0">
                <a:solidFill>
                  <a:srgbClr val="000000"/>
                </a:solidFill>
                <a:uFill>
                  <a:solidFill>
                    <a:srgbClr val="3E0000"/>
                  </a:solidFill>
                </a:uFill>
                <a:latin typeface="Calibri" panose="020F0502020204030204" pitchFamily="34" charset="0"/>
              </a:rPr>
              <a:t>Jn 21:5</a:t>
            </a:r>
            <a:endParaRPr lang="en-US" sz="3200" b="1" kern="1400" dirty="0">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1524000" y="152977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6935752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228600" y="375221"/>
            <a:ext cx="86868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appeared to</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these disciples:</a:t>
            </a:r>
            <a:endParaRPr lang="en-US" sz="6000" b="1" kern="1400" dirty="0">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1371600" y="-2482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401A255-E064-AA9C-3532-B33BA82E1C74}"/>
              </a:ext>
            </a:extLst>
          </p:cNvPr>
          <p:cNvSpPr txBox="1">
            <a:spLocks noChangeArrowheads="1"/>
          </p:cNvSpPr>
          <p:nvPr/>
        </p:nvSpPr>
        <p:spPr bwMode="auto">
          <a:xfrm>
            <a:off x="419793" y="2586049"/>
            <a:ext cx="86868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109182" marR="38100" indent="0" algn="l">
              <a:spcBef>
                <a:spcPts val="0"/>
              </a:spcBef>
              <a:spcAft>
                <a:spcPts val="0"/>
              </a:spcAft>
              <a:tabLst>
                <a:tab pos="2743200" algn="l"/>
                <a:tab pos="7780338" algn="r"/>
              </a:tabLst>
            </a:pPr>
            <a:r>
              <a:rPr lang="en-US" sz="4800" b="1" i="1" kern="1400" dirty="0">
                <a:solidFill>
                  <a:srgbClr val="000000"/>
                </a:solidFill>
                <a:latin typeface="Calibri" panose="020F0502020204030204" pitchFamily="34" charset="0"/>
              </a:rPr>
              <a:t>James	Peter	Matthew</a:t>
            </a:r>
          </a:p>
          <a:p>
            <a:pPr marL="109182" marR="38100" indent="0" algn="l">
              <a:spcBef>
                <a:spcPts val="0"/>
              </a:spcBef>
              <a:spcAft>
                <a:spcPts val="0"/>
              </a:spcAft>
              <a:tabLst>
                <a:tab pos="2743200" algn="l"/>
                <a:tab pos="7780338" algn="r"/>
              </a:tabLst>
            </a:pPr>
            <a:endParaRPr lang="en-US" sz="4800" b="1" i="1" kern="1400" dirty="0">
              <a:ln>
                <a:noFill/>
              </a:ln>
              <a:solidFill>
                <a:srgbClr val="000000"/>
              </a:solidFill>
              <a:effectLst/>
              <a:latin typeface="Calibri" panose="020F0502020204030204" pitchFamily="34" charset="0"/>
            </a:endParaRPr>
          </a:p>
          <a:p>
            <a:pPr marL="109182" marR="38100" indent="0" algn="l">
              <a:spcBef>
                <a:spcPts val="0"/>
              </a:spcBef>
              <a:spcAft>
                <a:spcPts val="0"/>
              </a:spcAft>
              <a:tabLst>
                <a:tab pos="2743200" algn="l"/>
                <a:tab pos="7780338" algn="r"/>
              </a:tabLst>
            </a:pPr>
            <a:r>
              <a:rPr lang="en-US" sz="4800" b="1" i="1" kern="1400" dirty="0">
                <a:solidFill>
                  <a:srgbClr val="000000"/>
                </a:solidFill>
                <a:latin typeface="Calibri" panose="020F0502020204030204" pitchFamily="34" charset="0"/>
              </a:rPr>
              <a:t>John	Judas	Thomas</a:t>
            </a:r>
          </a:p>
          <a:p>
            <a:pPr marL="109182" marR="38100" indent="0" algn="l">
              <a:spcBef>
                <a:spcPts val="0"/>
              </a:spcBef>
              <a:spcAft>
                <a:spcPts val="0"/>
              </a:spcAft>
              <a:tabLst>
                <a:tab pos="2743200" algn="l"/>
                <a:tab pos="7780338" algn="r"/>
              </a:tabLst>
            </a:pPr>
            <a:endParaRPr lang="en-US" sz="4800" b="1" i="1" kern="1400" dirty="0">
              <a:ln>
                <a:noFill/>
              </a:ln>
              <a:solidFill>
                <a:srgbClr val="000000"/>
              </a:solidFill>
              <a:effectLst/>
              <a:latin typeface="Calibri" panose="020F0502020204030204" pitchFamily="34" charset="0"/>
            </a:endParaRPr>
          </a:p>
          <a:p>
            <a:pPr marL="109182" marR="38100" indent="0" algn="l">
              <a:spcBef>
                <a:spcPts val="0"/>
              </a:spcBef>
              <a:spcAft>
                <a:spcPts val="0"/>
              </a:spcAft>
              <a:tabLst>
                <a:tab pos="742950" algn="l"/>
                <a:tab pos="7780338" algn="r"/>
              </a:tabLst>
            </a:pPr>
            <a:r>
              <a:rPr lang="en-US" sz="4800" b="1" i="1" kern="1400" dirty="0">
                <a:solidFill>
                  <a:srgbClr val="000000"/>
                </a:solidFill>
                <a:latin typeface="Calibri" panose="020F0502020204030204" pitchFamily="34" charset="0"/>
              </a:rPr>
              <a:t>	Philip	Nathanael</a:t>
            </a:r>
            <a:endParaRPr lang="en-US" sz="4800" i="1" kern="1400" dirty="0">
              <a:ln>
                <a:noFill/>
              </a:ln>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413312174"/>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228600" y="375221"/>
            <a:ext cx="86868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Jesus appeared to</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these disciples:</a:t>
            </a:r>
            <a:endParaRPr lang="en-US" sz="6000" b="1" kern="1400" dirty="0">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1371600" y="-2482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401A255-E064-AA9C-3532-B33BA82E1C74}"/>
              </a:ext>
            </a:extLst>
          </p:cNvPr>
          <p:cNvSpPr txBox="1">
            <a:spLocks noChangeArrowheads="1"/>
          </p:cNvSpPr>
          <p:nvPr/>
        </p:nvSpPr>
        <p:spPr bwMode="auto">
          <a:xfrm>
            <a:off x="419793" y="2586049"/>
            <a:ext cx="86868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109182" marR="38100" indent="0" algn="l">
              <a:spcBef>
                <a:spcPts val="0"/>
              </a:spcBef>
              <a:spcAft>
                <a:spcPts val="0"/>
              </a:spcAft>
              <a:tabLst>
                <a:tab pos="2743200" algn="l"/>
                <a:tab pos="7780338" algn="r"/>
              </a:tabLst>
            </a:pPr>
            <a:r>
              <a:rPr lang="en-US" sz="4800" b="1" i="1" kern="1400" dirty="0">
                <a:solidFill>
                  <a:srgbClr val="000000"/>
                </a:solidFill>
                <a:latin typeface="Calibri" panose="020F0502020204030204" pitchFamily="34" charset="0"/>
              </a:rPr>
              <a:t>James	Peter	Matthew</a:t>
            </a:r>
          </a:p>
          <a:p>
            <a:pPr marL="109182" marR="38100" indent="0" algn="l">
              <a:spcBef>
                <a:spcPts val="0"/>
              </a:spcBef>
              <a:spcAft>
                <a:spcPts val="0"/>
              </a:spcAft>
              <a:tabLst>
                <a:tab pos="2743200" algn="l"/>
                <a:tab pos="7780338" algn="r"/>
              </a:tabLst>
            </a:pPr>
            <a:endParaRPr lang="en-US" sz="4800" b="1" i="1" kern="1400" dirty="0">
              <a:ln>
                <a:noFill/>
              </a:ln>
              <a:solidFill>
                <a:srgbClr val="000000"/>
              </a:solidFill>
              <a:effectLst/>
              <a:latin typeface="Calibri" panose="020F0502020204030204" pitchFamily="34" charset="0"/>
            </a:endParaRPr>
          </a:p>
          <a:p>
            <a:pPr marL="109182" marR="38100" indent="0" algn="l">
              <a:spcBef>
                <a:spcPts val="0"/>
              </a:spcBef>
              <a:spcAft>
                <a:spcPts val="0"/>
              </a:spcAft>
              <a:tabLst>
                <a:tab pos="2743200" algn="l"/>
                <a:tab pos="7780338" algn="r"/>
              </a:tabLst>
            </a:pPr>
            <a:r>
              <a:rPr lang="en-US" sz="4800" b="1" i="1" kern="1400" dirty="0">
                <a:solidFill>
                  <a:srgbClr val="000000"/>
                </a:solidFill>
                <a:latin typeface="Calibri" panose="020F0502020204030204" pitchFamily="34" charset="0"/>
              </a:rPr>
              <a:t>John	Judas	Thomas</a:t>
            </a:r>
          </a:p>
          <a:p>
            <a:pPr marL="109182" marR="38100" indent="0" algn="l">
              <a:spcBef>
                <a:spcPts val="0"/>
              </a:spcBef>
              <a:spcAft>
                <a:spcPts val="0"/>
              </a:spcAft>
              <a:tabLst>
                <a:tab pos="2743200" algn="l"/>
                <a:tab pos="7780338" algn="r"/>
              </a:tabLst>
            </a:pPr>
            <a:endParaRPr lang="en-US" sz="4800" b="1" i="1" kern="1400" dirty="0">
              <a:ln>
                <a:noFill/>
              </a:ln>
              <a:solidFill>
                <a:srgbClr val="000000"/>
              </a:solidFill>
              <a:effectLst/>
              <a:latin typeface="Calibri" panose="020F0502020204030204" pitchFamily="34" charset="0"/>
            </a:endParaRPr>
          </a:p>
          <a:p>
            <a:pPr marL="109182" marR="38100" indent="0" algn="l">
              <a:spcBef>
                <a:spcPts val="0"/>
              </a:spcBef>
              <a:spcAft>
                <a:spcPts val="0"/>
              </a:spcAft>
              <a:tabLst>
                <a:tab pos="742950" algn="l"/>
                <a:tab pos="7780338" algn="r"/>
              </a:tabLst>
            </a:pPr>
            <a:r>
              <a:rPr lang="en-US" sz="4800" b="1" i="1" kern="1400" dirty="0">
                <a:solidFill>
                  <a:srgbClr val="000000"/>
                </a:solidFill>
                <a:latin typeface="Calibri" panose="020F0502020204030204" pitchFamily="34" charset="0"/>
              </a:rPr>
              <a:t>	Philip	Nathanael</a:t>
            </a:r>
            <a:endParaRPr lang="en-US" sz="4800" i="1" kern="1400" dirty="0">
              <a:ln>
                <a:noFill/>
              </a:ln>
              <a:solidFill>
                <a:srgbClr val="000000"/>
              </a:solidFill>
              <a:effectLst/>
              <a:latin typeface="Times New Roman" panose="02020603050405020304" pitchFamily="18" charset="0"/>
            </a:endParaRPr>
          </a:p>
        </p:txBody>
      </p:sp>
      <p:sp>
        <p:nvSpPr>
          <p:cNvPr id="3" name="Oval 2">
            <a:extLst>
              <a:ext uri="{FF2B5EF4-FFF2-40B4-BE49-F238E27FC236}">
                <a16:creationId xmlns:a16="http://schemas.microsoft.com/office/drawing/2014/main" id="{9151EDEF-8E80-2ABE-A775-D4D7907DCFDB}"/>
              </a:ext>
            </a:extLst>
          </p:cNvPr>
          <p:cNvSpPr/>
          <p:nvPr/>
        </p:nvSpPr>
        <p:spPr>
          <a:xfrm>
            <a:off x="5181599" y="5415979"/>
            <a:ext cx="3542607" cy="1066800"/>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18CCBB76-DF9A-B308-44AD-5F77B4D7766D}"/>
              </a:ext>
            </a:extLst>
          </p:cNvPr>
          <p:cNvSpPr/>
          <p:nvPr/>
        </p:nvSpPr>
        <p:spPr>
          <a:xfrm>
            <a:off x="419793" y="2586048"/>
            <a:ext cx="1942407" cy="942451"/>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60B69E36-3A58-27F7-E790-5223BBFDAB8D}"/>
              </a:ext>
            </a:extLst>
          </p:cNvPr>
          <p:cNvSpPr/>
          <p:nvPr/>
        </p:nvSpPr>
        <p:spPr>
          <a:xfrm>
            <a:off x="400397" y="3945475"/>
            <a:ext cx="1809404" cy="1066800"/>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6CB6C472-AB58-3270-E1BA-363E46293EEE}"/>
              </a:ext>
            </a:extLst>
          </p:cNvPr>
          <p:cNvSpPr/>
          <p:nvPr/>
        </p:nvSpPr>
        <p:spPr>
          <a:xfrm>
            <a:off x="2820786" y="2562246"/>
            <a:ext cx="2132214" cy="942451"/>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9FD17165-393E-F9D0-4DCB-B3300F3D75AF}"/>
              </a:ext>
            </a:extLst>
          </p:cNvPr>
          <p:cNvSpPr/>
          <p:nvPr/>
        </p:nvSpPr>
        <p:spPr>
          <a:xfrm>
            <a:off x="5791201" y="3945475"/>
            <a:ext cx="2933006" cy="1066800"/>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4814755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3000"/>
                                        <p:tgtEl>
                                          <p:spTgt spid="2"/>
                                        </p:tgtEl>
                                      </p:cBhvr>
                                    </p:animEffect>
                                    <p:anim calcmode="lin" valueType="num">
                                      <p:cBhvr>
                                        <p:cTn id="13" dur="3000" fill="hold"/>
                                        <p:tgtEl>
                                          <p:spTgt spid="2"/>
                                        </p:tgtEl>
                                        <p:attrNameLst>
                                          <p:attrName>ppt_x</p:attrName>
                                        </p:attrNameLst>
                                      </p:cBhvr>
                                      <p:tavLst>
                                        <p:tav tm="0">
                                          <p:val>
                                            <p:strVal val="#ppt_x"/>
                                          </p:val>
                                        </p:tav>
                                        <p:tav tm="100000">
                                          <p:val>
                                            <p:strVal val="#ppt_x"/>
                                          </p:val>
                                        </p:tav>
                                      </p:tavLst>
                                    </p:anim>
                                    <p:anim calcmode="lin" valueType="num">
                                      <p:cBhvr>
                                        <p:cTn id="14" dur="3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3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2000"/>
                                        <p:tgtEl>
                                          <p:spTgt spid="4"/>
                                        </p:tgtEl>
                                      </p:cBhvr>
                                    </p:animEffect>
                                  </p:childTnLst>
                                </p:cTn>
                              </p:par>
                            </p:childTnLst>
                          </p:cTn>
                        </p:par>
                        <p:par>
                          <p:cTn id="19" fill="hold">
                            <p:stCondLst>
                              <p:cond delay="500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2000"/>
                                        <p:tgtEl>
                                          <p:spTgt spid="7"/>
                                        </p:tgtEl>
                                      </p:cBhvr>
                                    </p:animEffect>
                                  </p:childTnLst>
                                </p:cTn>
                              </p:par>
                            </p:childTnLst>
                          </p:cTn>
                        </p:par>
                        <p:par>
                          <p:cTn id="23" fill="hold">
                            <p:stCondLst>
                              <p:cond delay="70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2000"/>
                                        <p:tgtEl>
                                          <p:spTgt spid="6"/>
                                        </p:tgtEl>
                                      </p:cBhvr>
                                    </p:animEffect>
                                  </p:childTnLst>
                                </p:cTn>
                              </p:par>
                            </p:childTnLst>
                          </p:cTn>
                        </p:par>
                        <p:par>
                          <p:cTn id="27" fill="hold">
                            <p:stCondLst>
                              <p:cond delay="90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2000"/>
                                        <p:tgtEl>
                                          <p:spTgt spid="9"/>
                                        </p:tgtEl>
                                      </p:cBhvr>
                                    </p:animEffect>
                                  </p:childTnLst>
                                </p:cTn>
                              </p:par>
                            </p:childTnLst>
                          </p:cTn>
                        </p:par>
                        <p:par>
                          <p:cTn id="31" fill="hold">
                            <p:stCondLst>
                              <p:cond delay="11000"/>
                            </p:stCondLst>
                            <p:childTnLst>
                              <p:par>
                                <p:cTn id="32" presetID="22" presetClass="entr" presetSubtype="8"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left)">
                                      <p:cBhvr>
                                        <p:cTn id="3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3" grpId="0" animBg="1"/>
      <p:bldP spid="4" grpId="0" animBg="1"/>
      <p:bldP spid="6" grpId="0" animBg="1"/>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1108071"/>
            <a:ext cx="85725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And after six days Jesus took… Peter. James, and John… and led them up a high mountain by themselves. </a:t>
            </a:r>
            <a:r>
              <a:rPr lang="en-US" sz="3600" baseline="30000" dirty="0">
                <a:latin typeface="+mn-lt"/>
              </a:rPr>
              <a:t>2 </a:t>
            </a:r>
            <a:r>
              <a:rPr lang="en-US" sz="3600" dirty="0">
                <a:latin typeface="+mn-lt"/>
              </a:rPr>
              <a:t>And he was transfigured before them, and his face shone like the sun, and his clothes became white as light. </a:t>
            </a:r>
            <a:r>
              <a:rPr lang="en-US" sz="3600" baseline="30000" dirty="0">
                <a:latin typeface="+mn-lt"/>
              </a:rPr>
              <a:t>3 </a:t>
            </a:r>
            <a:r>
              <a:rPr lang="en-US" sz="3600" dirty="0">
                <a:latin typeface="+mn-lt"/>
              </a:rPr>
              <a:t>And behold, there appeared to them Moses and Elijah, talking with him…. </a:t>
            </a:r>
            <a:r>
              <a:rPr lang="en-US" sz="3600" baseline="30000" dirty="0">
                <a:latin typeface="+mn-lt"/>
              </a:rPr>
              <a:t>5b </a:t>
            </a:r>
            <a:r>
              <a:rPr lang="en-US" sz="3600" dirty="0">
                <a:latin typeface="+mn-lt"/>
              </a:rPr>
              <a:t>behold, a bright cloud overshadowed them, and a voice from the cloud said, </a:t>
            </a:r>
            <a:r>
              <a:rPr lang="en-US" sz="3600" b="1" dirty="0">
                <a:solidFill>
                  <a:srgbClr val="3E0000"/>
                </a:solidFill>
                <a:latin typeface="+mn-lt"/>
              </a:rPr>
              <a:t>“This is my beloved Son, with whom I am well pleased; listen to him,”</a:t>
            </a:r>
            <a:endParaRPr lang="en-US" sz="2800" dirty="0">
              <a:latin typeface="+mn-lt"/>
            </a:endParaRPr>
          </a:p>
        </p:txBody>
      </p:sp>
      <p:sp>
        <p:nvSpPr>
          <p:cNvPr id="3" name="TextBox 2">
            <a:extLst>
              <a:ext uri="{FF2B5EF4-FFF2-40B4-BE49-F238E27FC236}">
                <a16:creationId xmlns:a16="http://schemas.microsoft.com/office/drawing/2014/main" id="{DDA7953E-370E-D20D-ED99-8C1190C15DD3}"/>
              </a:ext>
            </a:extLst>
          </p:cNvPr>
          <p:cNvSpPr txBox="1">
            <a:spLocks noChangeArrowheads="1"/>
          </p:cNvSpPr>
          <p:nvPr/>
        </p:nvSpPr>
        <p:spPr bwMode="auto">
          <a:xfrm>
            <a:off x="296834" y="184741"/>
            <a:ext cx="85725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5400" b="1" dirty="0">
                <a:latin typeface="+mn-lt"/>
              </a:rPr>
              <a:t>Peter, James, John</a:t>
            </a:r>
          </a:p>
        </p:txBody>
      </p:sp>
    </p:spTree>
    <p:extLst>
      <p:ext uri="{BB962C8B-B14F-4D97-AF65-F5344CB8AC3E}">
        <p14:creationId xmlns:p14="http://schemas.microsoft.com/office/powerpoint/2010/main" val="90129017"/>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1108071"/>
            <a:ext cx="85725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When the disciples heard this, they fell on their faces and were terrified. </a:t>
            </a:r>
            <a:r>
              <a:rPr lang="en-US" sz="3600" baseline="30000" dirty="0">
                <a:latin typeface="+mn-lt"/>
              </a:rPr>
              <a:t>7 </a:t>
            </a:r>
            <a:r>
              <a:rPr lang="en-US" sz="3600" dirty="0">
                <a:latin typeface="+mn-lt"/>
              </a:rPr>
              <a:t>But Jesus came and touched them, saying, </a:t>
            </a:r>
            <a:r>
              <a:rPr lang="en-US" sz="3600" b="1" dirty="0">
                <a:solidFill>
                  <a:srgbClr val="3E0000"/>
                </a:solidFill>
                <a:latin typeface="+mn-lt"/>
              </a:rPr>
              <a:t>“Rise, and have no fear.” </a:t>
            </a:r>
            <a:r>
              <a:rPr lang="en-US" sz="3600" baseline="30000" dirty="0">
                <a:latin typeface="+mn-lt"/>
              </a:rPr>
              <a:t>8 </a:t>
            </a:r>
            <a:r>
              <a:rPr lang="en-US" sz="3600" dirty="0">
                <a:latin typeface="+mn-lt"/>
              </a:rPr>
              <a:t>And when they lifted up their eyes, they saw no one but Jesus only. </a:t>
            </a:r>
          </a:p>
          <a:p>
            <a:pPr>
              <a:tabLst>
                <a:tab pos="8229600" algn="r"/>
              </a:tabLst>
            </a:pPr>
            <a:r>
              <a:rPr lang="en-US" sz="3600" baseline="30000" dirty="0">
                <a:latin typeface="+mn-lt"/>
              </a:rPr>
              <a:t>9 </a:t>
            </a:r>
            <a:r>
              <a:rPr lang="en-US" sz="3600" dirty="0">
                <a:latin typeface="+mn-lt"/>
              </a:rPr>
              <a:t>And as they were coming down the mountain, Jesus commanded them, </a:t>
            </a:r>
            <a:r>
              <a:rPr lang="en-US" sz="3600" b="1" dirty="0">
                <a:solidFill>
                  <a:srgbClr val="3E0000"/>
                </a:solidFill>
                <a:latin typeface="+mn-lt"/>
              </a:rPr>
              <a:t>“Tell no one the vision, until the Son of Man is raised from the dead.”</a:t>
            </a:r>
            <a:r>
              <a:rPr lang="en-US" sz="3600" b="1" dirty="0">
                <a:latin typeface="+mn-lt"/>
              </a:rPr>
              <a:t>	</a:t>
            </a:r>
            <a:r>
              <a:rPr lang="en-US" sz="2800" b="1" dirty="0">
                <a:solidFill>
                  <a:prstClr val="black"/>
                </a:solidFill>
                <a:latin typeface="Calibri" panose="020F0502020204030204"/>
              </a:rPr>
              <a:t>Mt 14:5-6; 11:15-16</a:t>
            </a:r>
            <a:endParaRPr lang="en-US" sz="2800" dirty="0">
              <a:latin typeface="+mn-lt"/>
            </a:endParaRPr>
          </a:p>
        </p:txBody>
      </p:sp>
      <p:sp>
        <p:nvSpPr>
          <p:cNvPr id="3" name="TextBox 2">
            <a:extLst>
              <a:ext uri="{FF2B5EF4-FFF2-40B4-BE49-F238E27FC236}">
                <a16:creationId xmlns:a16="http://schemas.microsoft.com/office/drawing/2014/main" id="{DDA7953E-370E-D20D-ED99-8C1190C15DD3}"/>
              </a:ext>
            </a:extLst>
          </p:cNvPr>
          <p:cNvSpPr txBox="1">
            <a:spLocks noChangeArrowheads="1"/>
          </p:cNvSpPr>
          <p:nvPr/>
        </p:nvSpPr>
        <p:spPr bwMode="auto">
          <a:xfrm>
            <a:off x="296834" y="184741"/>
            <a:ext cx="85725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5400" b="1" dirty="0">
                <a:latin typeface="+mn-lt"/>
              </a:rPr>
              <a:t>Peter, James, John</a:t>
            </a:r>
          </a:p>
        </p:txBody>
      </p:sp>
    </p:spTree>
    <p:extLst>
      <p:ext uri="{BB962C8B-B14F-4D97-AF65-F5344CB8AC3E}">
        <p14:creationId xmlns:p14="http://schemas.microsoft.com/office/powerpoint/2010/main" val="969746606"/>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1108071"/>
            <a:ext cx="85725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Thomas said to him, </a:t>
            </a:r>
            <a:r>
              <a:rPr lang="en-US" sz="3600" b="1" dirty="0">
                <a:solidFill>
                  <a:srgbClr val="003300"/>
                </a:solidFill>
                <a:latin typeface="+mn-lt"/>
              </a:rPr>
              <a:t>“Lord, we do not know where you are going. How can we know the way?”</a:t>
            </a:r>
            <a:r>
              <a:rPr lang="en-US" sz="3600" dirty="0">
                <a:latin typeface="+mn-lt"/>
              </a:rPr>
              <a:t> </a:t>
            </a:r>
            <a:r>
              <a:rPr lang="en-US" sz="3600" baseline="30000" dirty="0">
                <a:latin typeface="+mn-lt"/>
              </a:rPr>
              <a:t>6 </a:t>
            </a:r>
            <a:r>
              <a:rPr lang="en-US" sz="3600" dirty="0">
                <a:latin typeface="+mn-lt"/>
              </a:rPr>
              <a:t>Jesus said to him, </a:t>
            </a:r>
            <a:r>
              <a:rPr lang="en-US" sz="3600" b="1" dirty="0">
                <a:solidFill>
                  <a:srgbClr val="3E0000"/>
                </a:solidFill>
                <a:latin typeface="+mn-lt"/>
              </a:rPr>
              <a:t>“I am the way, and the truth, and the life. No one comes to the Father except through me… </a:t>
            </a:r>
            <a:r>
              <a:rPr lang="en-US" sz="3600" b="1" baseline="30000" dirty="0">
                <a:solidFill>
                  <a:srgbClr val="3E0000"/>
                </a:solidFill>
                <a:latin typeface="+mn-lt"/>
              </a:rPr>
              <a:t>15 </a:t>
            </a:r>
            <a:r>
              <a:rPr lang="en-US" sz="3600" b="1" dirty="0">
                <a:solidFill>
                  <a:srgbClr val="3E0000"/>
                </a:solidFill>
                <a:latin typeface="+mn-lt"/>
              </a:rPr>
              <a:t>and for your sake I am glad that I was not there, so that you may believe. But let us go to him.” </a:t>
            </a:r>
            <a:r>
              <a:rPr lang="en-US" sz="3600" b="1" baseline="30000" dirty="0">
                <a:latin typeface="+mn-lt"/>
              </a:rPr>
              <a:t>16 </a:t>
            </a:r>
            <a:r>
              <a:rPr lang="en-US" sz="3600" b="1" dirty="0">
                <a:latin typeface="+mn-lt"/>
              </a:rPr>
              <a:t>So Thomas, called the Twin, said to his fellow disciples, “Let us also go, that we may die with him.”	</a:t>
            </a:r>
            <a:r>
              <a:rPr lang="en-US" sz="2800" b="1" dirty="0">
                <a:solidFill>
                  <a:prstClr val="black"/>
                </a:solidFill>
                <a:latin typeface="Calibri" panose="020F0502020204030204"/>
              </a:rPr>
              <a:t>Jn 14:5-6; 11:15-16</a:t>
            </a:r>
            <a:endParaRPr lang="en-US" sz="2800" dirty="0">
              <a:latin typeface="+mn-lt"/>
            </a:endParaRPr>
          </a:p>
        </p:txBody>
      </p:sp>
      <p:sp>
        <p:nvSpPr>
          <p:cNvPr id="3" name="TextBox 2">
            <a:extLst>
              <a:ext uri="{FF2B5EF4-FFF2-40B4-BE49-F238E27FC236}">
                <a16:creationId xmlns:a16="http://schemas.microsoft.com/office/drawing/2014/main" id="{DDA7953E-370E-D20D-ED99-8C1190C15DD3}"/>
              </a:ext>
            </a:extLst>
          </p:cNvPr>
          <p:cNvSpPr txBox="1">
            <a:spLocks noChangeArrowheads="1"/>
          </p:cNvSpPr>
          <p:nvPr/>
        </p:nvSpPr>
        <p:spPr bwMode="auto">
          <a:xfrm>
            <a:off x="296834" y="184741"/>
            <a:ext cx="85725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5400" b="1" dirty="0">
                <a:latin typeface="+mn-lt"/>
              </a:rPr>
              <a:t>Thomas: Let’s die with Jesus!</a:t>
            </a:r>
          </a:p>
        </p:txBody>
      </p:sp>
    </p:spTree>
    <p:extLst>
      <p:ext uri="{BB962C8B-B14F-4D97-AF65-F5344CB8AC3E}">
        <p14:creationId xmlns:p14="http://schemas.microsoft.com/office/powerpoint/2010/main" val="3495206259"/>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335845"/>
            <a:ext cx="85725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172450" algn="r"/>
              </a:tabLst>
            </a:pPr>
            <a:r>
              <a:rPr lang="en-US" sz="3600" dirty="0">
                <a:effectLst/>
                <a:latin typeface="Calibri" panose="020F0502020204030204" pitchFamily="34" charset="0"/>
              </a:rPr>
              <a:t>The next day again John was standing with two of his disciples, </a:t>
            </a:r>
            <a:r>
              <a:rPr lang="en-US" sz="3600" b="1" baseline="30000" dirty="0">
                <a:effectLst/>
                <a:latin typeface="Calibri" panose="020F0502020204030204" pitchFamily="34" charset="0"/>
              </a:rPr>
              <a:t>36 </a:t>
            </a:r>
            <a:r>
              <a:rPr lang="en-US" sz="3600" dirty="0">
                <a:effectLst/>
                <a:latin typeface="Calibri" panose="020F0502020204030204" pitchFamily="34" charset="0"/>
              </a:rPr>
              <a:t>and he looked at Jesus as he walked by and said, </a:t>
            </a:r>
            <a:r>
              <a:rPr lang="en-US" sz="3600" b="1" dirty="0">
                <a:effectLst/>
                <a:latin typeface="Calibri" panose="020F0502020204030204" pitchFamily="34" charset="0"/>
              </a:rPr>
              <a:t>“Behold, the Lamb of God!”</a:t>
            </a:r>
            <a:r>
              <a:rPr lang="en-US" sz="3600" dirty="0">
                <a:effectLst/>
                <a:latin typeface="Calibri" panose="020F0502020204030204" pitchFamily="34" charset="0"/>
              </a:rPr>
              <a:t> </a:t>
            </a:r>
            <a:r>
              <a:rPr lang="en-US" sz="3600" b="1" baseline="30000" dirty="0">
                <a:effectLst/>
                <a:latin typeface="Calibri" panose="020F0502020204030204" pitchFamily="34" charset="0"/>
              </a:rPr>
              <a:t>37 </a:t>
            </a:r>
            <a:r>
              <a:rPr lang="en-US" sz="3600" dirty="0">
                <a:effectLst/>
                <a:latin typeface="Calibri" panose="020F0502020204030204" pitchFamily="34" charset="0"/>
              </a:rPr>
              <a:t>The two disciples heard him say this, and they followed... </a:t>
            </a:r>
            <a:r>
              <a:rPr lang="en-US" sz="3600" b="1" baseline="30000" dirty="0">
                <a:effectLst/>
                <a:latin typeface="Calibri" panose="020F0502020204030204" pitchFamily="34" charset="0"/>
              </a:rPr>
              <a:t>41 </a:t>
            </a:r>
            <a:r>
              <a:rPr lang="en-US" sz="3600" dirty="0">
                <a:effectLst/>
                <a:latin typeface="Calibri" panose="020F0502020204030204" pitchFamily="34" charset="0"/>
              </a:rPr>
              <a:t>Andrew first found his own brother Simon and said to him, </a:t>
            </a:r>
            <a:r>
              <a:rPr lang="en-US" sz="3600" b="1" dirty="0">
                <a:effectLst/>
                <a:latin typeface="Calibri" panose="020F0502020204030204" pitchFamily="34" charset="0"/>
              </a:rPr>
              <a:t>“We have found the Messiah” </a:t>
            </a:r>
            <a:r>
              <a:rPr lang="en-US" sz="3600" dirty="0">
                <a:effectLst/>
                <a:latin typeface="Calibri" panose="020F0502020204030204" pitchFamily="34" charset="0"/>
              </a:rPr>
              <a:t>(which means Christ). </a:t>
            </a:r>
            <a:r>
              <a:rPr lang="en-US" sz="3600" b="1" baseline="30000" dirty="0">
                <a:effectLst/>
                <a:latin typeface="Calibri" panose="020F0502020204030204" pitchFamily="34" charset="0"/>
              </a:rPr>
              <a:t>42 </a:t>
            </a:r>
            <a:r>
              <a:rPr lang="en-US" sz="3600" dirty="0">
                <a:effectLst/>
                <a:latin typeface="Calibri" panose="020F0502020204030204" pitchFamily="34" charset="0"/>
              </a:rPr>
              <a:t>He brought him to Jesus. Jesus looked at him and said, </a:t>
            </a:r>
            <a:r>
              <a:rPr lang="en-US" sz="3600" b="1" dirty="0">
                <a:solidFill>
                  <a:srgbClr val="3E0000"/>
                </a:solidFill>
                <a:effectLst/>
                <a:latin typeface="Calibri" panose="020F0502020204030204" pitchFamily="34" charset="0"/>
              </a:rPr>
              <a:t>“You are Simon the son of John. You shall be called Cephas” </a:t>
            </a:r>
            <a:r>
              <a:rPr lang="en-US" sz="3600" dirty="0">
                <a:effectLst/>
                <a:latin typeface="Calibri" panose="020F0502020204030204" pitchFamily="34" charset="0"/>
              </a:rPr>
              <a:t>(which means Peter).	</a:t>
            </a:r>
            <a:r>
              <a:rPr lang="en-US" sz="2800" b="1" dirty="0">
                <a:solidFill>
                  <a:prstClr val="black"/>
                </a:solidFill>
                <a:latin typeface="Calibri" panose="020F0502020204030204"/>
              </a:rPr>
              <a:t>Jn 1:35-42</a:t>
            </a:r>
            <a:endParaRPr lang="en-US" sz="2800" dirty="0">
              <a:latin typeface="+mn-lt"/>
            </a:endParaRPr>
          </a:p>
        </p:txBody>
      </p:sp>
    </p:spTree>
    <p:extLst>
      <p:ext uri="{BB962C8B-B14F-4D97-AF65-F5344CB8AC3E}">
        <p14:creationId xmlns:p14="http://schemas.microsoft.com/office/powerpoint/2010/main" val="2189378872"/>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1295400"/>
            <a:ext cx="85725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Nathanael said to him, </a:t>
            </a:r>
            <a:r>
              <a:rPr lang="en-US" sz="3600" b="1" dirty="0">
                <a:latin typeface="+mn-lt"/>
              </a:rPr>
              <a:t>“Can anything good come out of Nazareth?” </a:t>
            </a:r>
            <a:r>
              <a:rPr lang="en-US" sz="3600" dirty="0">
                <a:latin typeface="+mn-lt"/>
              </a:rPr>
              <a:t>Philip said to him, </a:t>
            </a:r>
            <a:r>
              <a:rPr lang="en-US" sz="3600" b="1" dirty="0">
                <a:latin typeface="+mn-lt"/>
              </a:rPr>
              <a:t>“Come and see.” </a:t>
            </a:r>
            <a:r>
              <a:rPr lang="en-US" sz="3600" baseline="30000" dirty="0">
                <a:latin typeface="+mn-lt"/>
              </a:rPr>
              <a:t>47 </a:t>
            </a:r>
            <a:r>
              <a:rPr lang="en-US" sz="3600" dirty="0">
                <a:latin typeface="+mn-lt"/>
              </a:rPr>
              <a:t>Jesus saw Nathanael coming toward him and said of him, </a:t>
            </a:r>
            <a:r>
              <a:rPr lang="en-US" sz="3600" b="1" dirty="0">
                <a:solidFill>
                  <a:srgbClr val="3E0000"/>
                </a:solidFill>
                <a:latin typeface="+mn-lt"/>
              </a:rPr>
              <a:t>“Behold, an Israelite indeed, in whom there is no deceit!”</a:t>
            </a:r>
            <a:r>
              <a:rPr lang="en-US" sz="3600" dirty="0">
                <a:latin typeface="+mn-lt"/>
              </a:rPr>
              <a:t> </a:t>
            </a:r>
            <a:r>
              <a:rPr lang="en-US" sz="3600" baseline="30000" dirty="0">
                <a:latin typeface="+mn-lt"/>
              </a:rPr>
              <a:t>48 </a:t>
            </a:r>
            <a:r>
              <a:rPr lang="en-US" sz="3600" dirty="0">
                <a:latin typeface="+mn-lt"/>
              </a:rPr>
              <a:t>Nathanael said to him, </a:t>
            </a:r>
            <a:r>
              <a:rPr lang="en-US" sz="3600" b="1" dirty="0">
                <a:latin typeface="+mn-lt"/>
              </a:rPr>
              <a:t>“How do you know me?” </a:t>
            </a:r>
            <a:r>
              <a:rPr lang="en-US" sz="3600" dirty="0">
                <a:latin typeface="+mn-lt"/>
              </a:rPr>
              <a:t>Jesus answered him, </a:t>
            </a:r>
            <a:r>
              <a:rPr lang="en-US" sz="3600" b="1" dirty="0">
                <a:solidFill>
                  <a:srgbClr val="3E0000"/>
                </a:solidFill>
                <a:latin typeface="+mn-lt"/>
              </a:rPr>
              <a:t>“Before Philip called you, when you were under the fig tree, I saw you.”</a:t>
            </a:r>
            <a:r>
              <a:rPr lang="en-US" sz="3400" dirty="0">
                <a:latin typeface="+mn-lt"/>
              </a:rPr>
              <a:t>	</a:t>
            </a:r>
            <a:r>
              <a:rPr lang="en-US" sz="2800" b="1" dirty="0">
                <a:solidFill>
                  <a:prstClr val="black"/>
                </a:solidFill>
                <a:latin typeface="Calibri" panose="020F0502020204030204"/>
              </a:rPr>
              <a:t>Jn 1:46-48</a:t>
            </a:r>
            <a:endParaRPr lang="en-US" sz="2800" dirty="0">
              <a:latin typeface="+mn-lt"/>
            </a:endParaRPr>
          </a:p>
        </p:txBody>
      </p:sp>
      <p:sp>
        <p:nvSpPr>
          <p:cNvPr id="3" name="TextBox 2">
            <a:extLst>
              <a:ext uri="{FF2B5EF4-FFF2-40B4-BE49-F238E27FC236}">
                <a16:creationId xmlns:a16="http://schemas.microsoft.com/office/drawing/2014/main" id="{DDA7953E-370E-D20D-ED99-8C1190C15DD3}"/>
              </a:ext>
            </a:extLst>
          </p:cNvPr>
          <p:cNvSpPr txBox="1">
            <a:spLocks noChangeArrowheads="1"/>
          </p:cNvSpPr>
          <p:nvPr/>
        </p:nvSpPr>
        <p:spPr bwMode="auto">
          <a:xfrm>
            <a:off x="285750" y="304800"/>
            <a:ext cx="85725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4800" b="1" dirty="0">
                <a:latin typeface="+mn-lt"/>
              </a:rPr>
              <a:t>Nathanael: No Good Thing</a:t>
            </a:r>
          </a:p>
        </p:txBody>
      </p:sp>
    </p:spTree>
    <p:extLst>
      <p:ext uri="{BB962C8B-B14F-4D97-AF65-F5344CB8AC3E}">
        <p14:creationId xmlns:p14="http://schemas.microsoft.com/office/powerpoint/2010/main" val="2391404063"/>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1447800"/>
            <a:ext cx="85725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Nathanael answered him, </a:t>
            </a:r>
            <a:r>
              <a:rPr lang="en-US" sz="3600" b="1" dirty="0">
                <a:latin typeface="+mn-lt"/>
              </a:rPr>
              <a:t>“Rabbi, you are the Son of God! You are the King of Israel!” </a:t>
            </a:r>
            <a:r>
              <a:rPr lang="en-US" sz="3600" baseline="30000" dirty="0">
                <a:latin typeface="+mn-lt"/>
              </a:rPr>
              <a:t>50 </a:t>
            </a:r>
            <a:r>
              <a:rPr lang="en-US" sz="3600" dirty="0">
                <a:latin typeface="+mn-lt"/>
              </a:rPr>
              <a:t>Jesus answered him, </a:t>
            </a:r>
            <a:r>
              <a:rPr lang="en-US" sz="3600" b="1" dirty="0">
                <a:solidFill>
                  <a:srgbClr val="3E0000"/>
                </a:solidFill>
                <a:latin typeface="+mn-lt"/>
              </a:rPr>
              <a:t>“Because I said to you, ‘I saw you under the fig tree,’ do you believe? You will see greater things than these.” </a:t>
            </a:r>
            <a:r>
              <a:rPr lang="en-US" sz="3600" baseline="30000" dirty="0">
                <a:latin typeface="+mn-lt"/>
              </a:rPr>
              <a:t>51 </a:t>
            </a:r>
            <a:r>
              <a:rPr lang="en-US" sz="3600" dirty="0">
                <a:latin typeface="+mn-lt"/>
              </a:rPr>
              <a:t>And he said to him, </a:t>
            </a:r>
            <a:r>
              <a:rPr lang="en-US" sz="3600" b="1" dirty="0">
                <a:solidFill>
                  <a:srgbClr val="3E0000"/>
                </a:solidFill>
                <a:latin typeface="+mn-lt"/>
              </a:rPr>
              <a:t>“Truly, truly, I say to you, you will see heaven opened, and the angels of God ascending and descending on the Son of Man.”</a:t>
            </a:r>
            <a:r>
              <a:rPr lang="en-US" sz="3600" dirty="0">
                <a:latin typeface="+mn-lt"/>
              </a:rPr>
              <a:t>	</a:t>
            </a:r>
            <a:r>
              <a:rPr lang="en-US" sz="2800" b="1" dirty="0">
                <a:solidFill>
                  <a:prstClr val="black"/>
                </a:solidFill>
                <a:latin typeface="Calibri" panose="020F0502020204030204"/>
              </a:rPr>
              <a:t>Jn 1:49-51</a:t>
            </a:r>
            <a:endParaRPr lang="en-US" sz="2800" dirty="0">
              <a:latin typeface="+mn-lt"/>
            </a:endParaRPr>
          </a:p>
        </p:txBody>
      </p:sp>
      <p:sp>
        <p:nvSpPr>
          <p:cNvPr id="4" name="TextBox 3">
            <a:extLst>
              <a:ext uri="{FF2B5EF4-FFF2-40B4-BE49-F238E27FC236}">
                <a16:creationId xmlns:a16="http://schemas.microsoft.com/office/drawing/2014/main" id="{286CA4E4-EB29-B283-C159-158BD137E961}"/>
              </a:ext>
            </a:extLst>
          </p:cNvPr>
          <p:cNvSpPr txBox="1">
            <a:spLocks noChangeArrowheads="1"/>
          </p:cNvSpPr>
          <p:nvPr/>
        </p:nvSpPr>
        <p:spPr bwMode="auto">
          <a:xfrm>
            <a:off x="285750" y="304800"/>
            <a:ext cx="85725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4800" b="1" dirty="0">
                <a:latin typeface="+mn-lt"/>
              </a:rPr>
              <a:t>Nathanael: Pure Israeli </a:t>
            </a:r>
          </a:p>
        </p:txBody>
      </p:sp>
    </p:spTree>
    <p:extLst>
      <p:ext uri="{BB962C8B-B14F-4D97-AF65-F5344CB8AC3E}">
        <p14:creationId xmlns:p14="http://schemas.microsoft.com/office/powerpoint/2010/main" val="2384135639"/>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609600" y="984821"/>
            <a:ext cx="7848600" cy="443198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Four significant things in this passage are: </a:t>
            </a:r>
            <a:r>
              <a:rPr lang="en-US" sz="6000" b="1" u="sng" kern="1400" dirty="0">
                <a:ln>
                  <a:noFill/>
                </a:ln>
                <a:solidFill>
                  <a:srgbClr val="000000"/>
                </a:solidFill>
                <a:effectLst/>
                <a:uFill>
                  <a:solidFill>
                    <a:srgbClr val="3E0000"/>
                  </a:solidFill>
                </a:uFill>
                <a:latin typeface="Calibri" panose="020F0502020204030204" pitchFamily="34" charset="0"/>
              </a:rPr>
              <a:t>fish</a:t>
            </a:r>
            <a:r>
              <a:rPr lang="en-US" sz="6000" b="1" kern="1400" dirty="0">
                <a:ln>
                  <a:noFill/>
                </a:ln>
                <a:solidFill>
                  <a:srgbClr val="000000"/>
                </a:solidFill>
                <a:effectLst/>
                <a:uFill>
                  <a:solidFill>
                    <a:srgbClr val="3E0000"/>
                  </a:solidFill>
                </a:uFill>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charcoal</a:t>
            </a:r>
            <a:r>
              <a:rPr lang="en-US" sz="6000" b="1" kern="1400" dirty="0">
                <a:ln>
                  <a:noFill/>
                </a:ln>
                <a:solidFill>
                  <a:srgbClr val="000000"/>
                </a:solidFill>
                <a:effectLst/>
                <a:uFill>
                  <a:solidFill>
                    <a:srgbClr val="3E0000"/>
                  </a:solidFill>
                </a:uFill>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bread</a:t>
            </a:r>
            <a:r>
              <a:rPr lang="en-US" sz="6000" b="1" kern="1400" dirty="0">
                <a:ln>
                  <a:noFill/>
                </a:ln>
                <a:solidFill>
                  <a:srgbClr val="000000"/>
                </a:solidFill>
                <a:effectLst/>
                <a:uFill>
                  <a:solidFill>
                    <a:srgbClr val="3E0000"/>
                  </a:solidFill>
                </a:uFill>
                <a:latin typeface="Calibri" panose="020F0502020204030204" pitchFamily="34" charset="0"/>
              </a:rPr>
              <a:t>, and a </a:t>
            </a:r>
            <a:r>
              <a:rPr lang="en-US" sz="6000" b="1" u="sng" kern="1400" dirty="0">
                <a:ln>
                  <a:noFill/>
                </a:ln>
                <a:solidFill>
                  <a:srgbClr val="000000"/>
                </a:solidFill>
                <a:effectLst/>
                <a:uFill>
                  <a:solidFill>
                    <a:srgbClr val="3E0000"/>
                  </a:solidFill>
                </a:uFill>
                <a:latin typeface="Calibri" panose="020F0502020204030204" pitchFamily="34" charset="0"/>
              </a:rPr>
              <a:t>net</a:t>
            </a:r>
            <a:r>
              <a:rPr lang="en-US" sz="6000" b="1" kern="1400" dirty="0">
                <a:ln>
                  <a:noFill/>
                </a:ln>
                <a:solidFill>
                  <a:srgbClr val="000000"/>
                </a:solidFill>
                <a:effectLst/>
                <a:latin typeface="Calibri" panose="020F0502020204030204" pitchFamily="34" charset="0"/>
              </a:rPr>
              <a:t>.</a:t>
            </a:r>
            <a:endParaRPr kumimoji="0" lang="en-US" sz="6000" b="1"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a:p>
            <a:pPr marL="0" marR="38100" lvl="0" indent="0" algn="ctr" defTabSz="914400" rtl="0" eaLnBrk="0" fontAlgn="base" latinLnBrk="0" hangingPunct="0">
              <a:lnSpc>
                <a:spcPct val="100000"/>
              </a:lnSpc>
              <a:spcBef>
                <a:spcPts val="0"/>
              </a:spcBef>
              <a:spcAft>
                <a:spcPts val="0"/>
              </a:spcAft>
              <a:buClrTx/>
              <a:buSzTx/>
              <a:buFontTx/>
              <a:buNone/>
              <a:tabLst/>
              <a:defRPr/>
            </a:pPr>
            <a:endParaRPr kumimoji="0" lang="en-US" sz="10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kumimoji="0" lang="en-US" sz="32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Jn 18:18; 21:1-11</a:t>
            </a:r>
            <a:endParaRPr kumimoji="0" lang="en-US" sz="3200" b="1" i="0" u="none" strike="noStrike" kern="1400" cap="none" spc="0" normalizeH="0" baseline="0" noProof="0" dirty="0">
              <a:ln>
                <a:noFill/>
              </a:ln>
              <a:solidFill>
                <a:prstClr val="black"/>
              </a:solidFill>
              <a:effectLst/>
              <a:uLnTx/>
              <a:uFill>
                <a:solidFill>
                  <a:srgbClr val="3E0000"/>
                </a:solidFill>
              </a:uFill>
              <a:latin typeface="Calibri" panose="020F0502020204030204" pitchFamily="34" charset="0"/>
              <a:ea typeface="+mn-ea"/>
              <a:cs typeface="+mn-cs"/>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609600" y="60960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3390772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66700" y="1173897"/>
            <a:ext cx="85725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Jesus said to them, </a:t>
            </a:r>
            <a:r>
              <a:rPr lang="en-US" sz="3200" b="1" dirty="0">
                <a:solidFill>
                  <a:srgbClr val="3E0000"/>
                </a:solidFill>
                <a:latin typeface="+mn-lt"/>
              </a:rPr>
              <a:t>“Children, do you have any fish?”</a:t>
            </a:r>
            <a:r>
              <a:rPr lang="en-US" sz="3200" dirty="0">
                <a:latin typeface="+mn-lt"/>
              </a:rPr>
              <a:t> They answered him, </a:t>
            </a:r>
            <a:r>
              <a:rPr lang="en-US" sz="3200" b="1" dirty="0">
                <a:latin typeface="+mn-lt"/>
              </a:rPr>
              <a:t>“No.” </a:t>
            </a:r>
            <a:r>
              <a:rPr lang="en-US" sz="3200" baseline="30000" dirty="0">
                <a:latin typeface="+mn-lt"/>
              </a:rPr>
              <a:t>6 </a:t>
            </a:r>
            <a:r>
              <a:rPr lang="en-US" sz="3200" dirty="0">
                <a:latin typeface="+mn-lt"/>
              </a:rPr>
              <a:t>He said to them, </a:t>
            </a:r>
            <a:r>
              <a:rPr lang="en-US" sz="3200" b="1" dirty="0">
                <a:latin typeface="+mn-lt"/>
              </a:rPr>
              <a:t>“Cast the net on the right side of the boat, and you will find some.” </a:t>
            </a:r>
            <a:r>
              <a:rPr lang="en-US" sz="3200" dirty="0">
                <a:latin typeface="+mn-lt"/>
              </a:rPr>
              <a:t>So they cast it, and now they were not able to haul it in, because of the quantity of fish…  </a:t>
            </a:r>
            <a:r>
              <a:rPr lang="en-US" sz="3200" baseline="30000" dirty="0">
                <a:latin typeface="+mn-lt"/>
              </a:rPr>
              <a:t>9 </a:t>
            </a:r>
            <a:r>
              <a:rPr lang="en-US" sz="3200" dirty="0">
                <a:latin typeface="+mn-lt"/>
              </a:rPr>
              <a:t>When they got out on land, they saw a charcoal fire in place, </a:t>
            </a:r>
            <a:r>
              <a:rPr lang="en-US" sz="3200" b="1" dirty="0">
                <a:latin typeface="+mn-lt"/>
              </a:rPr>
              <a:t>with fish laid out on it</a:t>
            </a:r>
            <a:r>
              <a:rPr lang="en-US" sz="3200" dirty="0">
                <a:latin typeface="+mn-lt"/>
              </a:rPr>
              <a:t>, and bread. </a:t>
            </a:r>
            <a:r>
              <a:rPr lang="en-US" sz="3200" baseline="30000" dirty="0">
                <a:latin typeface="+mn-lt"/>
              </a:rPr>
              <a:t>10 </a:t>
            </a:r>
            <a:r>
              <a:rPr lang="en-US" sz="3200" dirty="0">
                <a:latin typeface="+mn-lt"/>
              </a:rPr>
              <a:t>Jesus said to them, </a:t>
            </a:r>
            <a:r>
              <a:rPr lang="en-US" sz="3200" b="1" dirty="0">
                <a:solidFill>
                  <a:srgbClr val="3E0000"/>
                </a:solidFill>
                <a:latin typeface="+mn-lt"/>
              </a:rPr>
              <a:t>“Bring some of the fish that you have just caught.”</a:t>
            </a:r>
            <a:r>
              <a:rPr lang="en-US" sz="3200" dirty="0">
                <a:latin typeface="+mn-lt"/>
              </a:rPr>
              <a:t> … </a:t>
            </a:r>
            <a:r>
              <a:rPr lang="en-US" sz="3200" baseline="30000" dirty="0">
                <a:latin typeface="+mn-lt"/>
              </a:rPr>
              <a:t>11b </a:t>
            </a:r>
            <a:r>
              <a:rPr lang="en-US" sz="3200" dirty="0">
                <a:latin typeface="+mn-lt"/>
              </a:rPr>
              <a:t>And although there were so many, the net was not torn.</a:t>
            </a:r>
            <a:r>
              <a:rPr lang="en-US" sz="2800" dirty="0">
                <a:latin typeface="+mn-lt"/>
              </a:rPr>
              <a:t>	</a:t>
            </a:r>
            <a:r>
              <a:rPr lang="en-US" sz="2800" b="1" dirty="0">
                <a:solidFill>
                  <a:prstClr val="black"/>
                </a:solidFill>
                <a:latin typeface="Calibri" panose="020F0502020204030204"/>
              </a:rPr>
              <a:t>Jn 21:5-6, 9-10, 11b</a:t>
            </a:r>
            <a:endParaRPr lang="en-US" sz="2800" dirty="0">
              <a:latin typeface="+mn-lt"/>
            </a:endParaRPr>
          </a:p>
        </p:txBody>
      </p:sp>
      <p:sp>
        <p:nvSpPr>
          <p:cNvPr id="4" name="TextBox 3">
            <a:extLst>
              <a:ext uri="{FF2B5EF4-FFF2-40B4-BE49-F238E27FC236}">
                <a16:creationId xmlns:a16="http://schemas.microsoft.com/office/drawing/2014/main" id="{286CA4E4-EB29-B283-C159-158BD137E961}"/>
              </a:ext>
            </a:extLst>
          </p:cNvPr>
          <p:cNvSpPr txBox="1">
            <a:spLocks noChangeArrowheads="1"/>
          </p:cNvSpPr>
          <p:nvPr/>
        </p:nvSpPr>
        <p:spPr bwMode="auto">
          <a:xfrm>
            <a:off x="266700" y="342900"/>
            <a:ext cx="85725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4800" b="1" dirty="0">
                <a:latin typeface="+mn-lt"/>
              </a:rPr>
              <a:t>Fish: Zero to Too Full </a:t>
            </a:r>
          </a:p>
        </p:txBody>
      </p:sp>
    </p:spTree>
    <p:extLst>
      <p:ext uri="{BB962C8B-B14F-4D97-AF65-F5344CB8AC3E}">
        <p14:creationId xmlns:p14="http://schemas.microsoft.com/office/powerpoint/2010/main" val="2234123976"/>
      </p:ext>
    </p:extLst>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66700" y="1173897"/>
            <a:ext cx="857250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Jesus said to them, “Children, do you have any fish?” They answered him, “No.” </a:t>
            </a:r>
            <a:r>
              <a:rPr lang="en-US" sz="3200" baseline="30000" dirty="0">
                <a:latin typeface="+mn-lt"/>
              </a:rPr>
              <a:t>6 </a:t>
            </a:r>
            <a:r>
              <a:rPr lang="en-US" sz="3200" dirty="0">
                <a:latin typeface="+mn-lt"/>
              </a:rPr>
              <a:t>He said to them, “Cast the net on the right side of the boat, and you will find some.” So they cast it, and now they were not able to haul it in, because of the quantity of fish…  </a:t>
            </a:r>
            <a:r>
              <a:rPr lang="en-US" sz="3200" baseline="30000" dirty="0">
                <a:latin typeface="+mn-lt"/>
              </a:rPr>
              <a:t>9 </a:t>
            </a:r>
            <a:r>
              <a:rPr lang="en-US" sz="3200" dirty="0">
                <a:latin typeface="+mn-lt"/>
              </a:rPr>
              <a:t>When they got out on land, they saw a </a:t>
            </a:r>
            <a:r>
              <a:rPr lang="en-US" sz="3200" b="1" dirty="0">
                <a:latin typeface="+mn-lt"/>
              </a:rPr>
              <a:t>charcoal fire</a:t>
            </a:r>
            <a:r>
              <a:rPr lang="en-US" sz="3200" dirty="0">
                <a:latin typeface="+mn-lt"/>
              </a:rPr>
              <a:t> in place, with fish laid out on it, and bread. </a:t>
            </a:r>
            <a:r>
              <a:rPr lang="en-US" sz="3200" baseline="30000" dirty="0">
                <a:latin typeface="+mn-lt"/>
              </a:rPr>
              <a:t>10 </a:t>
            </a:r>
            <a:r>
              <a:rPr lang="en-US" sz="3200" dirty="0">
                <a:latin typeface="+mn-lt"/>
              </a:rPr>
              <a:t>Jesus said to them, “Bring some of the fish that you have just caught.” … </a:t>
            </a:r>
            <a:r>
              <a:rPr lang="en-US" sz="3200" baseline="30000" dirty="0">
                <a:latin typeface="+mn-lt"/>
              </a:rPr>
              <a:t>11b </a:t>
            </a:r>
            <a:r>
              <a:rPr lang="en-US" sz="3200" dirty="0">
                <a:latin typeface="+mn-lt"/>
              </a:rPr>
              <a:t>And although there were so many, the net was not torn.</a:t>
            </a:r>
            <a:endParaRPr lang="en-US" sz="2800" dirty="0">
              <a:latin typeface="+mn-lt"/>
            </a:endParaRPr>
          </a:p>
          <a:p>
            <a:pPr>
              <a:tabLst>
                <a:tab pos="8229600" algn="r"/>
              </a:tabLst>
            </a:pPr>
            <a:r>
              <a:rPr lang="en-US" sz="2800" dirty="0">
                <a:latin typeface="+mn-lt"/>
              </a:rPr>
              <a:t>	</a:t>
            </a:r>
            <a:r>
              <a:rPr lang="en-US" sz="2800" b="1" dirty="0">
                <a:solidFill>
                  <a:prstClr val="black"/>
                </a:solidFill>
                <a:latin typeface="Calibri" panose="020F0502020204030204"/>
              </a:rPr>
              <a:t>Jn 21:5-6, 9-10, 11b</a:t>
            </a:r>
            <a:endParaRPr lang="en-US" sz="2800" dirty="0">
              <a:latin typeface="+mn-lt"/>
            </a:endParaRPr>
          </a:p>
        </p:txBody>
      </p:sp>
      <p:sp>
        <p:nvSpPr>
          <p:cNvPr id="4" name="TextBox 3">
            <a:extLst>
              <a:ext uri="{FF2B5EF4-FFF2-40B4-BE49-F238E27FC236}">
                <a16:creationId xmlns:a16="http://schemas.microsoft.com/office/drawing/2014/main" id="{286CA4E4-EB29-B283-C159-158BD137E961}"/>
              </a:ext>
            </a:extLst>
          </p:cNvPr>
          <p:cNvSpPr txBox="1">
            <a:spLocks noChangeArrowheads="1"/>
          </p:cNvSpPr>
          <p:nvPr/>
        </p:nvSpPr>
        <p:spPr bwMode="auto">
          <a:xfrm>
            <a:off x="266700" y="342900"/>
            <a:ext cx="85725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4800" b="1" dirty="0">
                <a:latin typeface="+mn-lt"/>
              </a:rPr>
              <a:t>Charcoal: Coal from a mine</a:t>
            </a:r>
          </a:p>
        </p:txBody>
      </p:sp>
    </p:spTree>
    <p:extLst>
      <p:ext uri="{BB962C8B-B14F-4D97-AF65-F5344CB8AC3E}">
        <p14:creationId xmlns:p14="http://schemas.microsoft.com/office/powerpoint/2010/main" val="1412966513"/>
      </p:ext>
    </p:extLst>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85750" y="2360116"/>
            <a:ext cx="85725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baseline="30000" dirty="0">
                <a:latin typeface="+mn-lt"/>
              </a:rPr>
              <a:t>9 </a:t>
            </a:r>
            <a:r>
              <a:rPr lang="en-US" sz="3200" dirty="0">
                <a:latin typeface="+mn-lt"/>
              </a:rPr>
              <a:t>When they got out on land, they saw a charcoal fire in place, with fish laid out on it, and bread.</a:t>
            </a:r>
          </a:p>
          <a:p>
            <a:pPr>
              <a:tabLst>
                <a:tab pos="8229600" algn="r"/>
              </a:tabLst>
            </a:pPr>
            <a:r>
              <a:rPr lang="en-US" sz="800" dirty="0">
                <a:latin typeface="+mn-lt"/>
              </a:rPr>
              <a:t> </a:t>
            </a:r>
          </a:p>
          <a:p>
            <a:pPr>
              <a:tabLst>
                <a:tab pos="8229600" algn="r"/>
              </a:tabLst>
            </a:pPr>
            <a:r>
              <a:rPr lang="en-US" sz="3200" dirty="0">
                <a:latin typeface="+mn-lt"/>
              </a:rPr>
              <a:t>But Jesus said, “They need not go away; you give them something to eat.” </a:t>
            </a:r>
            <a:r>
              <a:rPr lang="en-US" sz="3200" baseline="30000" dirty="0">
                <a:latin typeface="+mn-lt"/>
              </a:rPr>
              <a:t>17 </a:t>
            </a:r>
            <a:r>
              <a:rPr lang="en-US" sz="3200" dirty="0">
                <a:latin typeface="+mn-lt"/>
              </a:rPr>
              <a:t>They said to him, “We have only five loaves here and two fish.” </a:t>
            </a:r>
            <a:r>
              <a:rPr lang="en-US" sz="3200" baseline="30000" dirty="0">
                <a:latin typeface="+mn-lt"/>
              </a:rPr>
              <a:t>18 </a:t>
            </a:r>
            <a:r>
              <a:rPr lang="en-US" sz="3200" dirty="0">
                <a:latin typeface="+mn-lt"/>
              </a:rPr>
              <a:t>And he said, “Bring them here to me.” … </a:t>
            </a:r>
            <a:r>
              <a:rPr lang="en-US" sz="3200" baseline="30000" dirty="0">
                <a:latin typeface="+mn-lt"/>
              </a:rPr>
              <a:t>21 </a:t>
            </a:r>
            <a:r>
              <a:rPr lang="en-US" sz="3200" dirty="0">
                <a:latin typeface="+mn-lt"/>
              </a:rPr>
              <a:t>And those who ate were about five thousand men, besides women and children.</a:t>
            </a:r>
            <a:r>
              <a:rPr lang="en-US" sz="2800" dirty="0">
                <a:latin typeface="+mn-lt"/>
              </a:rPr>
              <a:t>	</a:t>
            </a:r>
            <a:r>
              <a:rPr lang="en-US" sz="2800" b="1" dirty="0">
                <a:solidFill>
                  <a:prstClr val="black"/>
                </a:solidFill>
                <a:latin typeface="Calibri" panose="020F0502020204030204"/>
              </a:rPr>
              <a:t>Jn 21:9; Mt 14:17-18, 21</a:t>
            </a:r>
            <a:endParaRPr lang="en-US" sz="2800" dirty="0">
              <a:latin typeface="+mn-lt"/>
            </a:endParaRPr>
          </a:p>
        </p:txBody>
      </p:sp>
      <p:sp>
        <p:nvSpPr>
          <p:cNvPr id="4" name="TextBox 3">
            <a:extLst>
              <a:ext uri="{FF2B5EF4-FFF2-40B4-BE49-F238E27FC236}">
                <a16:creationId xmlns:a16="http://schemas.microsoft.com/office/drawing/2014/main" id="{286CA4E4-EB29-B283-C159-158BD137E961}"/>
              </a:ext>
            </a:extLst>
          </p:cNvPr>
          <p:cNvSpPr txBox="1">
            <a:spLocks noChangeArrowheads="1"/>
          </p:cNvSpPr>
          <p:nvPr/>
        </p:nvSpPr>
        <p:spPr bwMode="auto">
          <a:xfrm>
            <a:off x="266700" y="342900"/>
            <a:ext cx="85725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4800" b="1" dirty="0">
                <a:latin typeface="+mn-lt"/>
              </a:rPr>
              <a:t>Bread: Communion &amp; Feeding Miracles</a:t>
            </a:r>
          </a:p>
        </p:txBody>
      </p:sp>
    </p:spTree>
    <p:extLst>
      <p:ext uri="{BB962C8B-B14F-4D97-AF65-F5344CB8AC3E}">
        <p14:creationId xmlns:p14="http://schemas.microsoft.com/office/powerpoint/2010/main" val="3083248594"/>
      </p:ext>
    </p:extLst>
  </p:cSld>
  <p:clrMapOvr>
    <a:masterClrMapping/>
  </p:clrMapOvr>
  <p:transition spd="slow">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6CA4E4-EB29-B283-C159-158BD137E961}"/>
              </a:ext>
            </a:extLst>
          </p:cNvPr>
          <p:cNvSpPr txBox="1">
            <a:spLocks noChangeArrowheads="1"/>
          </p:cNvSpPr>
          <p:nvPr/>
        </p:nvSpPr>
        <p:spPr bwMode="auto">
          <a:xfrm>
            <a:off x="0" y="317242"/>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4800" b="1" dirty="0">
                <a:latin typeface="+mn-lt"/>
              </a:rPr>
              <a:t>Net: Empty to Full</a:t>
            </a:r>
          </a:p>
        </p:txBody>
      </p:sp>
      <p:sp>
        <p:nvSpPr>
          <p:cNvPr id="3" name="TextBox 2">
            <a:extLst>
              <a:ext uri="{FF2B5EF4-FFF2-40B4-BE49-F238E27FC236}">
                <a16:creationId xmlns:a16="http://schemas.microsoft.com/office/drawing/2014/main" id="{10CE884E-6B72-81C0-79D3-3DD8DC36E4F5}"/>
              </a:ext>
            </a:extLst>
          </p:cNvPr>
          <p:cNvSpPr txBox="1">
            <a:spLocks noChangeArrowheads="1"/>
          </p:cNvSpPr>
          <p:nvPr/>
        </p:nvSpPr>
        <p:spPr bwMode="auto">
          <a:xfrm>
            <a:off x="285750" y="1524000"/>
            <a:ext cx="85725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Jesus said to them, “Children, do you have any fish?” They answered him, “No.” </a:t>
            </a:r>
            <a:r>
              <a:rPr lang="en-US" sz="3200" baseline="30000" dirty="0">
                <a:latin typeface="+mn-lt"/>
              </a:rPr>
              <a:t>6 </a:t>
            </a:r>
            <a:r>
              <a:rPr lang="en-US" sz="3200" dirty="0">
                <a:latin typeface="+mn-lt"/>
              </a:rPr>
              <a:t>He said to them, </a:t>
            </a:r>
            <a:r>
              <a:rPr lang="en-US" sz="3200" b="1" dirty="0">
                <a:solidFill>
                  <a:srgbClr val="3E0000"/>
                </a:solidFill>
                <a:latin typeface="+mn-lt"/>
              </a:rPr>
              <a:t>“Cast the net on the right side of the boat, and you will find some.”</a:t>
            </a:r>
            <a:r>
              <a:rPr lang="en-US" sz="3200" dirty="0">
                <a:latin typeface="+mn-lt"/>
              </a:rPr>
              <a:t> So they cast it, and now they were not able to haul it in, because of the quantity of fish…  </a:t>
            </a:r>
            <a:r>
              <a:rPr lang="en-US" sz="3200" baseline="30000" dirty="0">
                <a:latin typeface="+mn-lt"/>
              </a:rPr>
              <a:t>10 </a:t>
            </a:r>
            <a:r>
              <a:rPr lang="en-US" sz="3200" dirty="0">
                <a:latin typeface="+mn-lt"/>
              </a:rPr>
              <a:t>Jesus said to them, “Bring some of the fish that you have just caught.” </a:t>
            </a:r>
            <a:r>
              <a:rPr lang="en-US" sz="3200" baseline="30000" dirty="0">
                <a:latin typeface="+mn-lt"/>
              </a:rPr>
              <a:t>11 </a:t>
            </a:r>
            <a:r>
              <a:rPr lang="en-US" sz="3200" dirty="0">
                <a:latin typeface="+mn-lt"/>
              </a:rPr>
              <a:t>So Simon Peter went aboard and hauled the net ashore, full of large fish, 153 of them. </a:t>
            </a:r>
            <a:r>
              <a:rPr lang="en-US" sz="3200" b="1" u="sng" dirty="0">
                <a:latin typeface="+mn-lt"/>
              </a:rPr>
              <a:t>And although there were so many, the net was not torn</a:t>
            </a:r>
            <a:r>
              <a:rPr lang="en-US" sz="3200" b="1" dirty="0">
                <a:latin typeface="+mn-lt"/>
              </a:rPr>
              <a:t>.</a:t>
            </a:r>
            <a:r>
              <a:rPr lang="en-US" sz="3200" dirty="0">
                <a:latin typeface="+mn-lt"/>
              </a:rPr>
              <a:t>	</a:t>
            </a:r>
            <a:r>
              <a:rPr lang="en-US" sz="2800" b="1" dirty="0">
                <a:solidFill>
                  <a:prstClr val="black"/>
                </a:solidFill>
                <a:latin typeface="Calibri" panose="020F0502020204030204"/>
              </a:rPr>
              <a:t>Jn 21:5-6, 9-10-11</a:t>
            </a:r>
            <a:endParaRPr lang="en-US" sz="2800" dirty="0">
              <a:latin typeface="+mn-lt"/>
            </a:endParaRPr>
          </a:p>
        </p:txBody>
      </p:sp>
    </p:spTree>
    <p:extLst>
      <p:ext uri="{BB962C8B-B14F-4D97-AF65-F5344CB8AC3E}">
        <p14:creationId xmlns:p14="http://schemas.microsoft.com/office/powerpoint/2010/main" val="1756724523"/>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14387</TotalTime>
  <Words>1569</Words>
  <Application>Microsoft Office PowerPoint</Application>
  <PresentationFormat>On-screen Show (4:3)</PresentationFormat>
  <Paragraphs>56</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774</cp:revision>
  <cp:lastPrinted>2022-10-02T13:03:38Z</cp:lastPrinted>
  <dcterms:created xsi:type="dcterms:W3CDTF">2020-07-19T11:17:55Z</dcterms:created>
  <dcterms:modified xsi:type="dcterms:W3CDTF">2024-04-28T13:17:47Z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