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3" r:id="rId4"/>
  </p:sldMasterIdLst>
  <p:notesMasterIdLst>
    <p:notesMasterId r:id="rId14"/>
  </p:notesMasterIdLst>
  <p:handoutMasterIdLst>
    <p:handoutMasterId r:id="rId15"/>
  </p:handoutMasterIdLst>
  <p:sldIdLst>
    <p:sldId id="7906" r:id="rId5"/>
    <p:sldId id="7937" r:id="rId6"/>
    <p:sldId id="7936" r:id="rId7"/>
    <p:sldId id="7911" r:id="rId8"/>
    <p:sldId id="7947" r:id="rId9"/>
    <p:sldId id="7912" r:id="rId10"/>
    <p:sldId id="7944" r:id="rId11"/>
    <p:sldId id="7945" r:id="rId12"/>
    <p:sldId id="7948" r:id="rId13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001236"/>
    <a:srgbClr val="3E0000"/>
    <a:srgbClr val="CC0000"/>
    <a:srgbClr val="4C0000"/>
    <a:srgbClr val="200F51"/>
    <a:srgbClr val="800000"/>
    <a:srgbClr val="140A52"/>
    <a:srgbClr val="000510"/>
    <a:srgbClr val="3C28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18" autoAdjust="0"/>
    <p:restoredTop sz="89803" autoAdjust="0"/>
  </p:normalViewPr>
  <p:slideViewPr>
    <p:cSldViewPr showGuides="1">
      <p:cViewPr varScale="1">
        <p:scale>
          <a:sx n="58" d="100"/>
          <a:sy n="58" d="100"/>
        </p:scale>
        <p:origin x="151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382"/>
    </p:cViewPr>
  </p:sorterViewPr>
  <p:notesViewPr>
    <p:cSldViewPr showGuides="1">
      <p:cViewPr varScale="1">
        <p:scale>
          <a:sx n="55" d="100"/>
          <a:sy n="55" d="100"/>
        </p:scale>
        <p:origin x="2772" y="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926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4AA96D6-9668-4899-AAD5-4140F4AFEE62}" type="datetimeFigureOut">
              <a:rPr lang="en-US"/>
              <a:pPr>
                <a:defRPr/>
              </a:pPr>
              <a:t>4/7/2024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926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3A26895-C2E3-4028-89DB-B12CFB31ED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926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27078B37-2A58-4AB2-90F7-D39C0570B202}" type="datetimeFigureOut">
              <a:rPr lang="en-US"/>
              <a:pPr>
                <a:defRPr/>
              </a:pPr>
              <a:t>4/7/2024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548" tIns="46774" rIns="93548" bIns="46774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7"/>
            <a:ext cx="5607050" cy="4183063"/>
          </a:xfrm>
          <a:prstGeom prst="rect">
            <a:avLst/>
          </a:prstGeom>
        </p:spPr>
        <p:txBody>
          <a:bodyPr vert="horz" lIns="93548" tIns="46774" rIns="93548" bIns="46774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926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8BE3DCCF-9315-40EC-AB5D-258771C66C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BE3DCCF-9315-40EC-AB5D-258771C66C64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906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3666C-802F-4392-A00E-98CEE425D6F9}" type="datetimeFigureOut">
              <a:rPr lang="en-US"/>
              <a:pPr>
                <a:defRPr/>
              </a:pPr>
              <a:t>4/7/2024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5D314-1835-409D-9EFD-58E955B290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622236"/>
      </p:ext>
    </p:extLst>
  </p:cSld>
  <p:clrMapOvr>
    <a:masterClrMapping/>
  </p:clrMapOvr>
  <p:transition spd="slow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A05A5-5A0B-45FF-B89D-85BC8460AB0C}" type="datetimeFigureOut">
              <a:rPr lang="en-US"/>
              <a:pPr>
                <a:defRPr/>
              </a:pPr>
              <a:t>4/7/2024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D8002-CF1F-4096-9569-3573B982FB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686743"/>
      </p:ext>
    </p:extLst>
  </p:cSld>
  <p:clrMapOvr>
    <a:masterClrMapping/>
  </p:clrMapOvr>
  <p:transition spd="slow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BCD70-790B-4A11-9799-E88470345A93}" type="datetimeFigureOut">
              <a:rPr lang="en-US"/>
              <a:pPr>
                <a:defRPr/>
              </a:pPr>
              <a:t>4/7/2024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96E6A-4084-41FC-B2D9-CD53888D83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377904"/>
      </p:ext>
    </p:extLst>
  </p:cSld>
  <p:clrMapOvr>
    <a:masterClrMapping/>
  </p:clrMapOvr>
  <p:transition spd="slow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44BCD-C835-4034-8505-224F441D54CB}" type="datetimeFigureOut">
              <a:rPr lang="en-US"/>
              <a:pPr>
                <a:defRPr/>
              </a:pPr>
              <a:t>4/7/2024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990BB-F777-40B5-BC28-2430EB8FBE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038741"/>
      </p:ext>
    </p:extLst>
  </p:cSld>
  <p:clrMapOvr>
    <a:masterClrMapping/>
  </p:clrMapOvr>
  <p:transition spd="slow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B4B57-825F-48E0-BF16-963E87FFE659}" type="datetimeFigureOut">
              <a:rPr lang="en-US"/>
              <a:pPr>
                <a:defRPr/>
              </a:pPr>
              <a:t>4/7/2024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3616B-0542-4CE8-8DAE-BEAA6DB1B0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869043"/>
      </p:ext>
    </p:extLst>
  </p:cSld>
  <p:clrMapOvr>
    <a:masterClrMapping/>
  </p:clrMapOvr>
  <p:transition spd="slow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B4DE8-5ED3-47D1-A32C-1E2E49221FE3}" type="datetimeFigureOut">
              <a:rPr lang="en-US"/>
              <a:pPr>
                <a:defRPr/>
              </a:pPr>
              <a:t>4/7/2024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5E01C-1404-4CAD-A550-550339EBA2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798950"/>
      </p:ext>
    </p:extLst>
  </p:cSld>
  <p:clrMapOvr>
    <a:masterClrMapping/>
  </p:clrMapOvr>
  <p:transition spd="slow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2399E-1BF0-477C-98CB-F873E9621757}" type="datetimeFigureOut">
              <a:rPr lang="en-US"/>
              <a:pPr>
                <a:defRPr/>
              </a:pPr>
              <a:t>4/7/2024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925CD-BC6B-42B2-A4BA-068E3A0488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975980"/>
      </p:ext>
    </p:extLst>
  </p:cSld>
  <p:clrMapOvr>
    <a:masterClrMapping/>
  </p:clrMapOvr>
  <p:transition spd="slow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2D4B8-E19B-4905-A097-CBAC17352F85}" type="datetimeFigureOut">
              <a:rPr lang="en-US"/>
              <a:pPr>
                <a:defRPr/>
              </a:pPr>
              <a:t>4/7/2024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95AD5-C483-4D69-8DAF-88F64E7D31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274109"/>
      </p:ext>
    </p:extLst>
  </p:cSld>
  <p:clrMapOvr>
    <a:masterClrMapping/>
  </p:clrMapOvr>
  <p:transition spd="slow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FBABC-811A-43E2-95C0-925DF895F8CB}" type="datetimeFigureOut">
              <a:rPr lang="en-US"/>
              <a:pPr>
                <a:defRPr/>
              </a:pPr>
              <a:t>4/7/2024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7E973-7675-48A5-8C2D-5FC890CCEB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723466"/>
      </p:ext>
    </p:extLst>
  </p:cSld>
  <p:clrMapOvr>
    <a:masterClrMapping/>
  </p:clrMapOvr>
  <p:transition spd="slow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73480-399F-476C-B408-5116C24F63C0}" type="datetimeFigureOut">
              <a:rPr lang="en-US"/>
              <a:pPr>
                <a:defRPr/>
              </a:pPr>
              <a:t>4/7/2024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37134-7EAC-4920-B564-C6A85EB011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227958"/>
      </p:ext>
    </p:extLst>
  </p:cSld>
  <p:clrMapOvr>
    <a:masterClrMapping/>
  </p:clrMapOvr>
  <p:transition spd="slow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91E29-5936-4AE4-925D-188B0F8BBB7A}" type="datetimeFigureOut">
              <a:rPr lang="en-US"/>
              <a:pPr>
                <a:defRPr/>
              </a:pPr>
              <a:t>4/7/2024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70B8F-34D3-4D31-94DD-F102750F5F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59853"/>
      </p:ext>
    </p:extLst>
  </p:cSld>
  <p:clrMapOvr>
    <a:masterClrMapping/>
  </p:clrMapOvr>
  <p:transition spd="slow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A9E0286-B1FA-453C-948A-193D5F62C066}" type="datetimeFigureOut">
              <a:rPr lang="en-US"/>
              <a:pPr>
                <a:defRPr/>
              </a:pPr>
              <a:t>4/7/2024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0B2CDBA-08FD-4277-94DC-663BFDE2EF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</p:sldLayoutIdLst>
  <p:transition spd="slow">
    <p:random/>
  </p:transition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9">
            <a:extLst>
              <a:ext uri="{FF2B5EF4-FFF2-40B4-BE49-F238E27FC236}">
                <a16:creationId xmlns:a16="http://schemas.microsoft.com/office/drawing/2014/main" id="{24B1FA3F-297D-4A44-AE86-106312FC88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350" y="1639668"/>
            <a:ext cx="2686050" cy="357866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b="1" dirty="0">
                <a:cs typeface="Arial" panose="020B0604020202020204" pitchFamily="34" charset="0"/>
              </a:rPr>
              <a:t>Jn 20:19-25</a:t>
            </a: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b="1" dirty="0">
                <a:cs typeface="Arial" panose="020B0604020202020204" pitchFamily="34" charset="0"/>
              </a:rPr>
              <a:t>Lk 24:36-49</a:t>
            </a: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23C9D88D-F381-4E93-BA44-7450CB572D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6094588"/>
            <a:ext cx="2362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en-US" altLang="en-US" sz="3600" b="1" i="1" dirty="0">
                <a:cs typeface="Arial" panose="020B0604020202020204" pitchFamily="34" charset="0"/>
              </a:rPr>
              <a:t>4/7/24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99634F8D-3225-2DAA-C2B5-99E932A92F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7081"/>
            <a:ext cx="914399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38100" indent="0" algn="ctr">
              <a:spcBef>
                <a:spcPts val="0"/>
              </a:spcBef>
              <a:spcAft>
                <a:spcPts val="600"/>
              </a:spcAft>
            </a:pPr>
            <a:r>
              <a:rPr lang="en-US" sz="5400" b="1" i="1" dirty="0">
                <a:cs typeface="Arial" panose="020B0604020202020204" pitchFamily="34" charset="0"/>
              </a:rPr>
              <a:t>Touch Me</a:t>
            </a:r>
            <a:endParaRPr lang="en-US" sz="5400" i="1" dirty="0">
              <a:cs typeface="Arial" panose="020B0604020202020204" pitchFamily="34" charset="0"/>
            </a:endParaRPr>
          </a:p>
        </p:txBody>
      </p:sp>
      <p:pic>
        <p:nvPicPr>
          <p:cNvPr id="3" name="Picture 2" descr="A group of people in a cave&#10;&#10;Description automatically generated">
            <a:extLst>
              <a:ext uri="{FF2B5EF4-FFF2-40B4-BE49-F238E27FC236}">
                <a16:creationId xmlns:a16="http://schemas.microsoft.com/office/drawing/2014/main" id="{7A6CADDB-78A5-9455-8DA6-4E6D1F87B1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39996"/>
          <a:stretch/>
        </p:blipFill>
        <p:spPr>
          <a:xfrm>
            <a:off x="3200401" y="1274252"/>
            <a:ext cx="5955997" cy="5583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75651"/>
      </p:ext>
    </p:extLst>
  </p:cSld>
  <p:clrMapOvr>
    <a:masterClrMapping/>
  </p:clrMapOvr>
  <p:transition spd="slow"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A9B430A-A27E-20A1-3520-D4DFA59B35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243512"/>
            <a:ext cx="8572500" cy="637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400" baseline="30000" dirty="0">
                <a:solidFill>
                  <a:srgbClr val="001236"/>
                </a:solidFill>
                <a:latin typeface="+mn-lt"/>
              </a:rPr>
              <a:t>19 </a:t>
            </a:r>
            <a:r>
              <a:rPr lang="en-US" sz="3400" dirty="0">
                <a:solidFill>
                  <a:srgbClr val="001236"/>
                </a:solidFill>
                <a:latin typeface="+mn-lt"/>
              </a:rPr>
              <a:t>On the evening of that day, the first day of the week, the doors being locked where the disciples were for fear of the Jews, </a:t>
            </a:r>
            <a:r>
              <a:rPr lang="en-US" sz="3400" baseline="30000" dirty="0">
                <a:solidFill>
                  <a:srgbClr val="003300"/>
                </a:solidFill>
                <a:latin typeface="+mn-lt"/>
              </a:rPr>
              <a:t>36 </a:t>
            </a:r>
            <a:r>
              <a:rPr lang="en-US" sz="3400" dirty="0">
                <a:solidFill>
                  <a:srgbClr val="003300"/>
                </a:solidFill>
                <a:latin typeface="+mn-lt"/>
              </a:rPr>
              <a:t>As they were talking about these things, Jesus himself stood among them, and said to them, “Peace to you!” </a:t>
            </a:r>
            <a:r>
              <a:rPr lang="en-US" sz="3400" baseline="30000" dirty="0">
                <a:solidFill>
                  <a:srgbClr val="003300"/>
                </a:solidFill>
                <a:latin typeface="+mn-lt"/>
              </a:rPr>
              <a:t>37 </a:t>
            </a:r>
            <a:r>
              <a:rPr lang="en-US" sz="3400" dirty="0">
                <a:solidFill>
                  <a:srgbClr val="003300"/>
                </a:solidFill>
                <a:latin typeface="+mn-lt"/>
              </a:rPr>
              <a:t>But they were startled and frightened and thought they saw a spirit. </a:t>
            </a:r>
            <a:r>
              <a:rPr lang="en-US" sz="3400" baseline="30000" dirty="0">
                <a:solidFill>
                  <a:srgbClr val="003300"/>
                </a:solidFill>
                <a:latin typeface="+mn-lt"/>
              </a:rPr>
              <a:t>38 </a:t>
            </a:r>
            <a:r>
              <a:rPr lang="en-US" sz="3400" dirty="0">
                <a:solidFill>
                  <a:srgbClr val="003300"/>
                </a:solidFill>
                <a:latin typeface="+mn-lt"/>
              </a:rPr>
              <a:t>And he said to them, “Why are you troubled, and why do doubts arise in your hearts? </a:t>
            </a:r>
            <a:r>
              <a:rPr lang="en-US" sz="3400" baseline="30000" dirty="0">
                <a:solidFill>
                  <a:srgbClr val="003300"/>
                </a:solidFill>
                <a:latin typeface="+mn-lt"/>
              </a:rPr>
              <a:t>39 </a:t>
            </a:r>
            <a:r>
              <a:rPr lang="en-US" sz="3400" dirty="0">
                <a:solidFill>
                  <a:srgbClr val="003300"/>
                </a:solidFill>
                <a:latin typeface="+mn-lt"/>
              </a:rPr>
              <a:t>See my hands and my feet, that it is I myself. Touch me, and see. For a spirit does not have flesh and bones as you see that I have.”</a:t>
            </a:r>
            <a:r>
              <a:rPr lang="en-US" sz="3400" dirty="0">
                <a:solidFill>
                  <a:srgbClr val="001236"/>
                </a:solidFill>
                <a:latin typeface="+mn-lt"/>
              </a:rPr>
              <a:t>	</a:t>
            </a:r>
            <a:r>
              <a:rPr lang="en-US" sz="2800" b="1" dirty="0">
                <a:solidFill>
                  <a:srgbClr val="001236"/>
                </a:solidFill>
                <a:latin typeface="Calibri" panose="020F0502020204030204"/>
              </a:rPr>
              <a:t>Jn 20:19; Lk 24:36-39</a:t>
            </a:r>
            <a:endParaRPr lang="en-US" sz="2800" dirty="0">
              <a:solidFill>
                <a:srgbClr val="001236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70485345"/>
      </p:ext>
    </p:extLst>
  </p:cSld>
  <p:clrMapOvr>
    <a:masterClrMapping/>
  </p:clrMapOvr>
  <p:transition spd="slow"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A9B430A-A27E-20A1-3520-D4DFA59B35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0"/>
            <a:ext cx="8572500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600" dirty="0">
                <a:solidFill>
                  <a:srgbClr val="003300"/>
                </a:solidFill>
                <a:latin typeface="+mn-lt"/>
              </a:rPr>
              <a:t>And while they still disbelieved for joy and were marveling, he said to them, “Have you anything here to eat?” </a:t>
            </a:r>
            <a:r>
              <a:rPr lang="en-US" sz="3600" baseline="30000" dirty="0">
                <a:solidFill>
                  <a:srgbClr val="003300"/>
                </a:solidFill>
                <a:latin typeface="+mn-lt"/>
              </a:rPr>
              <a:t>42 </a:t>
            </a:r>
            <a:r>
              <a:rPr lang="en-US" sz="3600" dirty="0">
                <a:solidFill>
                  <a:srgbClr val="003300"/>
                </a:solidFill>
                <a:latin typeface="+mn-lt"/>
              </a:rPr>
              <a:t>They gave him a piece of broiled fish, </a:t>
            </a:r>
            <a:r>
              <a:rPr lang="en-US" sz="3600" baseline="30000" dirty="0">
                <a:solidFill>
                  <a:srgbClr val="003300"/>
                </a:solidFill>
                <a:latin typeface="+mn-lt"/>
              </a:rPr>
              <a:t>43 </a:t>
            </a:r>
            <a:r>
              <a:rPr lang="en-US" sz="3600" dirty="0">
                <a:solidFill>
                  <a:srgbClr val="003300"/>
                </a:solidFill>
                <a:latin typeface="+mn-lt"/>
              </a:rPr>
              <a:t>and he took it and ate before them.  </a:t>
            </a:r>
            <a:r>
              <a:rPr lang="en-US" sz="3600" baseline="30000" dirty="0">
                <a:latin typeface="+mn-lt"/>
              </a:rPr>
              <a:t>21 </a:t>
            </a:r>
            <a:r>
              <a:rPr lang="en-US" sz="3600" dirty="0">
                <a:latin typeface="+mn-lt"/>
              </a:rPr>
              <a:t>Jesus said to them again, “Peace be with you. As the Father has sent me, even so I am sending you.” </a:t>
            </a:r>
            <a:r>
              <a:rPr lang="en-US" sz="3600" baseline="30000" dirty="0">
                <a:latin typeface="+mn-lt"/>
              </a:rPr>
              <a:t>22 </a:t>
            </a:r>
            <a:r>
              <a:rPr lang="en-US" sz="3600" dirty="0">
                <a:latin typeface="+mn-lt"/>
              </a:rPr>
              <a:t>And when he had said this, he breathed on them and said to them, “Receive the Holy Spirit. </a:t>
            </a:r>
            <a:r>
              <a:rPr lang="en-US" sz="3600" baseline="30000" dirty="0">
                <a:latin typeface="+mn-lt"/>
              </a:rPr>
              <a:t>23 </a:t>
            </a:r>
            <a:r>
              <a:rPr lang="en-US" sz="3600" dirty="0">
                <a:latin typeface="+mn-lt"/>
              </a:rPr>
              <a:t>If you forgive the sins of any, they are forgiven them; if you withhold forgiveness from any, it is withheld.”	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Lk 24:40-43; Jn 20:21-23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52751416"/>
      </p:ext>
    </p:extLst>
  </p:cSld>
  <p:clrMapOvr>
    <a:masterClrMapping/>
  </p:clrMapOvr>
  <p:transition spd="slow"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45E5B-E4C8-39A1-D841-9F8C30260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F72D81-042F-0E36-35A1-986FC6C881FA}"/>
              </a:ext>
            </a:extLst>
          </p:cNvPr>
          <p:cNvSpPr txBox="1"/>
          <p:nvPr/>
        </p:nvSpPr>
        <p:spPr>
          <a:xfrm>
            <a:off x="228600" y="363189"/>
            <a:ext cx="86868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On the evening of the</a:t>
            </a: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first day of the week the disciples were feeling:</a:t>
            </a:r>
            <a:endParaRPr lang="en-US" sz="6000" b="1" kern="1400" dirty="0"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8" name="Explosion: 8 Points 7">
            <a:extLst>
              <a:ext uri="{FF2B5EF4-FFF2-40B4-BE49-F238E27FC236}">
                <a16:creationId xmlns:a16="http://schemas.microsoft.com/office/drawing/2014/main" id="{E9D997B6-6350-F311-E5FE-BD7877FE6453}"/>
              </a:ext>
            </a:extLst>
          </p:cNvPr>
          <p:cNvSpPr/>
          <p:nvPr/>
        </p:nvSpPr>
        <p:spPr>
          <a:xfrm>
            <a:off x="685800" y="152400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01A255-E064-AA9C-3532-B33BA82E1C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158" y="3581400"/>
            <a:ext cx="8686800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09182" marR="38100" indent="0" algn="l">
              <a:spcBef>
                <a:spcPts val="0"/>
              </a:spcBef>
              <a:spcAft>
                <a:spcPts val="0"/>
              </a:spcAft>
              <a:tabLst>
                <a:tab pos="7780338" algn="r"/>
              </a:tabLst>
            </a:pPr>
            <a:r>
              <a:rPr lang="en-US" sz="6000" i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Hopeful	Confused</a:t>
            </a:r>
          </a:p>
          <a:p>
            <a:pPr marL="109182" marR="38100" indent="0" algn="l">
              <a:spcBef>
                <a:spcPts val="0"/>
              </a:spcBef>
              <a:spcAft>
                <a:spcPts val="0"/>
              </a:spcAft>
              <a:tabLst>
                <a:tab pos="7780338" algn="r"/>
              </a:tabLst>
            </a:pPr>
            <a:endParaRPr lang="en-US" sz="4000" i="1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09182" marR="38100" indent="0" algn="l">
              <a:spcBef>
                <a:spcPts val="0"/>
              </a:spcBef>
              <a:spcAft>
                <a:spcPts val="0"/>
              </a:spcAft>
              <a:tabLst>
                <a:tab pos="7780338" algn="r"/>
              </a:tabLst>
            </a:pPr>
            <a:r>
              <a:rPr lang="en-US" sz="6000" i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Abandoned	Peaceful</a:t>
            </a:r>
            <a:endParaRPr lang="en-US" sz="6000" i="1" kern="140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312174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45E5B-E4C8-39A1-D841-9F8C30260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F72D81-042F-0E36-35A1-986FC6C881FA}"/>
              </a:ext>
            </a:extLst>
          </p:cNvPr>
          <p:cNvSpPr txBox="1"/>
          <p:nvPr/>
        </p:nvSpPr>
        <p:spPr>
          <a:xfrm>
            <a:off x="228600" y="363189"/>
            <a:ext cx="86868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On the evening of the</a:t>
            </a: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first day of the week the disciples were feeling:</a:t>
            </a:r>
            <a:endParaRPr lang="en-US" sz="6000" b="1" kern="1400" dirty="0"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8" name="Explosion: 8 Points 7">
            <a:extLst>
              <a:ext uri="{FF2B5EF4-FFF2-40B4-BE49-F238E27FC236}">
                <a16:creationId xmlns:a16="http://schemas.microsoft.com/office/drawing/2014/main" id="{E9D997B6-6350-F311-E5FE-BD7877FE6453}"/>
              </a:ext>
            </a:extLst>
          </p:cNvPr>
          <p:cNvSpPr/>
          <p:nvPr/>
        </p:nvSpPr>
        <p:spPr>
          <a:xfrm>
            <a:off x="685800" y="152400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01A255-E064-AA9C-3532-B33BA82E1C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158" y="3581400"/>
            <a:ext cx="8686800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09182" marR="38100" indent="0" algn="l">
              <a:spcBef>
                <a:spcPts val="0"/>
              </a:spcBef>
              <a:spcAft>
                <a:spcPts val="0"/>
              </a:spcAft>
              <a:tabLst>
                <a:tab pos="7780338" algn="r"/>
              </a:tabLst>
            </a:pPr>
            <a:r>
              <a:rPr lang="en-US" sz="6000" i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Hopeful	Confused</a:t>
            </a:r>
          </a:p>
          <a:p>
            <a:pPr marL="109182" marR="38100" indent="0" algn="l">
              <a:spcBef>
                <a:spcPts val="0"/>
              </a:spcBef>
              <a:spcAft>
                <a:spcPts val="0"/>
              </a:spcAft>
              <a:tabLst>
                <a:tab pos="7780338" algn="r"/>
              </a:tabLst>
            </a:pPr>
            <a:endParaRPr lang="en-US" sz="4000" i="1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09182" marR="38100" indent="0" algn="l">
              <a:spcBef>
                <a:spcPts val="0"/>
              </a:spcBef>
              <a:spcAft>
                <a:spcPts val="0"/>
              </a:spcAft>
              <a:tabLst>
                <a:tab pos="7780338" algn="r"/>
              </a:tabLst>
            </a:pPr>
            <a:r>
              <a:rPr lang="en-US" sz="6000" i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Abandoned	Peaceful</a:t>
            </a:r>
            <a:endParaRPr lang="en-US" sz="6000" i="1" kern="140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4341D2F4-7DA1-C997-6FB8-FBD4F4FCF7A1}"/>
              </a:ext>
            </a:extLst>
          </p:cNvPr>
          <p:cNvSpPr/>
          <p:nvPr/>
        </p:nvSpPr>
        <p:spPr>
          <a:xfrm>
            <a:off x="5181600" y="3581400"/>
            <a:ext cx="3352800" cy="1066800"/>
          </a:xfrm>
          <a:prstGeom prst="ellipse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EE995C0-C40C-E556-38FA-F1AA7C42530D}"/>
              </a:ext>
            </a:extLst>
          </p:cNvPr>
          <p:cNvSpPr/>
          <p:nvPr/>
        </p:nvSpPr>
        <p:spPr>
          <a:xfrm>
            <a:off x="228600" y="3581400"/>
            <a:ext cx="3352800" cy="1066800"/>
          </a:xfrm>
          <a:prstGeom prst="ellipse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500055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45E5B-E4C8-39A1-D841-9F8C30260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F72D81-042F-0E36-35A1-986FC6C881FA}"/>
              </a:ext>
            </a:extLst>
          </p:cNvPr>
          <p:cNvSpPr txBox="1"/>
          <p:nvPr/>
        </p:nvSpPr>
        <p:spPr>
          <a:xfrm>
            <a:off x="228600" y="306354"/>
            <a:ext cx="86868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Jesus addressed their </a:t>
            </a:r>
            <a:r>
              <a:rPr lang="en-US" sz="6000" b="1" u="sng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senses</a:t>
            </a:r>
            <a:r>
              <a:rPr lang="en-US" sz="6000" b="1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 to the </a:t>
            </a:r>
            <a:r>
              <a:rPr lang="en-US" sz="6000" b="1" u="sng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peace</a:t>
            </a:r>
            <a:r>
              <a:rPr lang="en-US" sz="6000" b="1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 that only He could bring.</a:t>
            </a:r>
            <a:endParaRPr kumimoji="0" lang="en-US" sz="2400" b="1" i="0" u="none" strike="noStrike" kern="14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" name="Explosion: 8 Points 7">
            <a:extLst>
              <a:ext uri="{FF2B5EF4-FFF2-40B4-BE49-F238E27FC236}">
                <a16:creationId xmlns:a16="http://schemas.microsoft.com/office/drawing/2014/main" id="{E9D997B6-6350-F311-E5FE-BD7877FE6453}"/>
              </a:ext>
            </a:extLst>
          </p:cNvPr>
          <p:cNvSpPr/>
          <p:nvPr/>
        </p:nvSpPr>
        <p:spPr>
          <a:xfrm>
            <a:off x="685800" y="66083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05D7EE-C1D3-43B6-FE71-D33C7B0BEFD1}"/>
              </a:ext>
            </a:extLst>
          </p:cNvPr>
          <p:cNvSpPr txBox="1"/>
          <p:nvPr/>
        </p:nvSpPr>
        <p:spPr>
          <a:xfrm>
            <a:off x="213815" y="3429000"/>
            <a:ext cx="86868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180388" algn="r"/>
              </a:tabLst>
              <a:defRPr/>
            </a:pPr>
            <a:r>
              <a:rPr lang="en-US" sz="3200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As they were talking about these things, Jesus himself stood among them, and said to them, “Peace to you!” But they were startled and frightened and thought they saw a spirit. And he said to them, “Why are you troubled, and why do doubts arise in your hearts?	</a:t>
            </a:r>
            <a:r>
              <a:rPr lang="en-US" sz="2800" b="1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Lk 24:36-38</a:t>
            </a:r>
            <a:endParaRPr kumimoji="0" lang="en-US" sz="2800" b="1" i="0" u="none" strike="noStrike" kern="14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2782111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A9B430A-A27E-20A1-3520-D4DFA59B35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243512"/>
            <a:ext cx="8572500" cy="637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400" baseline="30000" dirty="0">
                <a:solidFill>
                  <a:srgbClr val="001236"/>
                </a:solidFill>
                <a:latin typeface="+mn-lt"/>
              </a:rPr>
              <a:t>19 </a:t>
            </a:r>
            <a:r>
              <a:rPr lang="en-US" sz="3400" dirty="0">
                <a:solidFill>
                  <a:srgbClr val="001236"/>
                </a:solidFill>
                <a:latin typeface="+mn-lt"/>
              </a:rPr>
              <a:t>On the evening of that day, the first day of the week, the doors being locked where the disciples were for fear of the Jews, </a:t>
            </a:r>
            <a:r>
              <a:rPr lang="en-US" sz="3400" baseline="30000" dirty="0">
                <a:solidFill>
                  <a:srgbClr val="003300"/>
                </a:solidFill>
                <a:latin typeface="+mn-lt"/>
              </a:rPr>
              <a:t>36 </a:t>
            </a:r>
            <a:r>
              <a:rPr lang="en-US" sz="3400" dirty="0">
                <a:solidFill>
                  <a:srgbClr val="003300"/>
                </a:solidFill>
                <a:latin typeface="+mn-lt"/>
              </a:rPr>
              <a:t>As they were talking about these things, Jesus himself stood among them, and said to them, “Peace to you!” </a:t>
            </a:r>
            <a:r>
              <a:rPr lang="en-US" sz="3400" baseline="30000" dirty="0">
                <a:solidFill>
                  <a:srgbClr val="003300"/>
                </a:solidFill>
                <a:latin typeface="+mn-lt"/>
              </a:rPr>
              <a:t>37 </a:t>
            </a:r>
            <a:r>
              <a:rPr lang="en-US" sz="3400" dirty="0">
                <a:solidFill>
                  <a:srgbClr val="003300"/>
                </a:solidFill>
                <a:latin typeface="+mn-lt"/>
              </a:rPr>
              <a:t>But they were startled and frightened and thought they saw a spirit. </a:t>
            </a:r>
            <a:r>
              <a:rPr lang="en-US" sz="3400" baseline="30000" dirty="0">
                <a:solidFill>
                  <a:srgbClr val="003300"/>
                </a:solidFill>
                <a:latin typeface="+mn-lt"/>
              </a:rPr>
              <a:t>38 </a:t>
            </a:r>
            <a:r>
              <a:rPr lang="en-US" sz="3400" dirty="0">
                <a:solidFill>
                  <a:srgbClr val="003300"/>
                </a:solidFill>
                <a:latin typeface="+mn-lt"/>
              </a:rPr>
              <a:t>And he said to them, “Why are you troubled, and why do doubts arise in your hearts? </a:t>
            </a:r>
            <a:r>
              <a:rPr lang="en-US" sz="3400" baseline="30000" dirty="0">
                <a:solidFill>
                  <a:srgbClr val="003300"/>
                </a:solidFill>
                <a:latin typeface="+mn-lt"/>
              </a:rPr>
              <a:t>39 </a:t>
            </a:r>
            <a:r>
              <a:rPr lang="en-US" sz="3400" dirty="0">
                <a:solidFill>
                  <a:srgbClr val="003300"/>
                </a:solidFill>
                <a:latin typeface="+mn-lt"/>
              </a:rPr>
              <a:t>See my hands and my feet, that it is I myself. Touch me, and see. For a spirit does not have flesh and bones as you see that I have.”</a:t>
            </a:r>
            <a:r>
              <a:rPr lang="en-US" sz="3400" dirty="0">
                <a:solidFill>
                  <a:srgbClr val="001236"/>
                </a:solidFill>
                <a:latin typeface="+mn-lt"/>
              </a:rPr>
              <a:t>	</a:t>
            </a:r>
            <a:r>
              <a:rPr lang="en-US" sz="2800" b="1" dirty="0">
                <a:solidFill>
                  <a:srgbClr val="001236"/>
                </a:solidFill>
                <a:latin typeface="Calibri" panose="020F0502020204030204"/>
              </a:rPr>
              <a:t>Jn 20:19; Lk 24:36-39</a:t>
            </a:r>
            <a:endParaRPr lang="en-US" sz="2800" dirty="0">
              <a:solidFill>
                <a:srgbClr val="001236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5336267"/>
      </p:ext>
    </p:extLst>
  </p:cSld>
  <p:clrMapOvr>
    <a:masterClrMapping/>
  </p:clrMapOvr>
  <p:transition spd="slow"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A9B430A-A27E-20A1-3520-D4DFA59B35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0"/>
            <a:ext cx="8572500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600" dirty="0">
                <a:solidFill>
                  <a:srgbClr val="003300"/>
                </a:solidFill>
                <a:latin typeface="+mn-lt"/>
              </a:rPr>
              <a:t>And while they still disbelieved for joy and were marveling, he said to them, “Have you anything here to eat?” </a:t>
            </a:r>
            <a:r>
              <a:rPr lang="en-US" sz="3600" baseline="30000" dirty="0">
                <a:solidFill>
                  <a:srgbClr val="003300"/>
                </a:solidFill>
                <a:latin typeface="+mn-lt"/>
              </a:rPr>
              <a:t>42 </a:t>
            </a:r>
            <a:r>
              <a:rPr lang="en-US" sz="3600" dirty="0">
                <a:solidFill>
                  <a:srgbClr val="003300"/>
                </a:solidFill>
                <a:latin typeface="+mn-lt"/>
              </a:rPr>
              <a:t>They gave him a piece of broiled fish, </a:t>
            </a:r>
            <a:r>
              <a:rPr lang="en-US" sz="3600" baseline="30000" dirty="0">
                <a:solidFill>
                  <a:srgbClr val="003300"/>
                </a:solidFill>
                <a:latin typeface="+mn-lt"/>
              </a:rPr>
              <a:t>43 </a:t>
            </a:r>
            <a:r>
              <a:rPr lang="en-US" sz="3600" dirty="0">
                <a:solidFill>
                  <a:srgbClr val="003300"/>
                </a:solidFill>
                <a:latin typeface="+mn-lt"/>
              </a:rPr>
              <a:t>and he took it and ate before them.  </a:t>
            </a:r>
            <a:r>
              <a:rPr lang="en-US" sz="3600" baseline="30000" dirty="0">
                <a:latin typeface="+mn-lt"/>
              </a:rPr>
              <a:t>21 </a:t>
            </a:r>
            <a:r>
              <a:rPr lang="en-US" sz="3600" dirty="0">
                <a:latin typeface="+mn-lt"/>
              </a:rPr>
              <a:t>Jesus said to them again, “Peace be with you. As the Father has sent me, even so I am sending you.” </a:t>
            </a:r>
            <a:r>
              <a:rPr lang="en-US" sz="3600" baseline="30000" dirty="0">
                <a:latin typeface="+mn-lt"/>
              </a:rPr>
              <a:t>22 </a:t>
            </a:r>
            <a:r>
              <a:rPr lang="en-US" sz="3600" dirty="0">
                <a:latin typeface="+mn-lt"/>
              </a:rPr>
              <a:t>And when he had said this, he breathed on them and said to them, “Receive the Holy Spirit. </a:t>
            </a:r>
            <a:r>
              <a:rPr lang="en-US" sz="3600" baseline="30000" dirty="0">
                <a:latin typeface="+mn-lt"/>
              </a:rPr>
              <a:t>23 </a:t>
            </a:r>
            <a:r>
              <a:rPr lang="en-US" sz="3600" dirty="0">
                <a:latin typeface="+mn-lt"/>
              </a:rPr>
              <a:t>If you forgive the sins of any, they are forgiven them; if you withhold forgiveness from any, it is withheld.”	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Lk 24:40-43; Jn 20:21-23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74773946"/>
      </p:ext>
    </p:extLst>
  </p:cSld>
  <p:clrMapOvr>
    <a:masterClrMapping/>
  </p:clrMapOvr>
  <p:transition spd="slow"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45E5B-E4C8-39A1-D841-9F8C30260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F72D81-042F-0E36-35A1-986FC6C881FA}"/>
              </a:ext>
            </a:extLst>
          </p:cNvPr>
          <p:cNvSpPr txBox="1"/>
          <p:nvPr/>
        </p:nvSpPr>
        <p:spPr>
          <a:xfrm>
            <a:off x="-37408" y="263112"/>
            <a:ext cx="918140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Reflections:</a:t>
            </a:r>
            <a:endParaRPr kumimoji="0" lang="en-US" sz="6000" b="1" i="0" u="none" strike="noStrike" kern="14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05D7EE-C1D3-43B6-FE71-D33C7B0BEFD1}"/>
              </a:ext>
            </a:extLst>
          </p:cNvPr>
          <p:cNvSpPr txBox="1"/>
          <p:nvPr/>
        </p:nvSpPr>
        <p:spPr>
          <a:xfrm>
            <a:off x="228600" y="1295400"/>
            <a:ext cx="89154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180388" algn="r"/>
              </a:tabLst>
              <a:defRPr/>
            </a:pPr>
            <a:r>
              <a:rPr lang="en-US" sz="3600" b="1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Jesus speaks “eternity” in face of pain:</a:t>
            </a:r>
          </a:p>
          <a:p>
            <a:pPr marL="0" marR="3810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50900" algn="l"/>
                <a:tab pos="8180388" algn="r"/>
              </a:tabLst>
              <a:defRPr/>
            </a:pPr>
            <a:r>
              <a:rPr lang="en-US" sz="3200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	“Peace to you!”</a:t>
            </a:r>
          </a:p>
          <a:p>
            <a:pPr marL="1379538" marR="38100" lvl="0" indent="-1379538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50900" algn="l"/>
                <a:tab pos="1379538" algn="l"/>
                <a:tab pos="8180388" algn="r"/>
              </a:tabLst>
              <a:defRPr/>
            </a:pPr>
            <a:r>
              <a:rPr lang="en-US" sz="3200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	“Why are you troubled, and why do doubts arise in your hearts?</a:t>
            </a:r>
          </a:p>
          <a:p>
            <a:pPr marL="0" marR="3810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180388" algn="r"/>
              </a:tabLst>
              <a:defRPr/>
            </a:pPr>
            <a:endParaRPr lang="en-US" sz="1000" b="1" kern="1400" dirty="0"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  <a:p>
            <a:pPr marL="0" marR="3810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180388" algn="r"/>
              </a:tabLst>
              <a:defRPr/>
            </a:pPr>
            <a:r>
              <a:rPr lang="en-US" sz="3600" b="1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Jesus can be touched – He is human:</a:t>
            </a:r>
          </a:p>
          <a:p>
            <a:pPr marL="0" marR="3810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50900" algn="l"/>
                <a:tab pos="8180388" algn="r"/>
              </a:tabLst>
              <a:defRPr/>
            </a:pPr>
            <a:r>
              <a:rPr lang="en-US" sz="3200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	</a:t>
            </a:r>
            <a:r>
              <a:rPr lang="en-US" sz="3200" dirty="0">
                <a:solidFill>
                  <a:srgbClr val="003300"/>
                </a:solidFill>
                <a:latin typeface="+mn-lt"/>
              </a:rPr>
              <a:t> “Touch me, and see”</a:t>
            </a:r>
          </a:p>
          <a:p>
            <a:pPr marL="0" marR="3810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50900" algn="l"/>
                <a:tab pos="8180388" algn="r"/>
              </a:tabLst>
              <a:defRPr/>
            </a:pPr>
            <a:endParaRPr lang="en-US" sz="1000" kern="1400" dirty="0"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  <a:p>
            <a:pPr marL="0" marR="3810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180388" algn="r"/>
              </a:tabLst>
              <a:defRPr/>
            </a:pPr>
            <a:r>
              <a:rPr lang="en-US" sz="3600" b="1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Jesus sends us what we need:</a:t>
            </a:r>
          </a:p>
          <a:p>
            <a:pPr marL="0" marR="3810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50900" algn="l"/>
                <a:tab pos="8180388" algn="r"/>
              </a:tabLst>
              <a:defRPr/>
            </a:pPr>
            <a:r>
              <a:rPr lang="en-US" sz="3200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	“Receive the Holy Spirit”</a:t>
            </a:r>
          </a:p>
          <a:p>
            <a:pPr marL="0" marR="3810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50900" algn="l"/>
                <a:tab pos="8180388" algn="r"/>
              </a:tabLst>
              <a:defRPr/>
            </a:pPr>
            <a:r>
              <a:rPr lang="en-US" sz="3200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	Receive forgiveness – “Give others forgiveness”</a:t>
            </a:r>
            <a:endParaRPr kumimoji="0" lang="en-US" sz="2800" b="1" i="0" u="none" strike="noStrike" kern="14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2410805"/>
      </p:ext>
    </p:extLst>
  </p:cSld>
  <p:clrMapOvr>
    <a:masterClrMapping/>
  </p:clrMapOvr>
  <p:transition spd="slow">
    <p:random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50800">
          <a:solidFill>
            <a:srgbClr val="80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50800">
          <a:solidFill>
            <a:srgbClr val="80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B3ABC4B0C0E2F4F9C93D121F68841AF" ma:contentTypeVersion="15" ma:contentTypeDescription="Create a new document." ma:contentTypeScope="" ma:versionID="660eab02cdbf12d5a8780f4ad08fa56d">
  <xsd:schema xmlns:xsd="http://www.w3.org/2001/XMLSchema" xmlns:xs="http://www.w3.org/2001/XMLSchema" xmlns:p="http://schemas.microsoft.com/office/2006/metadata/properties" xmlns:ns3="f5771b9e-bb9d-4790-b6f2-5cbeb0979a9c" xmlns:ns4="48df96e8-5bed-42fe-b42e-398ed42751d8" targetNamespace="http://schemas.microsoft.com/office/2006/metadata/properties" ma:root="true" ma:fieldsID="8bfb8719affc962a4dfa2686d9ff8b20" ns3:_="" ns4:_="">
    <xsd:import namespace="f5771b9e-bb9d-4790-b6f2-5cbeb0979a9c"/>
    <xsd:import namespace="48df96e8-5bed-42fe-b42e-398ed42751d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DateTaken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771b9e-bb9d-4790-b6f2-5cbeb0979a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df96e8-5bed-42fe-b42e-398ed42751d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5771b9e-bb9d-4790-b6f2-5cbeb0979a9c" xsi:nil="true"/>
  </documentManagement>
</p:properties>
</file>

<file path=customXml/itemProps1.xml><?xml version="1.0" encoding="utf-8"?>
<ds:datastoreItem xmlns:ds="http://schemas.openxmlformats.org/officeDocument/2006/customXml" ds:itemID="{2F51C44A-48FD-452A-B631-29826638C0D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124365D-1808-4399-869D-0C964D65E1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771b9e-bb9d-4790-b6f2-5cbeb0979a9c"/>
    <ds:schemaRef ds:uri="48df96e8-5bed-42fe-b42e-398ed42751d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B3BB5EA-E7D6-4327-AB5E-28CFD66774E7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8df96e8-5bed-42fe-b42e-398ed42751d8"/>
    <ds:schemaRef ds:uri="http://purl.org/dc/terms/"/>
    <ds:schemaRef ds:uri="f5771b9e-bb9d-4790-b6f2-5cbeb0979a9c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14134</TotalTime>
  <Words>713</Words>
  <Application>Microsoft Office PowerPoint</Application>
  <PresentationFormat>On-screen Show (4:3)</PresentationFormat>
  <Paragraphs>32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Dale Rintelman</dc:creator>
  <cp:lastModifiedBy>Dale Rintelman</cp:lastModifiedBy>
  <cp:revision>763</cp:revision>
  <cp:lastPrinted>2022-10-02T13:03:38Z</cp:lastPrinted>
  <dcterms:created xsi:type="dcterms:W3CDTF">2020-07-19T11:17:55Z</dcterms:created>
  <dcterms:modified xsi:type="dcterms:W3CDTF">2024-04-07T12:10:00Z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0x010100FB3ABC4B0C0E2F4F9C93D121F68841AF</vt:lpwstr>
  </property>
</Properties>
</file>