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7"/>
  </p:notesMasterIdLst>
  <p:handoutMasterIdLst>
    <p:handoutMasterId r:id="rId18"/>
  </p:handoutMasterIdLst>
  <p:sldIdLst>
    <p:sldId id="7104" r:id="rId5"/>
    <p:sldId id="7751" r:id="rId6"/>
    <p:sldId id="7782" r:id="rId7"/>
    <p:sldId id="7863" r:id="rId8"/>
    <p:sldId id="7856" r:id="rId9"/>
    <p:sldId id="7866" r:id="rId10"/>
    <p:sldId id="7877" r:id="rId11"/>
    <p:sldId id="7861" r:id="rId12"/>
    <p:sldId id="7870" r:id="rId13"/>
    <p:sldId id="7864" r:id="rId14"/>
    <p:sldId id="7835" r:id="rId15"/>
    <p:sldId id="7875" r:id="rId1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3300"/>
    <a:srgbClr val="001236"/>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18" autoAdjust="0"/>
    <p:restoredTop sz="89803" autoAdjust="0"/>
  </p:normalViewPr>
  <p:slideViewPr>
    <p:cSldViewPr showGuides="1">
      <p:cViewPr>
        <p:scale>
          <a:sx n="50" d="100"/>
          <a:sy n="50" d="100"/>
        </p:scale>
        <p:origin x="1728" y="2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3/3/2024</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3/3/2024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3/3/2024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3/3/2024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3/3/2024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3/3/2024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3/3/2024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3/3/2024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3/3/2024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3/3/2024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3/3/2024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3/3/2024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3/3/2024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3/3/2024</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514350" y="1639668"/>
            <a:ext cx="2686050" cy="357866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Jn 12:1-8</a:t>
            </a:r>
          </a:p>
          <a:p>
            <a:pPr marR="38100" eaLnBrk="1" hangingPunct="1">
              <a:lnSpc>
                <a:spcPct val="90000"/>
              </a:lnSpc>
              <a:spcBef>
                <a:spcPts val="0"/>
              </a:spcBef>
              <a:spcAft>
                <a:spcPts val="600"/>
              </a:spcAft>
            </a:pPr>
            <a:r>
              <a:rPr lang="en-US" sz="2800" b="1" dirty="0">
                <a:cs typeface="Arial" panose="020B0604020202020204" pitchFamily="34" charset="0"/>
              </a:rPr>
              <a:t>Mt 26:6-13</a:t>
            </a:r>
          </a:p>
          <a:p>
            <a:pPr marR="38100" eaLnBrk="1" hangingPunct="1">
              <a:lnSpc>
                <a:spcPct val="90000"/>
              </a:lnSpc>
              <a:spcBef>
                <a:spcPts val="0"/>
              </a:spcBef>
              <a:spcAft>
                <a:spcPts val="600"/>
              </a:spcAft>
            </a:pPr>
            <a:r>
              <a:rPr lang="en-US" sz="2800" b="1" dirty="0">
                <a:cs typeface="Arial" panose="020B0604020202020204" pitchFamily="34" charset="0"/>
              </a:rPr>
              <a:t>Mk 14:3-11</a:t>
            </a:r>
          </a:p>
          <a:p>
            <a:pPr marR="38100" eaLnBrk="1" hangingPunct="1">
              <a:lnSpc>
                <a:spcPct val="90000"/>
              </a:lnSpc>
              <a:spcBef>
                <a:spcPts val="0"/>
              </a:spcBef>
              <a:spcAft>
                <a:spcPts val="600"/>
              </a:spcAft>
            </a:pPr>
            <a:r>
              <a:rPr lang="en-US" sz="2800" b="1" dirty="0">
                <a:cs typeface="Arial" panose="020B0604020202020204" pitchFamily="34" charset="0"/>
              </a:rPr>
              <a:t>Lk 10:38-42</a:t>
            </a:r>
          </a:p>
          <a:p>
            <a:pPr marR="38100" eaLnBrk="1" hangingPunct="1">
              <a:lnSpc>
                <a:spcPct val="90000"/>
              </a:lnSpc>
              <a:spcBef>
                <a:spcPts val="0"/>
              </a:spcBef>
              <a:spcAft>
                <a:spcPts val="600"/>
              </a:spcAft>
            </a:pPr>
            <a:r>
              <a:rPr lang="en-US" sz="2800" b="1" dirty="0">
                <a:cs typeface="Arial" panose="020B0604020202020204" pitchFamily="34" charset="0"/>
              </a:rPr>
              <a:t>Lk 7:36-50</a:t>
            </a:r>
            <a:endParaRPr lang="nl-NL" sz="1800" kern="1400" dirty="0">
              <a:ln>
                <a:noFill/>
              </a:ln>
              <a:solidFill>
                <a:srgbClr val="000000"/>
              </a:solidFill>
              <a:effectLst/>
              <a:latin typeface="Times New Roman" panose="02020603050405020304" pitchFamily="18" charset="0"/>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3/3/24</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0" y="117081"/>
            <a:ext cx="91439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Perfume Anointing</a:t>
            </a:r>
            <a:endParaRPr lang="en-US" sz="5400" i="1" dirty="0">
              <a:cs typeface="Arial" panose="020B0604020202020204" pitchFamily="34" charset="0"/>
            </a:endParaRPr>
          </a:p>
        </p:txBody>
      </p:sp>
      <p:pic>
        <p:nvPicPr>
          <p:cNvPr id="3" name="Picture 2" descr="A painting of two people&#10;&#10;Description automatically generated">
            <a:extLst>
              <a:ext uri="{FF2B5EF4-FFF2-40B4-BE49-F238E27FC236}">
                <a16:creationId xmlns:a16="http://schemas.microsoft.com/office/drawing/2014/main" id="{76FFCBEE-ABBE-DEA9-25B8-1B35FEDD439E}"/>
              </a:ext>
            </a:extLst>
          </p:cNvPr>
          <p:cNvPicPr>
            <a:picLocks noChangeAspect="1"/>
          </p:cNvPicPr>
          <p:nvPr/>
        </p:nvPicPr>
        <p:blipFill rotWithShape="1">
          <a:blip r:embed="rId2">
            <a:extLst>
              <a:ext uri="{28A0092B-C50C-407E-A947-70E740481C1C}">
                <a14:useLocalDpi xmlns:a14="http://schemas.microsoft.com/office/drawing/2010/main" val="0"/>
              </a:ext>
            </a:extLst>
          </a:blip>
          <a:srcRect l="34778" r="9948"/>
          <a:stretch/>
        </p:blipFill>
        <p:spPr>
          <a:xfrm>
            <a:off x="3444242" y="1389483"/>
            <a:ext cx="5699757" cy="5468517"/>
          </a:xfrm>
          <a:prstGeom prst="rect">
            <a:avLst/>
          </a:prstGeom>
        </p:spPr>
      </p:pic>
    </p:spTree>
    <p:extLst>
      <p:ext uri="{BB962C8B-B14F-4D97-AF65-F5344CB8AC3E}">
        <p14:creationId xmlns:p14="http://schemas.microsoft.com/office/powerpoint/2010/main" val="3686156494"/>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28600" y="120402"/>
            <a:ext cx="86868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Six days before the Passover, Jesus therefore came to</a:t>
            </a:r>
            <a:r>
              <a:rPr lang="en-US" sz="3600" b="1" dirty="0">
                <a:latin typeface="+mn-lt"/>
              </a:rPr>
              <a:t> Bethany</a:t>
            </a:r>
            <a:r>
              <a:rPr lang="en-US" sz="3600" dirty="0">
                <a:latin typeface="+mn-lt"/>
              </a:rPr>
              <a:t>, where Lazarus was, whom Jesus had raised from the dead. </a:t>
            </a:r>
            <a:r>
              <a:rPr lang="en-US" sz="3600" baseline="30000" dirty="0">
                <a:latin typeface="+mn-lt"/>
              </a:rPr>
              <a:t>2 </a:t>
            </a:r>
            <a:r>
              <a:rPr lang="en-US" sz="3600" dirty="0">
                <a:latin typeface="+mn-lt"/>
              </a:rPr>
              <a:t>So they gave a dinner for him there. Martha served, and Lazarus was one of those reclining with him at table. </a:t>
            </a:r>
            <a:r>
              <a:rPr lang="en-US" sz="3600" baseline="30000" dirty="0">
                <a:latin typeface="+mn-lt"/>
              </a:rPr>
              <a:t>3 </a:t>
            </a:r>
            <a:r>
              <a:rPr lang="en-US" sz="3600" u="sng" dirty="0">
                <a:uFill>
                  <a:solidFill>
                    <a:srgbClr val="3E0000"/>
                  </a:solidFill>
                </a:uFill>
                <a:latin typeface="+mn-lt"/>
              </a:rPr>
              <a:t>Mary therefore took a pound of expensive ointment made from pure nard, and anointed the feet of Jesus and wiped his feet with her hair</a:t>
            </a:r>
            <a:r>
              <a:rPr lang="en-US" sz="3600" dirty="0">
                <a:latin typeface="+mn-lt"/>
              </a:rPr>
              <a:t>. The house was filled with the fragrance of the perfume. </a:t>
            </a:r>
            <a:r>
              <a:rPr lang="en-US" sz="3600" baseline="30000" dirty="0">
                <a:latin typeface="+mn-lt"/>
              </a:rPr>
              <a:t>4 </a:t>
            </a:r>
            <a:r>
              <a:rPr lang="en-US" sz="3600" dirty="0">
                <a:latin typeface="+mn-lt"/>
              </a:rPr>
              <a:t>But Judas Iscariot, one of his disciples (he who was about to betray him), said,	</a:t>
            </a:r>
            <a:r>
              <a:rPr lang="en-US" sz="2800" b="1" dirty="0">
                <a:solidFill>
                  <a:prstClr val="black"/>
                </a:solidFill>
                <a:latin typeface="Calibri" panose="020F0502020204030204"/>
              </a:rPr>
              <a:t>Jn 12:1-4</a:t>
            </a:r>
            <a:endParaRPr lang="en-US" sz="2800" dirty="0">
              <a:latin typeface="+mn-lt"/>
            </a:endParaRPr>
          </a:p>
        </p:txBody>
      </p:sp>
    </p:spTree>
    <p:extLst>
      <p:ext uri="{BB962C8B-B14F-4D97-AF65-F5344CB8AC3E}">
        <p14:creationId xmlns:p14="http://schemas.microsoft.com/office/powerpoint/2010/main" val="3430016587"/>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0FB781-18B5-5BAF-3A39-3B2978605D4B}"/>
              </a:ext>
            </a:extLst>
          </p:cNvPr>
          <p:cNvSpPr txBox="1"/>
          <p:nvPr/>
        </p:nvSpPr>
        <p:spPr>
          <a:xfrm>
            <a:off x="419100" y="1443841"/>
            <a:ext cx="8305800" cy="3970318"/>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u="sng" kern="1400" dirty="0">
                <a:uFill>
                  <a:solidFill>
                    <a:srgbClr val="3E0000"/>
                  </a:solidFill>
                </a:uFill>
                <a:latin typeface="Calibri" panose="020F0502020204030204" pitchFamily="34" charset="0"/>
              </a:rPr>
              <a:t>Bethany</a:t>
            </a:r>
            <a:r>
              <a:rPr lang="en-US" sz="6000" b="1" kern="1400" dirty="0">
                <a:uFill>
                  <a:solidFill>
                    <a:srgbClr val="3E0000"/>
                  </a:solidFill>
                </a:uFill>
                <a:latin typeface="Calibri" panose="020F0502020204030204" pitchFamily="34" charset="0"/>
              </a:rPr>
              <a:t> was an important </a:t>
            </a:r>
            <a:r>
              <a:rPr lang="en-US" sz="6000" b="1" u="sng" kern="1400" dirty="0">
                <a:uFill>
                  <a:solidFill>
                    <a:srgbClr val="3E0000"/>
                  </a:solidFill>
                </a:uFill>
                <a:latin typeface="Calibri" panose="020F0502020204030204" pitchFamily="34" charset="0"/>
              </a:rPr>
              <a:t>stop</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uFill>
                  <a:solidFill>
                    <a:srgbClr val="3E0000"/>
                  </a:solidFill>
                </a:uFill>
                <a:latin typeface="Calibri" panose="020F0502020204030204" pitchFamily="34" charset="0"/>
              </a:rPr>
              <a:t>for Jesus.</a:t>
            </a:r>
            <a:endParaRPr kumimoji="0" lang="en-US" sz="2400" b="1" i="0" u="none" strike="noStrike" kern="1400" cap="none" spc="0" normalizeH="0" baseline="0" noProof="0" dirty="0">
              <a:ln>
                <a:noFill/>
              </a:ln>
              <a:solidFill>
                <a:srgbClr val="000000"/>
              </a:solidFill>
              <a:effectLst/>
              <a:uLnTx/>
              <a:uFillTx/>
              <a:latin typeface="Calibri" panose="020F0502020204030204" pitchFamily="34" charset="0"/>
              <a:ea typeface="+mn-ea"/>
              <a:cs typeface="+mn-cs"/>
            </a:endParaRPr>
          </a:p>
          <a:p>
            <a:pPr marL="0" marR="38100" lvl="0" indent="0" algn="ctr" defTabSz="914400" rtl="0" eaLnBrk="0" fontAlgn="base" latinLnBrk="0" hangingPunct="0">
              <a:lnSpc>
                <a:spcPct val="100000"/>
              </a:lnSpc>
              <a:spcBef>
                <a:spcPts val="0"/>
              </a:spcBef>
              <a:spcAft>
                <a:spcPts val="0"/>
              </a:spcAft>
              <a:buClrTx/>
              <a:buSzTx/>
              <a:buFontTx/>
              <a:buNone/>
              <a:tabLst/>
              <a:defRPr/>
            </a:pPr>
            <a:endParaRPr lang="en-US" sz="2400" b="1" kern="1400" dirty="0">
              <a:solidFill>
                <a:srgbClr val="000000"/>
              </a:solidFill>
              <a:latin typeface="Calibri" panose="020F0502020204030204" pitchFamily="34" charset="0"/>
            </a:endParaRP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2400" b="1" kern="1400" dirty="0">
                <a:solidFill>
                  <a:srgbClr val="000000"/>
                </a:solidFill>
                <a:latin typeface="Calibri" panose="020F0502020204030204" pitchFamily="34" charset="0"/>
              </a:rPr>
              <a:t>M</a:t>
            </a:r>
            <a:r>
              <a:rPr kumimoji="0" lang="en-US" sz="2400" b="1" i="0" u="none" strike="noStrike" kern="1400" cap="none" spc="0" normalizeH="0" baseline="0" noProof="0" dirty="0">
                <a:ln>
                  <a:noFill/>
                </a:ln>
                <a:solidFill>
                  <a:srgbClr val="000000"/>
                </a:solidFill>
                <a:effectLst/>
                <a:uLnTx/>
                <a:uFillTx/>
                <a:latin typeface="Calibri" panose="020F0502020204030204" pitchFamily="34" charset="0"/>
                <a:ea typeface="+mn-ea"/>
                <a:cs typeface="+mn-cs"/>
              </a:rPr>
              <a:t>t 21:17; 26:6; Mk 11:11, 12, 14:3;</a:t>
            </a:r>
          </a:p>
          <a:p>
            <a:pPr marL="0" marR="38100" lvl="0" indent="0" algn="ctr" defTabSz="914400" rtl="0" eaLnBrk="0" fontAlgn="base" latinLnBrk="0" hangingPunct="0">
              <a:lnSpc>
                <a:spcPct val="100000"/>
              </a:lnSpc>
              <a:spcBef>
                <a:spcPts val="0"/>
              </a:spcBef>
              <a:spcAft>
                <a:spcPts val="0"/>
              </a:spcAft>
              <a:buClrTx/>
              <a:buSzTx/>
              <a:buFontTx/>
              <a:buNone/>
              <a:tabLst/>
              <a:defRPr/>
            </a:pPr>
            <a:r>
              <a:rPr kumimoji="0" lang="en-US" sz="2400" b="1" i="0" u="none" strike="noStrike" kern="1400" cap="none" spc="0" normalizeH="0" baseline="0" noProof="0" dirty="0">
                <a:ln>
                  <a:noFill/>
                </a:ln>
                <a:solidFill>
                  <a:srgbClr val="000000"/>
                </a:solidFill>
                <a:effectLst/>
                <a:uLnTx/>
                <a:uFillTx/>
                <a:latin typeface="Calibri" panose="020F0502020204030204" pitchFamily="34" charset="0"/>
                <a:ea typeface="+mn-ea"/>
                <a:cs typeface="+mn-cs"/>
              </a:rPr>
              <a:t>Lk 19:29; 24:50; Jn 11:1, 18; 12:1</a:t>
            </a:r>
            <a:endPar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8" name="Explosion: 8 Points 7">
            <a:extLst>
              <a:ext uri="{FF2B5EF4-FFF2-40B4-BE49-F238E27FC236}">
                <a16:creationId xmlns:a16="http://schemas.microsoft.com/office/drawing/2014/main" id="{B578B317-5FE5-8BE9-85E2-17483D26D657}"/>
              </a:ext>
            </a:extLst>
          </p:cNvPr>
          <p:cNvSpPr/>
          <p:nvPr/>
        </p:nvSpPr>
        <p:spPr>
          <a:xfrm>
            <a:off x="1600200" y="106862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534609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518D2-8CE7-160D-9321-9D3E06AAB6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F18660B-8872-D0BC-E18A-17819727744E}"/>
              </a:ext>
            </a:extLst>
          </p:cNvPr>
          <p:cNvSpPr txBox="1">
            <a:spLocks noChangeArrowheads="1"/>
          </p:cNvSpPr>
          <p:nvPr/>
        </p:nvSpPr>
        <p:spPr bwMode="auto">
          <a:xfrm>
            <a:off x="228600" y="612844"/>
            <a:ext cx="86868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“Why was this ointment not sold for three hundred denarii and given to the poor?” </a:t>
            </a:r>
            <a:r>
              <a:rPr lang="en-US" sz="3600" baseline="30000" dirty="0">
                <a:latin typeface="+mn-lt"/>
              </a:rPr>
              <a:t>6 </a:t>
            </a:r>
            <a:r>
              <a:rPr lang="en-US" sz="3600" dirty="0">
                <a:latin typeface="+mn-lt"/>
              </a:rPr>
              <a:t>He said this, not because he cared about the poor, but because he was a thief, and having charge of the moneybag he used to help himself to what was put into it. </a:t>
            </a:r>
            <a:r>
              <a:rPr lang="en-US" sz="3600" baseline="30000" dirty="0">
                <a:latin typeface="+mn-lt"/>
              </a:rPr>
              <a:t>7 </a:t>
            </a:r>
            <a:r>
              <a:rPr lang="en-US" sz="3600" dirty="0">
                <a:latin typeface="+mn-lt"/>
              </a:rPr>
              <a:t>Jesus said, “Leave her alone, so that she may keep it for the day of my burial. </a:t>
            </a:r>
            <a:r>
              <a:rPr lang="en-US" sz="3600" baseline="30000" dirty="0">
                <a:latin typeface="+mn-lt"/>
              </a:rPr>
              <a:t>8 </a:t>
            </a:r>
            <a:r>
              <a:rPr lang="en-US" sz="3600" dirty="0">
                <a:latin typeface="+mn-lt"/>
              </a:rPr>
              <a:t>For the poor you always have with you, but you do not always have me.”	</a:t>
            </a:r>
            <a:r>
              <a:rPr lang="en-US" sz="2800" b="1" dirty="0">
                <a:solidFill>
                  <a:prstClr val="black"/>
                </a:solidFill>
                <a:latin typeface="Calibri" panose="020F0502020204030204"/>
              </a:rPr>
              <a:t>Jn 12:5-8</a:t>
            </a:r>
            <a:endParaRPr lang="en-US" sz="2800" dirty="0">
              <a:latin typeface="+mn-lt"/>
            </a:endParaRPr>
          </a:p>
        </p:txBody>
      </p:sp>
    </p:spTree>
    <p:extLst>
      <p:ext uri="{BB962C8B-B14F-4D97-AF65-F5344CB8AC3E}">
        <p14:creationId xmlns:p14="http://schemas.microsoft.com/office/powerpoint/2010/main" val="1708308881"/>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44BAE-BAF6-BDFE-0E05-B1824181EAB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C3FC01B-82B2-BB4F-F228-F3A0070ACFE1}"/>
              </a:ext>
            </a:extLst>
          </p:cNvPr>
          <p:cNvSpPr txBox="1"/>
          <p:nvPr/>
        </p:nvSpPr>
        <p:spPr>
          <a:xfrm>
            <a:off x="0" y="533400"/>
            <a:ext cx="91440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uFill>
                  <a:solidFill>
                    <a:srgbClr val="3E0000"/>
                  </a:solidFill>
                </a:uFill>
                <a:latin typeface="Calibri" panose="020F0502020204030204" pitchFamily="34" charset="0"/>
              </a:rPr>
              <a:t>Jesus defended </a:t>
            </a:r>
            <a:r>
              <a:rPr lang="en-US" sz="6000" b="1" u="sng" kern="1400" dirty="0">
                <a:uFill>
                  <a:solidFill>
                    <a:srgbClr val="3E0000"/>
                  </a:solidFill>
                </a:uFill>
                <a:latin typeface="Calibri" panose="020F0502020204030204" pitchFamily="34" charset="0"/>
              </a:rPr>
              <a:t>Mary’s</a:t>
            </a:r>
            <a:r>
              <a:rPr lang="en-US" sz="6000" b="1" kern="1400" dirty="0">
                <a:uFill>
                  <a:solidFill>
                    <a:srgbClr val="3E0000"/>
                  </a:solidFill>
                </a:uFill>
                <a:latin typeface="Calibri" panose="020F0502020204030204" pitchFamily="34" charset="0"/>
              </a:rPr>
              <a:t> </a:t>
            </a:r>
            <a:r>
              <a:rPr lang="en-US" sz="6000" b="1" u="sng" kern="1400" dirty="0">
                <a:uFill>
                  <a:solidFill>
                    <a:srgbClr val="3E0000"/>
                  </a:solidFill>
                </a:uFill>
                <a:latin typeface="Calibri" panose="020F0502020204030204" pitchFamily="34" charset="0"/>
              </a:rPr>
              <a:t>integrity</a:t>
            </a:r>
            <a:r>
              <a:rPr lang="en-US" sz="6000" b="1" kern="1400" dirty="0">
                <a:uFill>
                  <a:solidFill>
                    <a:srgbClr val="3E0000"/>
                  </a:solidFill>
                </a:uFill>
                <a:latin typeface="Calibri" panose="020F0502020204030204" pitchFamily="34" charset="0"/>
              </a:rPr>
              <a:t>.  </a:t>
            </a:r>
            <a:r>
              <a:rPr lang="en-US" sz="2800" b="1" kern="1400" dirty="0">
                <a:ln>
                  <a:noFill/>
                </a:ln>
                <a:solidFill>
                  <a:srgbClr val="000000"/>
                </a:solidFill>
                <a:effectLst/>
                <a:latin typeface="Calibri" panose="020F0502020204030204" pitchFamily="34" charset="0"/>
              </a:rPr>
              <a:t>Lk 10:41-42; Jn 12:7-8; Mk 14:6-7</a:t>
            </a:r>
            <a:endParaRPr lang="en-US" sz="2800" b="1" i="1" kern="1400" dirty="0">
              <a:ln>
                <a:noFill/>
              </a:ln>
              <a:solidFill>
                <a:srgbClr val="001236"/>
              </a:solidFill>
              <a:effectLst/>
              <a:latin typeface="Calibri" panose="020F0502020204030204" pitchFamily="34" charset="0"/>
            </a:endParaRPr>
          </a:p>
        </p:txBody>
      </p:sp>
      <p:sp>
        <p:nvSpPr>
          <p:cNvPr id="8" name="Explosion: 8 Points 7">
            <a:extLst>
              <a:ext uri="{FF2B5EF4-FFF2-40B4-BE49-F238E27FC236}">
                <a16:creationId xmlns:a16="http://schemas.microsoft.com/office/drawing/2014/main" id="{C9A49368-67E4-A302-B11E-2CB83264283D}"/>
              </a:ext>
            </a:extLst>
          </p:cNvPr>
          <p:cNvSpPr/>
          <p:nvPr/>
        </p:nvSpPr>
        <p:spPr>
          <a:xfrm>
            <a:off x="607428" y="158179"/>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772BC138-7EFB-DAEA-BA02-8FE266CFA088}"/>
              </a:ext>
            </a:extLst>
          </p:cNvPr>
          <p:cNvSpPr txBox="1">
            <a:spLocks noChangeArrowheads="1"/>
          </p:cNvSpPr>
          <p:nvPr/>
        </p:nvSpPr>
        <p:spPr bwMode="auto">
          <a:xfrm>
            <a:off x="381000" y="3409950"/>
            <a:ext cx="83058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200" dirty="0">
                <a:latin typeface="+mn-lt"/>
              </a:rPr>
              <a:t>But Jesus said, “Leave her alone. Why do you trouble her? She has done a beautiful thing to me. </a:t>
            </a:r>
            <a:r>
              <a:rPr lang="en-US" sz="3200" baseline="30000" dirty="0">
                <a:latin typeface="+mn-lt"/>
              </a:rPr>
              <a:t>7 </a:t>
            </a:r>
            <a:r>
              <a:rPr lang="en-US" sz="3200" dirty="0">
                <a:latin typeface="+mn-lt"/>
              </a:rPr>
              <a:t>For you always have the poor with you, and whenever you want, you can do good for them. But you will not always have me.	</a:t>
            </a:r>
            <a:r>
              <a:rPr lang="en-US" sz="2800" b="1" dirty="0">
                <a:solidFill>
                  <a:prstClr val="black"/>
                </a:solidFill>
                <a:latin typeface="Calibri" panose="020F0502020204030204"/>
              </a:rPr>
              <a:t>Mk 14:6-7</a:t>
            </a:r>
            <a:endParaRPr lang="en-US" sz="2800" dirty="0">
              <a:latin typeface="+mn-lt"/>
            </a:endParaRPr>
          </a:p>
        </p:txBody>
      </p:sp>
    </p:spTree>
    <p:extLst>
      <p:ext uri="{BB962C8B-B14F-4D97-AF65-F5344CB8AC3E}">
        <p14:creationId xmlns:p14="http://schemas.microsoft.com/office/powerpoint/2010/main" val="199586285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F553F-38AB-E646-6EA1-0C8BFF7A002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9B8D727-7428-171E-8B10-215C7DB63729}"/>
              </a:ext>
            </a:extLst>
          </p:cNvPr>
          <p:cNvSpPr txBox="1">
            <a:spLocks noChangeArrowheads="1"/>
          </p:cNvSpPr>
          <p:nvPr/>
        </p:nvSpPr>
        <p:spPr bwMode="auto">
          <a:xfrm>
            <a:off x="228600" y="-19050"/>
            <a:ext cx="8686800" cy="689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400" dirty="0">
                <a:latin typeface="+mn-lt"/>
              </a:rPr>
              <a:t>Now as they went on their way, Jesus entered a village. And a woman named Martha welcomed him into her house. </a:t>
            </a:r>
            <a:r>
              <a:rPr lang="en-US" sz="3400" baseline="30000" dirty="0">
                <a:latin typeface="+mn-lt"/>
              </a:rPr>
              <a:t>39 </a:t>
            </a:r>
            <a:r>
              <a:rPr lang="en-US" sz="3400" dirty="0">
                <a:latin typeface="+mn-lt"/>
              </a:rPr>
              <a:t>And she had a sister called Mary, who sat at the Lord’s feet and listened to his teaching. </a:t>
            </a:r>
            <a:r>
              <a:rPr lang="en-US" sz="3400" baseline="30000" dirty="0">
                <a:latin typeface="+mn-lt"/>
              </a:rPr>
              <a:t>40 </a:t>
            </a:r>
            <a:r>
              <a:rPr lang="en-US" sz="3400" dirty="0">
                <a:latin typeface="+mn-lt"/>
              </a:rPr>
              <a:t>But Martha was distracted with much serving. And she went up to him and said, “Lord, do you not care that my sister has left me to serve alone? Tell her then to help me.” </a:t>
            </a:r>
            <a:r>
              <a:rPr lang="en-US" sz="3400" baseline="30000" dirty="0">
                <a:latin typeface="+mn-lt"/>
              </a:rPr>
              <a:t>41 </a:t>
            </a:r>
            <a:r>
              <a:rPr lang="en-US" sz="3400" dirty="0">
                <a:latin typeface="+mn-lt"/>
              </a:rPr>
              <a:t>But the Lord answered her, “Martha, Martha, you are anxious and troubled about many things, </a:t>
            </a:r>
            <a:r>
              <a:rPr lang="en-US" sz="3400" baseline="30000" dirty="0">
                <a:latin typeface="+mn-lt"/>
              </a:rPr>
              <a:t>42 </a:t>
            </a:r>
            <a:r>
              <a:rPr lang="en-US" sz="3400" dirty="0">
                <a:latin typeface="+mn-lt"/>
              </a:rPr>
              <a:t>but one thing is necessary. Mary has chosen the good portion, which will not be taken away from her.”	</a:t>
            </a:r>
            <a:r>
              <a:rPr lang="en-US" sz="2800" b="1" dirty="0">
                <a:solidFill>
                  <a:prstClr val="black"/>
                </a:solidFill>
                <a:latin typeface="Calibri" panose="020F0502020204030204"/>
              </a:rPr>
              <a:t>Lk 10:38-42</a:t>
            </a:r>
            <a:endParaRPr lang="en-US" sz="2800" dirty="0">
              <a:latin typeface="+mn-lt"/>
            </a:endParaRPr>
          </a:p>
        </p:txBody>
      </p:sp>
    </p:spTree>
    <p:extLst>
      <p:ext uri="{BB962C8B-B14F-4D97-AF65-F5344CB8AC3E}">
        <p14:creationId xmlns:p14="http://schemas.microsoft.com/office/powerpoint/2010/main" val="84902879"/>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DD4DF-7F2D-3139-D332-66CAE93B5FE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033208C-2C39-83AB-5BB6-D3EF8B5E5FEC}"/>
              </a:ext>
            </a:extLst>
          </p:cNvPr>
          <p:cNvSpPr txBox="1">
            <a:spLocks noChangeArrowheads="1"/>
          </p:cNvSpPr>
          <p:nvPr/>
        </p:nvSpPr>
        <p:spPr bwMode="auto">
          <a:xfrm>
            <a:off x="266700" y="1410355"/>
            <a:ext cx="8686800"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65138" indent="-465138">
              <a:buAutoNum type="arabicPlain"/>
              <a:tabLst>
                <a:tab pos="465138" algn="l"/>
                <a:tab pos="1379538" algn="l"/>
                <a:tab pos="8229600" algn="r"/>
              </a:tabLst>
            </a:pPr>
            <a:r>
              <a:rPr lang="en-US" sz="4000" b="1" dirty="0">
                <a:latin typeface="+mn-lt"/>
              </a:rPr>
              <a:t>Time:</a:t>
            </a:r>
          </a:p>
          <a:p>
            <a:pPr marL="465138" lvl="1" indent="0">
              <a:tabLst>
                <a:tab pos="465138" algn="l"/>
                <a:tab pos="1379538" algn="l"/>
                <a:tab pos="8229600" algn="r"/>
              </a:tabLst>
            </a:pPr>
            <a:r>
              <a:rPr lang="en-US" sz="3600" dirty="0">
                <a:latin typeface="+mn-lt"/>
              </a:rPr>
              <a:t>- Six days before Passover – Jesus’ death</a:t>
            </a:r>
            <a:endParaRPr lang="en-US" b="1" dirty="0">
              <a:latin typeface="+mn-lt"/>
            </a:endParaRPr>
          </a:p>
          <a:p>
            <a:pPr marL="465138" lvl="1" indent="0">
              <a:tabLst>
                <a:tab pos="465138" algn="l"/>
                <a:tab pos="1379538" algn="l"/>
                <a:tab pos="8229600" algn="r"/>
              </a:tabLst>
            </a:pPr>
            <a:endParaRPr lang="en-US" sz="1000" b="1" dirty="0">
              <a:latin typeface="+mn-lt"/>
            </a:endParaRPr>
          </a:p>
          <a:p>
            <a:pPr marL="457200" indent="-457200">
              <a:buAutoNum type="arabicPlain" startAt="2"/>
              <a:tabLst>
                <a:tab pos="465138" algn="l"/>
                <a:tab pos="1379538" algn="l"/>
                <a:tab pos="8229600" algn="r"/>
              </a:tabLst>
            </a:pPr>
            <a:r>
              <a:rPr lang="en-US" sz="4000" b="1" dirty="0">
                <a:latin typeface="+mn-lt"/>
              </a:rPr>
              <a:t>Women’s Place (not at Table):</a:t>
            </a:r>
          </a:p>
          <a:p>
            <a:pPr>
              <a:tabLst>
                <a:tab pos="465138" algn="l"/>
                <a:tab pos="1379538" algn="l"/>
                <a:tab pos="8229600" algn="r"/>
              </a:tabLst>
            </a:pPr>
            <a:r>
              <a:rPr lang="en-US" sz="3600" dirty="0">
                <a:latin typeface="+mn-lt"/>
              </a:rPr>
              <a:t>	- Martha working at serving	</a:t>
            </a:r>
          </a:p>
          <a:p>
            <a:pPr>
              <a:tabLst>
                <a:tab pos="465138" algn="l"/>
                <a:tab pos="1379538" algn="l"/>
                <a:tab pos="8229600" algn="r"/>
              </a:tabLst>
            </a:pPr>
            <a:r>
              <a:rPr lang="en-US" sz="3600" dirty="0">
                <a:latin typeface="+mn-lt"/>
              </a:rPr>
              <a:t>	- Mary acts UNSEEMINGLY</a:t>
            </a:r>
          </a:p>
          <a:p>
            <a:pPr>
              <a:tabLst>
                <a:tab pos="465138" algn="l"/>
                <a:tab pos="1379538" algn="l"/>
                <a:tab pos="8229600" algn="r"/>
              </a:tabLst>
            </a:pPr>
            <a:r>
              <a:rPr lang="en-US" sz="1000" dirty="0">
                <a:latin typeface="+mn-lt"/>
              </a:rPr>
              <a:t>	</a:t>
            </a:r>
          </a:p>
          <a:p>
            <a:pPr marL="457200" indent="-457200">
              <a:tabLst>
                <a:tab pos="465138" algn="l"/>
                <a:tab pos="1379538" algn="l"/>
                <a:tab pos="8229600" algn="r"/>
              </a:tabLst>
            </a:pPr>
            <a:r>
              <a:rPr lang="en-US" sz="4000" b="1" dirty="0">
                <a:latin typeface="+mn-lt"/>
              </a:rPr>
              <a:t>3	Jesus’ Silence:</a:t>
            </a:r>
          </a:p>
        </p:txBody>
      </p:sp>
      <p:sp>
        <p:nvSpPr>
          <p:cNvPr id="3" name="TextBox 2">
            <a:extLst>
              <a:ext uri="{FF2B5EF4-FFF2-40B4-BE49-F238E27FC236}">
                <a16:creationId xmlns:a16="http://schemas.microsoft.com/office/drawing/2014/main" id="{A638D3B7-49C7-45A7-2349-6A7F0B7D627E}"/>
              </a:ext>
            </a:extLst>
          </p:cNvPr>
          <p:cNvSpPr txBox="1">
            <a:spLocks noChangeArrowheads="1"/>
          </p:cNvSpPr>
          <p:nvPr/>
        </p:nvSpPr>
        <p:spPr bwMode="auto">
          <a:xfrm>
            <a:off x="38100" y="304800"/>
            <a:ext cx="9144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229600" algn="r"/>
              </a:tabLst>
            </a:pPr>
            <a:r>
              <a:rPr lang="en-US" sz="6000" b="1" i="1" dirty="0">
                <a:solidFill>
                  <a:srgbClr val="3E0000"/>
                </a:solidFill>
                <a:latin typeface="+mn-lt"/>
              </a:rPr>
              <a:t>Notice:</a:t>
            </a:r>
          </a:p>
        </p:txBody>
      </p:sp>
    </p:spTree>
    <p:extLst>
      <p:ext uri="{BB962C8B-B14F-4D97-AF65-F5344CB8AC3E}">
        <p14:creationId xmlns:p14="http://schemas.microsoft.com/office/powerpoint/2010/main" val="1239052716"/>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6B353-C1B3-C88C-9B59-227E35AFC72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6AD4CC1-086B-C2EE-B130-1A63F938096E}"/>
              </a:ext>
            </a:extLst>
          </p:cNvPr>
          <p:cNvSpPr txBox="1"/>
          <p:nvPr/>
        </p:nvSpPr>
        <p:spPr>
          <a:xfrm>
            <a:off x="0" y="1289953"/>
            <a:ext cx="9144000" cy="4278094"/>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uFill>
                  <a:solidFill>
                    <a:srgbClr val="3E0000"/>
                  </a:solidFill>
                </a:uFill>
                <a:latin typeface="Calibri" panose="020F0502020204030204" pitchFamily="34" charset="0"/>
              </a:rPr>
              <a:t>Mary poured</a:t>
            </a:r>
          </a:p>
          <a:p>
            <a:pPr marL="111316" marR="38100" indent="0" algn="ctr">
              <a:spcBef>
                <a:spcPts val="0"/>
              </a:spcBef>
              <a:spcAft>
                <a:spcPts val="0"/>
              </a:spcAft>
              <a:tabLst>
                <a:tab pos="682625" algn="l"/>
                <a:tab pos="8455025" algn="r"/>
              </a:tabLst>
            </a:pPr>
            <a:r>
              <a:rPr lang="en-US" sz="6000" b="1" kern="1400" dirty="0">
                <a:uFill>
                  <a:solidFill>
                    <a:srgbClr val="3E0000"/>
                  </a:solidFill>
                </a:uFill>
                <a:latin typeface="Calibri" panose="020F0502020204030204" pitchFamily="34" charset="0"/>
              </a:rPr>
              <a:t>perfume on Jesus’</a:t>
            </a:r>
          </a:p>
          <a:p>
            <a:pPr marL="111316" marR="38100" indent="0" algn="ctr">
              <a:spcBef>
                <a:spcPts val="0"/>
              </a:spcBef>
              <a:spcAft>
                <a:spcPts val="0"/>
              </a:spcAft>
              <a:tabLst>
                <a:tab pos="682625" algn="l"/>
                <a:tab pos="8455025" algn="r"/>
              </a:tabLst>
            </a:pPr>
            <a:endParaRPr lang="en-US" sz="2800" b="1" kern="1400" dirty="0">
              <a:uFill>
                <a:solidFill>
                  <a:srgbClr val="3E0000"/>
                </a:solidFill>
              </a:uFill>
              <a:latin typeface="Calibri" panose="020F0502020204030204" pitchFamily="34" charset="0"/>
            </a:endParaRPr>
          </a:p>
          <a:p>
            <a:pPr marL="111316" marR="38100" indent="0" algn="ctr">
              <a:spcBef>
                <a:spcPts val="0"/>
              </a:spcBef>
              <a:spcAft>
                <a:spcPts val="0"/>
              </a:spcAft>
              <a:tabLst>
                <a:tab pos="682625" algn="l"/>
                <a:tab pos="8455025" algn="r"/>
              </a:tabLst>
            </a:pPr>
            <a:r>
              <a:rPr lang="en-US" sz="6000" b="1" kern="1400" dirty="0">
                <a:uFill>
                  <a:solidFill>
                    <a:srgbClr val="3E0000"/>
                  </a:solidFill>
                </a:uFill>
                <a:latin typeface="Calibri" panose="020F0502020204030204" pitchFamily="34" charset="0"/>
              </a:rPr>
              <a:t>Head        Feet</a:t>
            </a:r>
          </a:p>
          <a:p>
            <a:pPr marL="111316" marR="38100" indent="0" algn="ctr">
              <a:spcBef>
                <a:spcPts val="0"/>
              </a:spcBef>
              <a:spcAft>
                <a:spcPts val="0"/>
              </a:spcAft>
              <a:tabLst>
                <a:tab pos="682625" algn="l"/>
                <a:tab pos="8455025" algn="r"/>
              </a:tabLst>
            </a:pPr>
            <a:r>
              <a:rPr lang="en-US" sz="3200" b="1" kern="1400" dirty="0">
                <a:uFill>
                  <a:solidFill>
                    <a:srgbClr val="3E0000"/>
                  </a:solidFill>
                </a:uFill>
                <a:latin typeface="Calibri" panose="020F0502020204030204" pitchFamily="34" charset="0"/>
              </a:rPr>
              <a:t>  </a:t>
            </a:r>
          </a:p>
          <a:p>
            <a:pPr marL="111316" marR="38100" indent="0" algn="ctr">
              <a:spcBef>
                <a:spcPts val="0"/>
              </a:spcBef>
              <a:spcAft>
                <a:spcPts val="0"/>
              </a:spcAft>
              <a:tabLst>
                <a:tab pos="682625" algn="l"/>
                <a:tab pos="8455025" algn="r"/>
              </a:tabLst>
            </a:pPr>
            <a:r>
              <a:rPr lang="en-US" sz="3200" b="1" kern="1400" dirty="0">
                <a:ln>
                  <a:noFill/>
                </a:ln>
                <a:solidFill>
                  <a:srgbClr val="000000"/>
                </a:solidFill>
                <a:effectLst/>
                <a:latin typeface="Calibri" panose="020F0502020204030204" pitchFamily="34" charset="0"/>
              </a:rPr>
              <a:t>Mt 26:7; Mk 14:3; Jn 12:1</a:t>
            </a:r>
            <a:endParaRPr lang="en-US" sz="3200" b="1" i="1" kern="1400" dirty="0">
              <a:ln>
                <a:noFill/>
              </a:ln>
              <a:solidFill>
                <a:srgbClr val="001236"/>
              </a:solidFill>
              <a:effectLst/>
              <a:latin typeface="Calibri" panose="020F0502020204030204" pitchFamily="34" charset="0"/>
            </a:endParaRPr>
          </a:p>
        </p:txBody>
      </p:sp>
      <p:sp>
        <p:nvSpPr>
          <p:cNvPr id="6" name="Explosion: 8 Points 5">
            <a:extLst>
              <a:ext uri="{FF2B5EF4-FFF2-40B4-BE49-F238E27FC236}">
                <a16:creationId xmlns:a16="http://schemas.microsoft.com/office/drawing/2014/main" id="{23AEBEE7-A8FA-BB55-2375-D436485D8E97}"/>
              </a:ext>
            </a:extLst>
          </p:cNvPr>
          <p:cNvSpPr/>
          <p:nvPr/>
        </p:nvSpPr>
        <p:spPr>
          <a:xfrm>
            <a:off x="1981200" y="539511"/>
            <a:ext cx="386736"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777982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anim calcmode="lin" valueType="num">
                                      <p:cBhvr>
                                        <p:cTn id="8" dur="3000" fill="hold"/>
                                        <p:tgtEl>
                                          <p:spTgt spid="6"/>
                                        </p:tgtEl>
                                        <p:attrNameLst>
                                          <p:attrName>ppt_x</p:attrName>
                                        </p:attrNameLst>
                                      </p:cBhvr>
                                      <p:tavLst>
                                        <p:tav tm="0">
                                          <p:val>
                                            <p:strVal val="#ppt_x"/>
                                          </p:val>
                                        </p:tav>
                                        <p:tav tm="100000">
                                          <p:val>
                                            <p:strVal val="#ppt_x"/>
                                          </p:val>
                                        </p:tav>
                                      </p:tavLst>
                                    </p:anim>
                                    <p:anim calcmode="lin" valueType="num">
                                      <p:cBhvr>
                                        <p:cTn id="9" dur="3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40335-912D-74B8-C712-A11EC7A35F7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C7BD5D1-B7FA-E255-03B0-FF018243CD32}"/>
              </a:ext>
            </a:extLst>
          </p:cNvPr>
          <p:cNvSpPr txBox="1">
            <a:spLocks noChangeArrowheads="1"/>
          </p:cNvSpPr>
          <p:nvPr/>
        </p:nvSpPr>
        <p:spPr bwMode="auto">
          <a:xfrm>
            <a:off x="228600" y="351234"/>
            <a:ext cx="8686800" cy="615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And while he was at Bethany in the house of Simon the leper, as he was reclining at table, a woman came with an alabaster flask of ointment of pure nard, very costly, and she broke the flask and poured it over his head. </a:t>
            </a:r>
            <a:r>
              <a:rPr lang="en-US" sz="3600" baseline="30000" dirty="0">
                <a:latin typeface="+mn-lt"/>
              </a:rPr>
              <a:t>4 </a:t>
            </a:r>
            <a:r>
              <a:rPr lang="en-US" sz="3600" dirty="0">
                <a:latin typeface="+mn-lt"/>
              </a:rPr>
              <a:t>There were some who said to themselves indignantly, “Why was the ointment wasted like that? </a:t>
            </a:r>
            <a:r>
              <a:rPr lang="en-US" sz="3600" baseline="30000" dirty="0">
                <a:latin typeface="+mn-lt"/>
              </a:rPr>
              <a:t>5 </a:t>
            </a:r>
            <a:r>
              <a:rPr lang="en-US" sz="3600" dirty="0">
                <a:latin typeface="+mn-lt"/>
              </a:rPr>
              <a:t>For this ointment could have been sold for more than three hundred denarii and given to the poor.” And they scolded her.</a:t>
            </a:r>
          </a:p>
          <a:p>
            <a:pPr>
              <a:tabLst>
                <a:tab pos="8229600" algn="r"/>
              </a:tabLst>
            </a:pPr>
            <a:r>
              <a:rPr lang="en-US" sz="3400" dirty="0">
                <a:latin typeface="+mn-lt"/>
              </a:rPr>
              <a:t>	</a:t>
            </a:r>
            <a:r>
              <a:rPr lang="en-US" sz="2800" b="1" dirty="0">
                <a:solidFill>
                  <a:prstClr val="black"/>
                </a:solidFill>
                <a:latin typeface="Calibri" panose="020F0502020204030204"/>
              </a:rPr>
              <a:t>Mk 15:3-5</a:t>
            </a:r>
            <a:endParaRPr lang="en-US" sz="2800" dirty="0">
              <a:latin typeface="+mn-lt"/>
            </a:endParaRPr>
          </a:p>
        </p:txBody>
      </p:sp>
    </p:spTree>
    <p:extLst>
      <p:ext uri="{BB962C8B-B14F-4D97-AF65-F5344CB8AC3E}">
        <p14:creationId xmlns:p14="http://schemas.microsoft.com/office/powerpoint/2010/main" val="2408965261"/>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956A3-5890-3701-AF4B-535D3D15168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930A110-89E0-8401-C285-B64EC279B366}"/>
              </a:ext>
            </a:extLst>
          </p:cNvPr>
          <p:cNvSpPr txBox="1"/>
          <p:nvPr/>
        </p:nvSpPr>
        <p:spPr>
          <a:xfrm>
            <a:off x="0" y="1289953"/>
            <a:ext cx="9144000" cy="4278094"/>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uFill>
                  <a:solidFill>
                    <a:srgbClr val="3E0000"/>
                  </a:solidFill>
                </a:uFill>
                <a:latin typeface="Calibri" panose="020F0502020204030204" pitchFamily="34" charset="0"/>
              </a:rPr>
              <a:t>Mary poured</a:t>
            </a:r>
          </a:p>
          <a:p>
            <a:pPr marL="111316" marR="38100" indent="0" algn="ctr">
              <a:spcBef>
                <a:spcPts val="0"/>
              </a:spcBef>
              <a:spcAft>
                <a:spcPts val="0"/>
              </a:spcAft>
              <a:tabLst>
                <a:tab pos="682625" algn="l"/>
                <a:tab pos="8455025" algn="r"/>
              </a:tabLst>
            </a:pPr>
            <a:r>
              <a:rPr lang="en-US" sz="6000" b="1" kern="1400" dirty="0">
                <a:uFill>
                  <a:solidFill>
                    <a:srgbClr val="3E0000"/>
                  </a:solidFill>
                </a:uFill>
                <a:latin typeface="Calibri" panose="020F0502020204030204" pitchFamily="34" charset="0"/>
              </a:rPr>
              <a:t>perfume on Jesus’</a:t>
            </a:r>
          </a:p>
          <a:p>
            <a:pPr marL="111316" marR="38100" indent="0" algn="ctr">
              <a:spcBef>
                <a:spcPts val="0"/>
              </a:spcBef>
              <a:spcAft>
                <a:spcPts val="0"/>
              </a:spcAft>
              <a:tabLst>
                <a:tab pos="682625" algn="l"/>
                <a:tab pos="8455025" algn="r"/>
              </a:tabLst>
            </a:pPr>
            <a:endParaRPr lang="en-US" sz="2800" b="1" kern="1400" dirty="0">
              <a:uFill>
                <a:solidFill>
                  <a:srgbClr val="3E0000"/>
                </a:solidFill>
              </a:uFill>
              <a:latin typeface="Calibri" panose="020F0502020204030204" pitchFamily="34" charset="0"/>
            </a:endParaRPr>
          </a:p>
          <a:p>
            <a:pPr marL="111316" marR="38100" indent="0" algn="ctr">
              <a:spcBef>
                <a:spcPts val="0"/>
              </a:spcBef>
              <a:spcAft>
                <a:spcPts val="0"/>
              </a:spcAft>
              <a:tabLst>
                <a:tab pos="682625" algn="l"/>
                <a:tab pos="8455025" algn="r"/>
              </a:tabLst>
            </a:pPr>
            <a:r>
              <a:rPr lang="en-US" sz="6000" b="1" kern="1400" dirty="0">
                <a:uFill>
                  <a:solidFill>
                    <a:srgbClr val="3E0000"/>
                  </a:solidFill>
                </a:uFill>
                <a:latin typeface="Calibri" panose="020F0502020204030204" pitchFamily="34" charset="0"/>
              </a:rPr>
              <a:t>Head        Feet</a:t>
            </a:r>
          </a:p>
          <a:p>
            <a:pPr marL="111316" marR="38100" indent="0" algn="ctr">
              <a:spcBef>
                <a:spcPts val="0"/>
              </a:spcBef>
              <a:spcAft>
                <a:spcPts val="0"/>
              </a:spcAft>
              <a:tabLst>
                <a:tab pos="682625" algn="l"/>
                <a:tab pos="8455025" algn="r"/>
              </a:tabLst>
            </a:pPr>
            <a:r>
              <a:rPr lang="en-US" sz="3200" b="1" kern="1400" dirty="0">
                <a:uFill>
                  <a:solidFill>
                    <a:srgbClr val="3E0000"/>
                  </a:solidFill>
                </a:uFill>
                <a:latin typeface="Calibri" panose="020F0502020204030204" pitchFamily="34" charset="0"/>
              </a:rPr>
              <a:t>  </a:t>
            </a:r>
          </a:p>
          <a:p>
            <a:pPr marL="111316" marR="38100" indent="0" algn="ctr">
              <a:spcBef>
                <a:spcPts val="0"/>
              </a:spcBef>
              <a:spcAft>
                <a:spcPts val="0"/>
              </a:spcAft>
              <a:tabLst>
                <a:tab pos="682625" algn="l"/>
                <a:tab pos="8455025" algn="r"/>
              </a:tabLst>
            </a:pPr>
            <a:r>
              <a:rPr lang="en-US" sz="3200" b="1" kern="1400" dirty="0">
                <a:ln>
                  <a:noFill/>
                </a:ln>
                <a:solidFill>
                  <a:srgbClr val="000000"/>
                </a:solidFill>
                <a:effectLst/>
                <a:latin typeface="Calibri" panose="020F0502020204030204" pitchFamily="34" charset="0"/>
              </a:rPr>
              <a:t>Mt 26:7; Mk 14:3; Jn 12:1</a:t>
            </a:r>
            <a:endParaRPr lang="en-US" sz="3200" b="1" i="1" kern="1400" dirty="0">
              <a:ln>
                <a:noFill/>
              </a:ln>
              <a:solidFill>
                <a:srgbClr val="001236"/>
              </a:solidFill>
              <a:effectLst/>
              <a:latin typeface="Calibri" panose="020F0502020204030204" pitchFamily="34" charset="0"/>
            </a:endParaRPr>
          </a:p>
        </p:txBody>
      </p:sp>
      <p:sp>
        <p:nvSpPr>
          <p:cNvPr id="6" name="Explosion: 8 Points 5">
            <a:extLst>
              <a:ext uri="{FF2B5EF4-FFF2-40B4-BE49-F238E27FC236}">
                <a16:creationId xmlns:a16="http://schemas.microsoft.com/office/drawing/2014/main" id="{CEBDB7C5-1D0C-5AD0-19E4-1457E5874EEB}"/>
              </a:ext>
            </a:extLst>
          </p:cNvPr>
          <p:cNvSpPr/>
          <p:nvPr/>
        </p:nvSpPr>
        <p:spPr>
          <a:xfrm>
            <a:off x="1981200" y="539511"/>
            <a:ext cx="386736"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D8CC9A3E-4563-BC2B-3017-C2CFA1EA4F62}"/>
              </a:ext>
            </a:extLst>
          </p:cNvPr>
          <p:cNvSpPr/>
          <p:nvPr/>
        </p:nvSpPr>
        <p:spPr>
          <a:xfrm>
            <a:off x="1943100" y="3581400"/>
            <a:ext cx="2438400" cy="838200"/>
          </a:xfrm>
          <a:prstGeom prst="ellipse">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9949CC0E-CA3F-B080-811B-37A269FB7C85}"/>
              </a:ext>
            </a:extLst>
          </p:cNvPr>
          <p:cNvSpPr/>
          <p:nvPr/>
        </p:nvSpPr>
        <p:spPr>
          <a:xfrm>
            <a:off x="4906879" y="3581400"/>
            <a:ext cx="2438400" cy="838200"/>
          </a:xfrm>
          <a:prstGeom prst="ellipse">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8338926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anim calcmode="lin" valueType="num">
                                      <p:cBhvr>
                                        <p:cTn id="8" dur="3000" fill="hold"/>
                                        <p:tgtEl>
                                          <p:spTgt spid="6"/>
                                        </p:tgtEl>
                                        <p:attrNameLst>
                                          <p:attrName>ppt_x</p:attrName>
                                        </p:attrNameLst>
                                      </p:cBhvr>
                                      <p:tavLst>
                                        <p:tav tm="0">
                                          <p:val>
                                            <p:strVal val="#ppt_x"/>
                                          </p:val>
                                        </p:tav>
                                        <p:tav tm="100000">
                                          <p:val>
                                            <p:strVal val="#ppt_x"/>
                                          </p:val>
                                        </p:tav>
                                      </p:tavLst>
                                    </p:anim>
                                    <p:anim calcmode="lin" valueType="num">
                                      <p:cBhvr>
                                        <p:cTn id="9" dur="3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1F7CB-28FE-0CA5-6E96-54FC2488104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584AB5-14CB-FE28-A126-B91008826C07}"/>
              </a:ext>
            </a:extLst>
          </p:cNvPr>
          <p:cNvSpPr txBox="1">
            <a:spLocks noChangeArrowheads="1"/>
          </p:cNvSpPr>
          <p:nvPr/>
        </p:nvSpPr>
        <p:spPr bwMode="auto">
          <a:xfrm>
            <a:off x="266700" y="1410355"/>
            <a:ext cx="86868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65138" indent="-465138">
              <a:buAutoNum type="arabicPlain"/>
              <a:tabLst>
                <a:tab pos="465138" algn="l"/>
                <a:tab pos="1379538" algn="l"/>
                <a:tab pos="8229600" algn="r"/>
              </a:tabLst>
            </a:pPr>
            <a:r>
              <a:rPr lang="en-US" sz="4000" b="1" dirty="0">
                <a:latin typeface="+mn-lt"/>
              </a:rPr>
              <a:t>Time:</a:t>
            </a:r>
          </a:p>
          <a:p>
            <a:pPr marL="465138" lvl="1" indent="0">
              <a:tabLst>
                <a:tab pos="465138" algn="l"/>
                <a:tab pos="1379538" algn="l"/>
                <a:tab pos="8229600" algn="r"/>
              </a:tabLst>
            </a:pPr>
            <a:r>
              <a:rPr lang="en-US" sz="3600" dirty="0">
                <a:latin typeface="+mn-lt"/>
              </a:rPr>
              <a:t>- Six days before Passover – Jesus’ death</a:t>
            </a:r>
            <a:endParaRPr lang="en-US" b="1" dirty="0">
              <a:latin typeface="+mn-lt"/>
            </a:endParaRPr>
          </a:p>
          <a:p>
            <a:pPr marL="465138" lvl="1" indent="0">
              <a:tabLst>
                <a:tab pos="465138" algn="l"/>
                <a:tab pos="1379538" algn="l"/>
                <a:tab pos="8229600" algn="r"/>
              </a:tabLst>
            </a:pPr>
            <a:endParaRPr lang="en-US" sz="1000" b="1" dirty="0">
              <a:latin typeface="+mn-lt"/>
            </a:endParaRPr>
          </a:p>
          <a:p>
            <a:pPr marL="457200" indent="-457200">
              <a:buAutoNum type="arabicPlain" startAt="2"/>
              <a:tabLst>
                <a:tab pos="465138" algn="l"/>
                <a:tab pos="1379538" algn="l"/>
                <a:tab pos="8229600" algn="r"/>
              </a:tabLst>
            </a:pPr>
            <a:r>
              <a:rPr lang="en-US" sz="4000" b="1" dirty="0">
                <a:latin typeface="+mn-lt"/>
              </a:rPr>
              <a:t>Women’s Place (not at Table):</a:t>
            </a:r>
          </a:p>
          <a:p>
            <a:pPr>
              <a:tabLst>
                <a:tab pos="465138" algn="l"/>
                <a:tab pos="1379538" algn="l"/>
                <a:tab pos="8229600" algn="r"/>
              </a:tabLst>
            </a:pPr>
            <a:r>
              <a:rPr lang="en-US" sz="3600" dirty="0">
                <a:latin typeface="+mn-lt"/>
              </a:rPr>
              <a:t>	- Martha working at serving	</a:t>
            </a:r>
          </a:p>
          <a:p>
            <a:pPr>
              <a:tabLst>
                <a:tab pos="465138" algn="l"/>
                <a:tab pos="1379538" algn="l"/>
                <a:tab pos="8229600" algn="r"/>
              </a:tabLst>
            </a:pPr>
            <a:r>
              <a:rPr lang="en-US" sz="3600" dirty="0">
                <a:latin typeface="+mn-lt"/>
              </a:rPr>
              <a:t>	- Mary acts UNSEEMINGLY</a:t>
            </a:r>
          </a:p>
          <a:p>
            <a:pPr>
              <a:tabLst>
                <a:tab pos="465138" algn="l"/>
                <a:tab pos="1379538" algn="l"/>
                <a:tab pos="8229600" algn="r"/>
              </a:tabLst>
            </a:pPr>
            <a:r>
              <a:rPr lang="en-US" sz="1000" dirty="0">
                <a:latin typeface="+mn-lt"/>
              </a:rPr>
              <a:t>	</a:t>
            </a:r>
          </a:p>
          <a:p>
            <a:pPr marL="457200" indent="-457200">
              <a:tabLst>
                <a:tab pos="465138" algn="l"/>
                <a:tab pos="1379538" algn="l"/>
                <a:tab pos="8229600" algn="r"/>
              </a:tabLst>
            </a:pPr>
            <a:r>
              <a:rPr lang="en-US" sz="4000" b="1" dirty="0">
                <a:latin typeface="+mn-lt"/>
              </a:rPr>
              <a:t>3	Jesus’ Silence:</a:t>
            </a:r>
          </a:p>
          <a:p>
            <a:pPr marL="465138" lvl="1" indent="0">
              <a:tabLst>
                <a:tab pos="465138" algn="l"/>
                <a:tab pos="1379538" algn="l"/>
                <a:tab pos="8229600" algn="r"/>
              </a:tabLst>
            </a:pPr>
            <a:r>
              <a:rPr lang="en-US" sz="3600" dirty="0">
                <a:latin typeface="+mn-lt"/>
              </a:rPr>
              <a:t>- Jesus receives the anointing (saying 0)</a:t>
            </a:r>
          </a:p>
          <a:p>
            <a:pPr marL="465138" lvl="1" indent="0">
              <a:tabLst>
                <a:tab pos="465138" algn="l"/>
                <a:tab pos="1379538" algn="l"/>
                <a:tab pos="8229600" algn="r"/>
              </a:tabLst>
            </a:pPr>
            <a:r>
              <a:rPr lang="en-US" sz="3600" b="1" dirty="0">
                <a:latin typeface="+mn-lt"/>
              </a:rPr>
              <a:t>- Full scene is a complete anointing </a:t>
            </a:r>
            <a:r>
              <a:rPr lang="en-US" sz="3600" dirty="0">
                <a:latin typeface="+mn-lt"/>
              </a:rPr>
              <a:t>(Peter)</a:t>
            </a:r>
            <a:endParaRPr lang="en-US" sz="2800" dirty="0">
              <a:latin typeface="+mn-lt"/>
            </a:endParaRPr>
          </a:p>
        </p:txBody>
      </p:sp>
      <p:sp>
        <p:nvSpPr>
          <p:cNvPr id="3" name="TextBox 2">
            <a:extLst>
              <a:ext uri="{FF2B5EF4-FFF2-40B4-BE49-F238E27FC236}">
                <a16:creationId xmlns:a16="http://schemas.microsoft.com/office/drawing/2014/main" id="{A730D44C-88FF-992E-6623-3853192CDE7D}"/>
              </a:ext>
            </a:extLst>
          </p:cNvPr>
          <p:cNvSpPr txBox="1">
            <a:spLocks noChangeArrowheads="1"/>
          </p:cNvSpPr>
          <p:nvPr/>
        </p:nvSpPr>
        <p:spPr bwMode="auto">
          <a:xfrm>
            <a:off x="38100" y="304800"/>
            <a:ext cx="9144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229600" algn="r"/>
              </a:tabLst>
            </a:pPr>
            <a:r>
              <a:rPr lang="en-US" sz="6000" b="1" i="1" dirty="0">
                <a:solidFill>
                  <a:srgbClr val="3E0000"/>
                </a:solidFill>
                <a:latin typeface="+mn-lt"/>
              </a:rPr>
              <a:t>Notice:</a:t>
            </a:r>
          </a:p>
        </p:txBody>
      </p:sp>
    </p:spTree>
    <p:extLst>
      <p:ext uri="{BB962C8B-B14F-4D97-AF65-F5344CB8AC3E}">
        <p14:creationId xmlns:p14="http://schemas.microsoft.com/office/powerpoint/2010/main" val="3773460276"/>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FB4A2-0D52-6BF5-62E0-2950865D45F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E5460AE-5141-F760-2375-2564AD6035C3}"/>
              </a:ext>
            </a:extLst>
          </p:cNvPr>
          <p:cNvSpPr txBox="1"/>
          <p:nvPr/>
        </p:nvSpPr>
        <p:spPr>
          <a:xfrm>
            <a:off x="228600" y="1074509"/>
            <a:ext cx="8382000" cy="4708981"/>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uFill>
                  <a:solidFill>
                    <a:srgbClr val="3E0000"/>
                  </a:solidFill>
                </a:uFill>
                <a:latin typeface="Calibri" panose="020F0502020204030204" pitchFamily="34" charset="0"/>
              </a:rPr>
              <a:t>Lord, help me to process the depth of this Woman’s actions!</a:t>
            </a:r>
          </a:p>
          <a:p>
            <a:pPr marL="111316" marR="38100" indent="0" algn="ctr">
              <a:spcBef>
                <a:spcPts val="0"/>
              </a:spcBef>
              <a:spcAft>
                <a:spcPts val="0"/>
              </a:spcAft>
              <a:tabLst>
                <a:tab pos="682625" algn="l"/>
                <a:tab pos="8455025" algn="r"/>
              </a:tabLst>
            </a:pPr>
            <a:endParaRPr lang="en-US" sz="6000" b="1" kern="1400" dirty="0">
              <a:uFill>
                <a:solidFill>
                  <a:srgbClr val="3E0000"/>
                </a:solidFill>
              </a:uFill>
              <a:latin typeface="Calibri" panose="020F0502020204030204" pitchFamily="34" charset="0"/>
            </a:endParaRPr>
          </a:p>
          <a:p>
            <a:pPr marL="111316" marR="38100" indent="0" algn="ctr">
              <a:spcBef>
                <a:spcPts val="0"/>
              </a:spcBef>
              <a:spcAft>
                <a:spcPts val="0"/>
              </a:spcAft>
              <a:tabLst>
                <a:tab pos="682625" algn="l"/>
                <a:tab pos="8455025" algn="r"/>
              </a:tabLst>
            </a:pPr>
            <a:r>
              <a:rPr lang="en-US" sz="6000" b="1" kern="1400" dirty="0">
                <a:uFill>
                  <a:solidFill>
                    <a:srgbClr val="3E0000"/>
                  </a:solidFill>
                </a:uFill>
                <a:latin typeface="Calibri" panose="020F0502020204030204" pitchFamily="34" charset="0"/>
              </a:rPr>
              <a:t>Am I ready to act out?</a:t>
            </a:r>
            <a:endParaRPr lang="en-US" sz="3200" b="1" i="1" kern="1400" dirty="0">
              <a:ln>
                <a:noFill/>
              </a:ln>
              <a:solidFill>
                <a:srgbClr val="001236"/>
              </a:solidFill>
              <a:effectLst/>
              <a:latin typeface="Calibri" panose="020F0502020204030204" pitchFamily="34" charset="0"/>
            </a:endParaRPr>
          </a:p>
        </p:txBody>
      </p:sp>
    </p:spTree>
    <p:extLst>
      <p:ext uri="{BB962C8B-B14F-4D97-AF65-F5344CB8AC3E}">
        <p14:creationId xmlns:p14="http://schemas.microsoft.com/office/powerpoint/2010/main" val="3758652669"/>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Props1.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3.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13795</TotalTime>
  <Words>704</Words>
  <Application>Microsoft Office PowerPoint</Application>
  <PresentationFormat>On-screen Show (4:3)</PresentationFormat>
  <Paragraphs>54</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750</cp:revision>
  <cp:lastPrinted>2022-10-02T13:03:38Z</cp:lastPrinted>
  <dcterms:created xsi:type="dcterms:W3CDTF">2020-07-19T11:17:55Z</dcterms:created>
  <dcterms:modified xsi:type="dcterms:W3CDTF">2024-03-03T12:55:50Z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