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9"/>
  </p:notesMasterIdLst>
  <p:handoutMasterIdLst>
    <p:handoutMasterId r:id="rId20"/>
  </p:handoutMasterIdLst>
  <p:sldIdLst>
    <p:sldId id="7104" r:id="rId5"/>
    <p:sldId id="7751" r:id="rId6"/>
    <p:sldId id="7782" r:id="rId7"/>
    <p:sldId id="7832" r:id="rId8"/>
    <p:sldId id="7835" r:id="rId9"/>
    <p:sldId id="7836" r:id="rId10"/>
    <p:sldId id="7837" r:id="rId11"/>
    <p:sldId id="7838" r:id="rId12"/>
    <p:sldId id="7844" r:id="rId13"/>
    <p:sldId id="7846" r:id="rId14"/>
    <p:sldId id="7848" r:id="rId15"/>
    <p:sldId id="7849" r:id="rId16"/>
    <p:sldId id="7833" r:id="rId17"/>
    <p:sldId id="7851" r:id="rId18"/>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236"/>
    <a:srgbClr val="3E0000"/>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18" autoAdjust="0"/>
    <p:restoredTop sz="89803" autoAdjust="0"/>
  </p:normalViewPr>
  <p:slideViewPr>
    <p:cSldViewPr showGuides="1">
      <p:cViewPr>
        <p:scale>
          <a:sx n="50" d="100"/>
          <a:sy n="50" d="100"/>
        </p:scale>
        <p:origin x="936" y="2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2/25/2024</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2/25/2024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2/25/2024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2/25/2024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2/25/2024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2/25/2024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2/25/2024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2/25/2024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2/25/2024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2/25/2024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2/25/2024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2/25/2024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2/25/2024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2/25/2024</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514350" y="1639668"/>
            <a:ext cx="3448050" cy="357866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fontScale="92500" lnSpcReduction="10000"/>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Mt 13:10-17</a:t>
            </a:r>
          </a:p>
          <a:p>
            <a:pPr marR="38100" eaLnBrk="1" hangingPunct="1">
              <a:lnSpc>
                <a:spcPct val="90000"/>
              </a:lnSpc>
              <a:spcBef>
                <a:spcPts val="0"/>
              </a:spcBef>
              <a:spcAft>
                <a:spcPts val="600"/>
              </a:spcAft>
            </a:pPr>
            <a:r>
              <a:rPr lang="en-US" sz="2800" b="1" dirty="0">
                <a:cs typeface="Arial" panose="020B0604020202020204" pitchFamily="34" charset="0"/>
              </a:rPr>
              <a:t>Mk 4:10-12</a:t>
            </a:r>
          </a:p>
          <a:p>
            <a:pPr marR="38100" eaLnBrk="1" hangingPunct="1">
              <a:lnSpc>
                <a:spcPct val="90000"/>
              </a:lnSpc>
              <a:spcBef>
                <a:spcPts val="0"/>
              </a:spcBef>
              <a:spcAft>
                <a:spcPts val="600"/>
              </a:spcAft>
            </a:pPr>
            <a:r>
              <a:rPr lang="en-US" sz="2800" b="1" dirty="0">
                <a:cs typeface="Arial" panose="020B0604020202020204" pitchFamily="34" charset="0"/>
              </a:rPr>
              <a:t>Lk 8:9-10</a:t>
            </a:r>
          </a:p>
          <a:p>
            <a:pPr marR="38100" eaLnBrk="1" hangingPunct="1">
              <a:lnSpc>
                <a:spcPct val="90000"/>
              </a:lnSpc>
              <a:spcBef>
                <a:spcPts val="0"/>
              </a:spcBef>
              <a:spcAft>
                <a:spcPts val="600"/>
              </a:spcAft>
            </a:pPr>
            <a:r>
              <a:rPr lang="en-US" sz="2800" b="1" dirty="0">
                <a:cs typeface="Arial" panose="020B0604020202020204" pitchFamily="34" charset="0"/>
              </a:rPr>
              <a:t>Is 6:1-13</a:t>
            </a:r>
          </a:p>
          <a:p>
            <a:pPr marR="38100" eaLnBrk="1" hangingPunct="1">
              <a:lnSpc>
                <a:spcPct val="90000"/>
              </a:lnSpc>
              <a:spcBef>
                <a:spcPts val="0"/>
              </a:spcBef>
              <a:spcAft>
                <a:spcPts val="600"/>
              </a:spcAft>
            </a:pPr>
            <a:r>
              <a:rPr lang="en-US" sz="2800" b="1" dirty="0">
                <a:cs typeface="Arial" panose="020B0604020202020204" pitchFamily="34" charset="0"/>
              </a:rPr>
              <a:t>Eph 1:18-20</a:t>
            </a:r>
          </a:p>
          <a:p>
            <a:pPr marR="38100" eaLnBrk="1" hangingPunct="1">
              <a:lnSpc>
                <a:spcPct val="90000"/>
              </a:lnSpc>
              <a:spcBef>
                <a:spcPts val="0"/>
              </a:spcBef>
              <a:spcAft>
                <a:spcPts val="600"/>
              </a:spcAft>
            </a:pPr>
            <a:r>
              <a:rPr lang="en-US" sz="2400" b="1" i="1" dirty="0">
                <a:solidFill>
                  <a:srgbClr val="3E0000"/>
                </a:solidFill>
                <a:cs typeface="Arial" panose="020B0604020202020204" pitchFamily="34" charset="0"/>
              </a:rPr>
              <a:t>Coming</a:t>
            </a:r>
          </a:p>
          <a:p>
            <a:pPr marR="38100" eaLnBrk="1" hangingPunct="1">
              <a:lnSpc>
                <a:spcPct val="90000"/>
              </a:lnSpc>
              <a:spcBef>
                <a:spcPts val="0"/>
              </a:spcBef>
              <a:spcAft>
                <a:spcPts val="600"/>
              </a:spcAft>
            </a:pPr>
            <a:r>
              <a:rPr lang="en-US" sz="2800" b="1" dirty="0">
                <a:cs typeface="Arial" panose="020B0604020202020204" pitchFamily="34" charset="0"/>
              </a:rPr>
              <a:t>Mt 13:1-9, 18-23</a:t>
            </a:r>
          </a:p>
          <a:p>
            <a:pPr marR="38100" eaLnBrk="1" hangingPunct="1">
              <a:lnSpc>
                <a:spcPct val="90000"/>
              </a:lnSpc>
              <a:spcBef>
                <a:spcPts val="0"/>
              </a:spcBef>
              <a:spcAft>
                <a:spcPts val="600"/>
              </a:spcAft>
            </a:pPr>
            <a:r>
              <a:rPr lang="en-US" sz="2800" b="1" dirty="0">
                <a:cs typeface="Arial" panose="020B0604020202020204" pitchFamily="34" charset="0"/>
              </a:rPr>
              <a:t>Mk 4:1-9, 13-20</a:t>
            </a:r>
          </a:p>
          <a:p>
            <a:pPr marR="38100" eaLnBrk="1" hangingPunct="1">
              <a:lnSpc>
                <a:spcPct val="90000"/>
              </a:lnSpc>
              <a:spcBef>
                <a:spcPts val="0"/>
              </a:spcBef>
              <a:spcAft>
                <a:spcPts val="600"/>
              </a:spcAft>
            </a:pPr>
            <a:r>
              <a:rPr lang="en-US" sz="2800" b="1" dirty="0">
                <a:cs typeface="Arial" panose="020B0604020202020204" pitchFamily="34" charset="0"/>
              </a:rPr>
              <a:t>Lk 8:4-8, 11-15</a:t>
            </a: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2/25/24</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0" y="117081"/>
            <a:ext cx="91439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A Parable Disclosure</a:t>
            </a:r>
            <a:endParaRPr lang="en-US" sz="5400" i="1" dirty="0">
              <a:cs typeface="Arial" panose="020B0604020202020204" pitchFamily="34" charset="0"/>
            </a:endParaRPr>
          </a:p>
        </p:txBody>
      </p:sp>
      <p:pic>
        <p:nvPicPr>
          <p:cNvPr id="4" name="Picture 3" descr="A painting of a person sitting in a circle with a group of people&#10;&#10;Description automatically generated">
            <a:extLst>
              <a:ext uri="{FF2B5EF4-FFF2-40B4-BE49-F238E27FC236}">
                <a16:creationId xmlns:a16="http://schemas.microsoft.com/office/drawing/2014/main" id="{04913198-E415-F82C-8D6E-74AD11453F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5299" y="1040411"/>
            <a:ext cx="4838700" cy="5825541"/>
          </a:xfrm>
          <a:prstGeom prst="rect">
            <a:avLst/>
          </a:prstGeom>
        </p:spPr>
      </p:pic>
    </p:spTree>
    <p:extLst>
      <p:ext uri="{BB962C8B-B14F-4D97-AF65-F5344CB8AC3E}">
        <p14:creationId xmlns:p14="http://schemas.microsoft.com/office/powerpoint/2010/main" val="3686156494"/>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9B430A-A27E-20A1-3520-D4DFA59B35CE}"/>
              </a:ext>
            </a:extLst>
          </p:cNvPr>
          <p:cNvSpPr txBox="1">
            <a:spLocks noChangeArrowheads="1"/>
          </p:cNvSpPr>
          <p:nvPr/>
        </p:nvSpPr>
        <p:spPr bwMode="auto">
          <a:xfrm>
            <a:off x="228600" y="120402"/>
            <a:ext cx="86868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Then the disciples came and said to him, “Why do you speak to them in parables?” </a:t>
            </a:r>
            <a:r>
              <a:rPr lang="en-US" sz="3600" baseline="30000" dirty="0">
                <a:latin typeface="+mn-lt"/>
              </a:rPr>
              <a:t>11 </a:t>
            </a:r>
            <a:r>
              <a:rPr lang="en-US" sz="3600" dirty="0">
                <a:latin typeface="+mn-lt"/>
              </a:rPr>
              <a:t>And he answered them, </a:t>
            </a:r>
            <a:r>
              <a:rPr lang="en-US" sz="3600" dirty="0">
                <a:solidFill>
                  <a:srgbClr val="FF0000"/>
                </a:solidFill>
                <a:latin typeface="+mn-lt"/>
              </a:rPr>
              <a:t>“To you it has been given to know the secrets of the kingdom of heaven, but to them it has not been given. </a:t>
            </a:r>
            <a:r>
              <a:rPr lang="en-US" sz="3600" baseline="30000" dirty="0">
                <a:solidFill>
                  <a:srgbClr val="FF0000"/>
                </a:solidFill>
                <a:latin typeface="+mn-lt"/>
              </a:rPr>
              <a:t>12 </a:t>
            </a:r>
            <a:r>
              <a:rPr lang="en-US" sz="3600" dirty="0">
                <a:solidFill>
                  <a:srgbClr val="FF0000"/>
                </a:solidFill>
                <a:latin typeface="+mn-lt"/>
              </a:rPr>
              <a:t>For to the one who has, more will be given, and he will have an abundance, but from the one who has not, even what he has will be taken away. </a:t>
            </a:r>
            <a:r>
              <a:rPr lang="en-US" sz="3600" baseline="30000" dirty="0">
                <a:solidFill>
                  <a:srgbClr val="FF0000"/>
                </a:solidFill>
                <a:latin typeface="+mn-lt"/>
              </a:rPr>
              <a:t>13 </a:t>
            </a:r>
            <a:r>
              <a:rPr lang="en-US" sz="3600" dirty="0">
                <a:solidFill>
                  <a:srgbClr val="FF0000"/>
                </a:solidFill>
                <a:latin typeface="+mn-lt"/>
              </a:rPr>
              <a:t>This is why I speak to them in parables, because seeing they do not see, and hearing they do not hear, nor do they understand.”</a:t>
            </a:r>
            <a:r>
              <a:rPr lang="en-US" sz="3600" dirty="0">
                <a:latin typeface="+mn-lt"/>
              </a:rPr>
              <a:t>	</a:t>
            </a:r>
            <a:r>
              <a:rPr lang="en-US" sz="2800" b="1" dirty="0">
                <a:solidFill>
                  <a:prstClr val="black"/>
                </a:solidFill>
                <a:latin typeface="Calibri" panose="020F0502020204030204"/>
              </a:rPr>
              <a:t>M</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t 13:10-13</a:t>
            </a:r>
            <a:endParaRPr lang="en-US" sz="2800" dirty="0">
              <a:latin typeface="+mn-lt"/>
            </a:endParaRPr>
          </a:p>
        </p:txBody>
      </p:sp>
    </p:spTree>
    <p:extLst>
      <p:ext uri="{BB962C8B-B14F-4D97-AF65-F5344CB8AC3E}">
        <p14:creationId xmlns:p14="http://schemas.microsoft.com/office/powerpoint/2010/main" val="3430016587"/>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0FB781-18B5-5BAF-3A39-3B2978605D4B}"/>
              </a:ext>
            </a:extLst>
          </p:cNvPr>
          <p:cNvSpPr txBox="1"/>
          <p:nvPr/>
        </p:nvSpPr>
        <p:spPr>
          <a:xfrm>
            <a:off x="0" y="533400"/>
            <a:ext cx="91440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uFill>
                  <a:solidFill>
                    <a:srgbClr val="3E0000"/>
                  </a:solidFill>
                </a:uFill>
                <a:latin typeface="Calibri" panose="020F0502020204030204" pitchFamily="34" charset="0"/>
              </a:rPr>
              <a:t>The disciples were asking for </a:t>
            </a:r>
            <a:r>
              <a:rPr lang="en-US" sz="6000" b="1" u="sng" kern="1400" dirty="0">
                <a:uFill>
                  <a:solidFill>
                    <a:srgbClr val="3E0000"/>
                  </a:solidFill>
                </a:uFill>
                <a:latin typeface="Calibri" panose="020F0502020204030204" pitchFamily="34" charset="0"/>
              </a:rPr>
              <a:t>understanding</a:t>
            </a:r>
            <a:r>
              <a:rPr lang="en-US" sz="6000" b="1" kern="1400" dirty="0">
                <a:uFill>
                  <a:solidFill>
                    <a:srgbClr val="3E0000"/>
                  </a:solidFill>
                </a:uFill>
                <a:latin typeface="Calibri" panose="020F0502020204030204" pitchFamily="34" charset="0"/>
              </a:rPr>
              <a:t>.  </a:t>
            </a:r>
            <a:r>
              <a:rPr lang="en-US" sz="3200" b="1" kern="1400" dirty="0">
                <a:ln>
                  <a:noFill/>
                </a:ln>
                <a:solidFill>
                  <a:srgbClr val="000000"/>
                </a:solidFill>
                <a:effectLst/>
                <a:latin typeface="Calibri" panose="020F0502020204030204" pitchFamily="34" charset="0"/>
              </a:rPr>
              <a:t>Mt 13:10</a:t>
            </a:r>
            <a:endParaRPr lang="en-US" sz="3200" b="1" i="1" kern="1400" dirty="0">
              <a:ln>
                <a:noFill/>
              </a:ln>
              <a:solidFill>
                <a:srgbClr val="001236"/>
              </a:solidFill>
              <a:effectLst/>
              <a:latin typeface="Calibri" panose="020F0502020204030204" pitchFamily="34" charset="0"/>
            </a:endParaRPr>
          </a:p>
        </p:txBody>
      </p:sp>
      <p:sp>
        <p:nvSpPr>
          <p:cNvPr id="8" name="Explosion: 8 Points 7">
            <a:extLst>
              <a:ext uri="{FF2B5EF4-FFF2-40B4-BE49-F238E27FC236}">
                <a16:creationId xmlns:a16="http://schemas.microsoft.com/office/drawing/2014/main" id="{B578B317-5FE5-8BE9-85E2-17483D26D657}"/>
              </a:ext>
            </a:extLst>
          </p:cNvPr>
          <p:cNvSpPr/>
          <p:nvPr/>
        </p:nvSpPr>
        <p:spPr>
          <a:xfrm>
            <a:off x="304800" y="1905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07A58957-8E29-34C3-08D3-19F7ACBFB55D}"/>
              </a:ext>
            </a:extLst>
          </p:cNvPr>
          <p:cNvSpPr txBox="1"/>
          <p:nvPr/>
        </p:nvSpPr>
        <p:spPr>
          <a:xfrm>
            <a:off x="285750" y="3429000"/>
            <a:ext cx="8458200" cy="286232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uFill>
                  <a:solidFill>
                    <a:srgbClr val="3E0000"/>
                  </a:solidFill>
                </a:uFill>
                <a:latin typeface="Calibri" panose="020F0502020204030204" pitchFamily="34" charset="0"/>
              </a:rPr>
              <a:t>Jesus responds by saying that God’s mysteries are</a:t>
            </a:r>
          </a:p>
          <a:p>
            <a:pPr marL="111316" marR="38100" indent="0" algn="ctr">
              <a:spcBef>
                <a:spcPts val="0"/>
              </a:spcBef>
              <a:spcAft>
                <a:spcPts val="0"/>
              </a:spcAft>
              <a:tabLst>
                <a:tab pos="682625" algn="l"/>
                <a:tab pos="8455025" algn="r"/>
              </a:tabLst>
            </a:pPr>
            <a:r>
              <a:rPr lang="en-US" sz="6000" b="1" kern="1400" dirty="0">
                <a:uFill>
                  <a:solidFill>
                    <a:srgbClr val="3E0000"/>
                  </a:solidFill>
                </a:uFill>
                <a:latin typeface="Calibri" panose="020F0502020204030204" pitchFamily="34" charset="0"/>
              </a:rPr>
              <a:t>for the “ </a:t>
            </a:r>
            <a:r>
              <a:rPr lang="en-US" sz="6000" b="1" u="sng" kern="1400" dirty="0">
                <a:uFill>
                  <a:solidFill>
                    <a:srgbClr val="3E0000"/>
                  </a:solidFill>
                </a:uFill>
                <a:latin typeface="Calibri" panose="020F0502020204030204" pitchFamily="34" charset="0"/>
              </a:rPr>
              <a:t>Has’</a:t>
            </a:r>
            <a:r>
              <a:rPr lang="en-US" sz="6000" b="1" kern="1400" dirty="0">
                <a:uFill>
                  <a:solidFill>
                    <a:srgbClr val="3E0000"/>
                  </a:solidFill>
                </a:uFill>
                <a:latin typeface="Calibri" panose="020F0502020204030204" pitchFamily="34" charset="0"/>
              </a:rPr>
              <a:t>.”  </a:t>
            </a:r>
            <a:r>
              <a:rPr lang="en-US" sz="3200" b="1" kern="1400" dirty="0">
                <a:ln>
                  <a:noFill/>
                </a:ln>
                <a:solidFill>
                  <a:srgbClr val="000000"/>
                </a:solidFill>
                <a:effectLst/>
                <a:latin typeface="Calibri" panose="020F0502020204030204" pitchFamily="34" charset="0"/>
              </a:rPr>
              <a:t>Mt 13:11-12</a:t>
            </a:r>
            <a:endParaRPr lang="en-US" sz="3200" b="1" i="1" kern="1400" dirty="0">
              <a:ln>
                <a:noFill/>
              </a:ln>
              <a:solidFill>
                <a:srgbClr val="001236"/>
              </a:solidFill>
              <a:effectLst/>
              <a:latin typeface="Calibri" panose="020F0502020204030204" pitchFamily="34" charset="0"/>
            </a:endParaRPr>
          </a:p>
        </p:txBody>
      </p:sp>
      <p:sp>
        <p:nvSpPr>
          <p:cNvPr id="6" name="Explosion: 8 Points 5">
            <a:extLst>
              <a:ext uri="{FF2B5EF4-FFF2-40B4-BE49-F238E27FC236}">
                <a16:creationId xmlns:a16="http://schemas.microsoft.com/office/drawing/2014/main" id="{2BD3C09C-B8B4-333C-30CA-A88F0FA161AB}"/>
              </a:ext>
            </a:extLst>
          </p:cNvPr>
          <p:cNvSpPr/>
          <p:nvPr/>
        </p:nvSpPr>
        <p:spPr>
          <a:xfrm>
            <a:off x="304800" y="2819400"/>
            <a:ext cx="386736"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534609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0"/>
                                        <p:tgtEl>
                                          <p:spTgt spid="6"/>
                                        </p:tgtEl>
                                      </p:cBhvr>
                                    </p:animEffect>
                                    <p:anim calcmode="lin" valueType="num">
                                      <p:cBhvr>
                                        <p:cTn id="14" dur="3000" fill="hold"/>
                                        <p:tgtEl>
                                          <p:spTgt spid="6"/>
                                        </p:tgtEl>
                                        <p:attrNameLst>
                                          <p:attrName>ppt_x</p:attrName>
                                        </p:attrNameLst>
                                      </p:cBhvr>
                                      <p:tavLst>
                                        <p:tav tm="0">
                                          <p:val>
                                            <p:strVal val="#ppt_x"/>
                                          </p:val>
                                        </p:tav>
                                        <p:tav tm="100000">
                                          <p:val>
                                            <p:strVal val="#ppt_x"/>
                                          </p:val>
                                        </p:tav>
                                      </p:tavLst>
                                    </p:anim>
                                    <p:anim calcmode="lin" valueType="num">
                                      <p:cBhvr>
                                        <p:cTn id="15" dur="3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D4415-C8BD-CFB2-2008-5727EEA600E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8EAE728-BAEA-D96C-4079-68CCBA4C2828}"/>
              </a:ext>
            </a:extLst>
          </p:cNvPr>
          <p:cNvSpPr txBox="1">
            <a:spLocks noChangeArrowheads="1"/>
          </p:cNvSpPr>
          <p:nvPr/>
        </p:nvSpPr>
        <p:spPr bwMode="auto">
          <a:xfrm>
            <a:off x="228600" y="762000"/>
            <a:ext cx="86868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solidFill>
                  <a:srgbClr val="FF0000"/>
                </a:solidFill>
                <a:latin typeface="+mn-lt"/>
              </a:rPr>
              <a:t>“Indeed, in their case the prophecy of Isaiah is fulfilled that says: “ </a:t>
            </a:r>
            <a:r>
              <a:rPr lang="en-US" sz="3600" dirty="0">
                <a:solidFill>
                  <a:srgbClr val="001236"/>
                </a:solidFill>
                <a:latin typeface="+mn-lt"/>
              </a:rPr>
              <a:t>‘ You will indeed hear but never understand, and you will indeed see but never perceive.” </a:t>
            </a:r>
            <a:r>
              <a:rPr lang="en-US" sz="3600" baseline="30000" dirty="0">
                <a:solidFill>
                  <a:srgbClr val="001236"/>
                </a:solidFill>
                <a:latin typeface="+mn-lt"/>
              </a:rPr>
              <a:t>15 </a:t>
            </a:r>
            <a:r>
              <a:rPr lang="en-US" sz="3600" dirty="0">
                <a:solidFill>
                  <a:srgbClr val="001236"/>
                </a:solidFill>
                <a:latin typeface="+mn-lt"/>
              </a:rPr>
              <a:t>For this people’s heart has grown dull, and with their ears they can barely hear, and their eyes they have closed, lest they should see with their eyes and hear with their ears and understand with their heart and turn, and I would heal them.’ </a:t>
            </a:r>
          </a:p>
          <a:p>
            <a:pPr>
              <a:tabLst>
                <a:tab pos="8229600" algn="r"/>
              </a:tabLst>
            </a:pPr>
            <a:r>
              <a:rPr lang="en-US" sz="3600" dirty="0">
                <a:solidFill>
                  <a:srgbClr val="C00000"/>
                </a:solidFill>
                <a:latin typeface="+mn-lt"/>
              </a:rPr>
              <a:t>	</a:t>
            </a:r>
            <a:r>
              <a:rPr lang="en-US" sz="2800" b="1" dirty="0">
                <a:solidFill>
                  <a:prstClr val="black"/>
                </a:solidFill>
                <a:latin typeface="Calibri" panose="020F0502020204030204"/>
              </a:rPr>
              <a:t>M</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t 13:14-15</a:t>
            </a:r>
            <a:endParaRPr lang="en-US" sz="2800" dirty="0">
              <a:latin typeface="+mn-lt"/>
            </a:endParaRPr>
          </a:p>
        </p:txBody>
      </p:sp>
    </p:spTree>
    <p:extLst>
      <p:ext uri="{BB962C8B-B14F-4D97-AF65-F5344CB8AC3E}">
        <p14:creationId xmlns:p14="http://schemas.microsoft.com/office/powerpoint/2010/main" val="3380476721"/>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1F7CB-28FE-0CA5-6E96-54FC2488104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584AB5-14CB-FE28-A126-B91008826C07}"/>
              </a:ext>
            </a:extLst>
          </p:cNvPr>
          <p:cNvSpPr txBox="1">
            <a:spLocks noChangeArrowheads="1"/>
          </p:cNvSpPr>
          <p:nvPr/>
        </p:nvSpPr>
        <p:spPr bwMode="auto">
          <a:xfrm>
            <a:off x="228600" y="1981200"/>
            <a:ext cx="86868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65138" indent="-465138">
              <a:buAutoNum type="arabicPlain"/>
              <a:tabLst>
                <a:tab pos="465138" algn="l"/>
                <a:tab pos="1379538" algn="l"/>
                <a:tab pos="8229600" algn="r"/>
              </a:tabLst>
            </a:pPr>
            <a:r>
              <a:rPr lang="en-US" sz="4000" b="1" dirty="0">
                <a:latin typeface="+mn-lt"/>
              </a:rPr>
              <a:t>What the Disciples are asking:</a:t>
            </a:r>
          </a:p>
          <a:p>
            <a:pPr marL="465138" lvl="1" indent="0">
              <a:tabLst>
                <a:tab pos="465138" algn="l"/>
                <a:tab pos="1379538" algn="l"/>
                <a:tab pos="8229600" algn="r"/>
              </a:tabLst>
            </a:pPr>
            <a:r>
              <a:rPr lang="en-US" sz="3600" dirty="0">
                <a:latin typeface="+mn-lt"/>
              </a:rPr>
              <a:t>- Why do you speak to them this way?	</a:t>
            </a:r>
            <a:r>
              <a:rPr lang="en-US" b="1" dirty="0">
                <a:latin typeface="+mn-lt"/>
              </a:rPr>
              <a:t>V10</a:t>
            </a:r>
          </a:p>
          <a:p>
            <a:pPr marL="465138" lvl="1" indent="0">
              <a:tabLst>
                <a:tab pos="465138" algn="l"/>
                <a:tab pos="1379538" algn="l"/>
                <a:tab pos="8229600" algn="r"/>
              </a:tabLst>
            </a:pPr>
            <a:endParaRPr lang="en-US" b="1" dirty="0">
              <a:latin typeface="+mn-lt"/>
            </a:endParaRPr>
          </a:p>
          <a:p>
            <a:pPr marL="465138" lvl="1" indent="0">
              <a:tabLst>
                <a:tab pos="465138" algn="l"/>
                <a:tab pos="1379538" algn="l"/>
                <a:tab pos="8229600" algn="r"/>
              </a:tabLst>
            </a:pPr>
            <a:endParaRPr lang="en-US" b="1" dirty="0">
              <a:latin typeface="+mn-lt"/>
            </a:endParaRPr>
          </a:p>
          <a:p>
            <a:pPr marL="742950" indent="-742950">
              <a:buAutoNum type="arabicPlain" startAt="2"/>
              <a:tabLst>
                <a:tab pos="465138" algn="l"/>
                <a:tab pos="1379538" algn="l"/>
                <a:tab pos="8229600" algn="r"/>
              </a:tabLst>
            </a:pPr>
            <a:r>
              <a:rPr lang="en-US" sz="4000" b="1" dirty="0">
                <a:latin typeface="+mn-lt"/>
              </a:rPr>
              <a:t>What the Disciples are saying</a:t>
            </a:r>
          </a:p>
          <a:p>
            <a:pPr>
              <a:tabLst>
                <a:tab pos="465138" algn="l"/>
                <a:tab pos="1379538" algn="l"/>
                <a:tab pos="8229600" algn="r"/>
              </a:tabLst>
            </a:pPr>
            <a:r>
              <a:rPr lang="en-US" sz="3600" dirty="0">
                <a:latin typeface="+mn-lt"/>
              </a:rPr>
              <a:t>	- We don’t understand the parables	</a:t>
            </a:r>
          </a:p>
          <a:p>
            <a:pPr>
              <a:tabLst>
                <a:tab pos="465138" algn="l"/>
                <a:tab pos="1379538" algn="l"/>
                <a:tab pos="8229600" algn="r"/>
              </a:tabLst>
            </a:pPr>
            <a:r>
              <a:rPr lang="en-US" sz="3600" dirty="0">
                <a:latin typeface="+mn-lt"/>
              </a:rPr>
              <a:t>	- Will you explain this to us</a:t>
            </a:r>
          </a:p>
          <a:p>
            <a:pPr>
              <a:tabLst>
                <a:tab pos="465138" algn="l"/>
                <a:tab pos="1379538" algn="l"/>
                <a:tab pos="8229600" algn="r"/>
              </a:tabLst>
            </a:pPr>
            <a:endParaRPr lang="en-US" sz="2800" dirty="0">
              <a:latin typeface="+mn-lt"/>
            </a:endParaRPr>
          </a:p>
        </p:txBody>
      </p:sp>
      <p:sp>
        <p:nvSpPr>
          <p:cNvPr id="3" name="TextBox 2">
            <a:extLst>
              <a:ext uri="{FF2B5EF4-FFF2-40B4-BE49-F238E27FC236}">
                <a16:creationId xmlns:a16="http://schemas.microsoft.com/office/drawing/2014/main" id="{A730D44C-88FF-992E-6623-3853192CDE7D}"/>
              </a:ext>
            </a:extLst>
          </p:cNvPr>
          <p:cNvSpPr txBox="1">
            <a:spLocks noChangeArrowheads="1"/>
          </p:cNvSpPr>
          <p:nvPr/>
        </p:nvSpPr>
        <p:spPr bwMode="auto">
          <a:xfrm>
            <a:off x="38100" y="304800"/>
            <a:ext cx="9144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229600" algn="r"/>
              </a:tabLst>
            </a:pPr>
            <a:r>
              <a:rPr lang="en-US" sz="6000" b="1" i="1" dirty="0">
                <a:solidFill>
                  <a:srgbClr val="3E0000"/>
                </a:solidFill>
                <a:latin typeface="+mn-lt"/>
              </a:rPr>
              <a:t>Notice:</a:t>
            </a:r>
          </a:p>
        </p:txBody>
      </p:sp>
    </p:spTree>
    <p:extLst>
      <p:ext uri="{BB962C8B-B14F-4D97-AF65-F5344CB8AC3E}">
        <p14:creationId xmlns:p14="http://schemas.microsoft.com/office/powerpoint/2010/main" val="3773460276"/>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D7E7A-CD96-9F57-D7E5-8C18C1E63A4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CFEC947-E532-306F-7893-096643303E4F}"/>
              </a:ext>
            </a:extLst>
          </p:cNvPr>
          <p:cNvSpPr txBox="1">
            <a:spLocks noChangeArrowheads="1"/>
          </p:cNvSpPr>
          <p:nvPr/>
        </p:nvSpPr>
        <p:spPr bwMode="auto">
          <a:xfrm>
            <a:off x="228600" y="837307"/>
            <a:ext cx="8686800"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57200" indent="-457200">
              <a:buAutoNum type="arabicPlain" startAt="3"/>
              <a:tabLst>
                <a:tab pos="465138" algn="l"/>
                <a:tab pos="1379538" algn="l"/>
                <a:tab pos="8229600" algn="r"/>
              </a:tabLst>
            </a:pPr>
            <a:r>
              <a:rPr lang="en-US" sz="4000" b="1" dirty="0">
                <a:latin typeface="+mn-lt"/>
              </a:rPr>
              <a:t>What Jesus says:</a:t>
            </a:r>
          </a:p>
          <a:p>
            <a:pPr>
              <a:tabLst>
                <a:tab pos="465138" algn="l"/>
                <a:tab pos="1379538" algn="l"/>
                <a:tab pos="8229600" algn="r"/>
              </a:tabLst>
            </a:pPr>
            <a:r>
              <a:rPr lang="en-US" sz="3600" dirty="0">
                <a:latin typeface="+mn-lt"/>
              </a:rPr>
              <a:t>	- You are given understanding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v11</a:t>
            </a:r>
            <a:endParaRPr lang="en-US" sz="3600" dirty="0">
              <a:latin typeface="+mn-lt"/>
            </a:endParaRPr>
          </a:p>
          <a:p>
            <a:pPr>
              <a:tabLst>
                <a:tab pos="465138" algn="l"/>
                <a:tab pos="1379538" algn="l"/>
                <a:tab pos="8229600" algn="r"/>
              </a:tabLst>
            </a:pPr>
            <a:r>
              <a:rPr lang="en-US" sz="3600" dirty="0">
                <a:latin typeface="+mn-lt"/>
              </a:rPr>
              <a:t>	- They are not able to understand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v11</a:t>
            </a:r>
            <a:endParaRPr lang="en-US" sz="3600" dirty="0">
              <a:latin typeface="+mn-lt"/>
            </a:endParaRPr>
          </a:p>
          <a:p>
            <a:pPr>
              <a:tabLst>
                <a:tab pos="465138" algn="l"/>
                <a:tab pos="1379538" algn="l"/>
                <a:tab pos="8229600" algn="r"/>
              </a:tabLst>
            </a:pPr>
            <a:r>
              <a:rPr lang="en-US" sz="3600" dirty="0">
                <a:latin typeface="+mn-lt"/>
              </a:rPr>
              <a:t>	- The principle of receiving is at work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v12</a:t>
            </a:r>
          </a:p>
          <a:p>
            <a:pPr>
              <a:tabLst>
                <a:tab pos="465138" algn="l"/>
                <a:tab pos="1379538" algn="l"/>
                <a:tab pos="8229600" algn="r"/>
              </a:tabLst>
            </a:pPr>
            <a:endParaRPr lang="en-US" sz="800" dirty="0">
              <a:latin typeface="+mn-lt"/>
            </a:endParaRPr>
          </a:p>
          <a:p>
            <a:pPr>
              <a:tabLst>
                <a:tab pos="465138" algn="l"/>
                <a:tab pos="1379538" algn="l"/>
                <a:tab pos="8229600" algn="r"/>
              </a:tabLst>
            </a:pPr>
            <a:r>
              <a:rPr lang="en-US" sz="4000" b="1" dirty="0">
                <a:latin typeface="+mn-lt"/>
              </a:rPr>
              <a:t>4	Who Jesus quotes:</a:t>
            </a:r>
          </a:p>
          <a:p>
            <a:pPr>
              <a:tabLst>
                <a:tab pos="465138" algn="l"/>
                <a:tab pos="1379538" algn="l"/>
                <a:tab pos="8229600" algn="r"/>
              </a:tabLst>
            </a:pPr>
            <a:r>
              <a:rPr lang="en-US" sz="4000" dirty="0">
                <a:latin typeface="+mn-lt"/>
              </a:rPr>
              <a:t>	- God </a:t>
            </a:r>
            <a:r>
              <a:rPr lang="en-US" sz="3200" b="1" i="1" dirty="0">
                <a:latin typeface="+mn-lt"/>
              </a:rPr>
              <a:t>(3-in-1) </a:t>
            </a:r>
            <a:r>
              <a:rPr lang="en-US" sz="4000" dirty="0">
                <a:latin typeface="+mn-lt"/>
              </a:rPr>
              <a:t>speaking to Isaiah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Is 6:9</a:t>
            </a:r>
            <a:endParaRPr lang="en-US" sz="4000" dirty="0">
              <a:latin typeface="+mn-lt"/>
            </a:endParaRPr>
          </a:p>
          <a:p>
            <a:pPr>
              <a:tabLst>
                <a:tab pos="465138" algn="l"/>
                <a:tab pos="1379538" algn="l"/>
                <a:tab pos="8229600" algn="r"/>
              </a:tabLst>
            </a:pPr>
            <a:r>
              <a:rPr lang="en-US" sz="4000" dirty="0">
                <a:latin typeface="+mn-lt"/>
              </a:rPr>
              <a:t>	- Isaiah’s ministry prospects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 Is 6:9</a:t>
            </a:r>
          </a:p>
          <a:p>
            <a:pPr>
              <a:tabLst>
                <a:tab pos="465138" algn="l"/>
                <a:tab pos="1379538" algn="l"/>
                <a:tab pos="8229600" algn="r"/>
              </a:tabLst>
            </a:pPr>
            <a:endParaRPr lang="en-US" sz="800" dirty="0">
              <a:latin typeface="+mn-lt"/>
            </a:endParaRPr>
          </a:p>
          <a:p>
            <a:pPr>
              <a:tabLst>
                <a:tab pos="465138" algn="l"/>
                <a:tab pos="1379538" algn="l"/>
                <a:tab pos="8229600" algn="r"/>
              </a:tabLst>
            </a:pPr>
            <a:r>
              <a:rPr lang="en-US" sz="4000" b="1" dirty="0">
                <a:latin typeface="+mn-lt"/>
              </a:rPr>
              <a:t>5	Isaiah’s Experience:</a:t>
            </a:r>
          </a:p>
          <a:p>
            <a:pPr>
              <a:tabLst>
                <a:tab pos="465138" algn="l"/>
                <a:tab pos="1379538" algn="l"/>
                <a:tab pos="8229600" algn="r"/>
              </a:tabLst>
            </a:pPr>
            <a:r>
              <a:rPr lang="en-US" sz="4000" dirty="0">
                <a:latin typeface="+mn-lt"/>
              </a:rPr>
              <a:t>	- Holy One, Lip Guilt, Forgiveness, Call	</a:t>
            </a:r>
          </a:p>
          <a:p>
            <a:pPr>
              <a:tabLst>
                <a:tab pos="465138" algn="l"/>
                <a:tab pos="1379538" algn="l"/>
                <a:tab pos="8229600" algn="r"/>
              </a:tabLst>
            </a:pPr>
            <a:r>
              <a:rPr kumimoji="0" lang="en-US" sz="2000" b="1" i="0" u="none" strike="noStrike" kern="1200" cap="none" spc="0" normalizeH="0" baseline="0" noProof="0" dirty="0">
                <a:ln>
                  <a:noFill/>
                </a:ln>
                <a:solidFill>
                  <a:prstClr val="black"/>
                </a:solidFill>
                <a:effectLst/>
                <a:uLnTx/>
                <a:uFillTx/>
                <a:latin typeface="+mn-lt"/>
                <a:ea typeface="+mn-ea"/>
                <a:cs typeface="+mn-cs"/>
              </a:rPr>
              <a:t>			Is 6:1-8</a:t>
            </a:r>
            <a:endParaRPr lang="en-US" sz="4000" dirty="0">
              <a:latin typeface="+mn-lt"/>
            </a:endParaRPr>
          </a:p>
        </p:txBody>
      </p:sp>
      <p:sp>
        <p:nvSpPr>
          <p:cNvPr id="3" name="TextBox 2">
            <a:extLst>
              <a:ext uri="{FF2B5EF4-FFF2-40B4-BE49-F238E27FC236}">
                <a16:creationId xmlns:a16="http://schemas.microsoft.com/office/drawing/2014/main" id="{42F347E6-28A4-52BE-EFE7-E38305121A80}"/>
              </a:ext>
            </a:extLst>
          </p:cNvPr>
          <p:cNvSpPr txBox="1">
            <a:spLocks noChangeArrowheads="1"/>
          </p:cNvSpPr>
          <p:nvPr/>
        </p:nvSpPr>
        <p:spPr bwMode="auto">
          <a:xfrm>
            <a:off x="0" y="0"/>
            <a:ext cx="9144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229600" algn="r"/>
              </a:tabLst>
            </a:pPr>
            <a:r>
              <a:rPr lang="en-US" sz="6000" b="1" i="1" dirty="0">
                <a:solidFill>
                  <a:srgbClr val="3E0000"/>
                </a:solidFill>
                <a:latin typeface="+mn-lt"/>
              </a:rPr>
              <a:t>Notice:</a:t>
            </a:r>
          </a:p>
        </p:txBody>
      </p:sp>
    </p:spTree>
    <p:extLst>
      <p:ext uri="{BB962C8B-B14F-4D97-AF65-F5344CB8AC3E}">
        <p14:creationId xmlns:p14="http://schemas.microsoft.com/office/powerpoint/2010/main" val="4076584111"/>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3AFC5-1E50-F663-72EE-86235811DCB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00041DD-6A69-A072-227A-EF6D5483B5BB}"/>
              </a:ext>
            </a:extLst>
          </p:cNvPr>
          <p:cNvSpPr txBox="1">
            <a:spLocks noChangeArrowheads="1"/>
          </p:cNvSpPr>
          <p:nvPr/>
        </p:nvSpPr>
        <p:spPr bwMode="auto">
          <a:xfrm>
            <a:off x="228600" y="335845"/>
            <a:ext cx="86868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For to us a child is born, to us a son is given; and the government shall be upon his shoulder, and his name shall be called Wonderful Counselor, Mighty God, Everlasting Father, Prince of Peace. </a:t>
            </a:r>
            <a:r>
              <a:rPr lang="en-US" sz="3600" baseline="30000" dirty="0">
                <a:latin typeface="+mn-lt"/>
              </a:rPr>
              <a:t>7 </a:t>
            </a:r>
            <a:r>
              <a:rPr lang="en-US" sz="3600" dirty="0">
                <a:latin typeface="+mn-lt"/>
              </a:rPr>
              <a:t>Of the increase of his government and of peace there will be no end, on the throne of David and over his kingdom, to establish it and to uphold it with justice and with righteousness from this time forth and forevermore.  The zeal of the LORD of hosts will do this.	</a:t>
            </a:r>
            <a:r>
              <a:rPr lang="en-US" sz="2800" b="1" dirty="0">
                <a:solidFill>
                  <a:prstClr val="black"/>
                </a:solidFill>
                <a:latin typeface="Calibri" panose="020F0502020204030204"/>
              </a:rPr>
              <a:t>Is 9:6-7</a:t>
            </a:r>
            <a:endParaRPr lang="en-US" sz="2800" dirty="0">
              <a:latin typeface="+mn-lt"/>
            </a:endParaRPr>
          </a:p>
        </p:txBody>
      </p:sp>
    </p:spTree>
    <p:extLst>
      <p:ext uri="{BB962C8B-B14F-4D97-AF65-F5344CB8AC3E}">
        <p14:creationId xmlns:p14="http://schemas.microsoft.com/office/powerpoint/2010/main" val="703624824"/>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5044E-4A6F-6C0E-B267-13AAD107B73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17923A2-8985-4A40-44B5-A80F7DDA8AF8}"/>
              </a:ext>
            </a:extLst>
          </p:cNvPr>
          <p:cNvSpPr txBox="1">
            <a:spLocks noChangeArrowheads="1"/>
          </p:cNvSpPr>
          <p:nvPr/>
        </p:nvSpPr>
        <p:spPr bwMode="auto">
          <a:xfrm>
            <a:off x="228600" y="335845"/>
            <a:ext cx="86868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Behold my servant, whom I uphold, my chosen, in whom my soul delights; I have put my Spirit upon him; he will bring forth justice to the nations. </a:t>
            </a:r>
            <a:r>
              <a:rPr lang="en-US" sz="3600" baseline="30000" dirty="0">
                <a:latin typeface="+mn-lt"/>
              </a:rPr>
              <a:t>2 </a:t>
            </a:r>
            <a:r>
              <a:rPr lang="en-US" sz="3600" dirty="0">
                <a:latin typeface="+mn-lt"/>
              </a:rPr>
              <a:t>He will not cry aloud or lift up his voice, or make it heard in the street; </a:t>
            </a:r>
            <a:r>
              <a:rPr lang="en-US" sz="3600" baseline="30000" dirty="0">
                <a:latin typeface="+mn-lt"/>
              </a:rPr>
              <a:t>3 </a:t>
            </a:r>
            <a:r>
              <a:rPr lang="en-US" sz="3600" dirty="0">
                <a:latin typeface="+mn-lt"/>
              </a:rPr>
              <a:t>a bruised reed he will not break, and a faintly burning wick he will not quench; he will faithfully bring forth justice. </a:t>
            </a:r>
            <a:r>
              <a:rPr lang="en-US" sz="3600" baseline="30000" dirty="0">
                <a:latin typeface="+mn-lt"/>
              </a:rPr>
              <a:t>4 </a:t>
            </a:r>
            <a:r>
              <a:rPr lang="en-US" sz="3600" dirty="0">
                <a:latin typeface="+mn-lt"/>
              </a:rPr>
              <a:t>He will not grow faint or be discouraged till he has established justice in the earth; and the coastlands wait for his law.	</a:t>
            </a:r>
            <a:r>
              <a:rPr lang="en-US" sz="2800" b="1" dirty="0">
                <a:solidFill>
                  <a:prstClr val="black"/>
                </a:solidFill>
                <a:latin typeface="Calibri" panose="020F0502020204030204"/>
              </a:rPr>
              <a:t>Is 42:1-4</a:t>
            </a:r>
            <a:endParaRPr lang="en-US" sz="2800" dirty="0">
              <a:latin typeface="+mn-lt"/>
            </a:endParaRPr>
          </a:p>
        </p:txBody>
      </p:sp>
    </p:spTree>
    <p:extLst>
      <p:ext uri="{BB962C8B-B14F-4D97-AF65-F5344CB8AC3E}">
        <p14:creationId xmlns:p14="http://schemas.microsoft.com/office/powerpoint/2010/main" val="4038781870"/>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9C0FF-3919-ECFA-5C7F-0A0E7C0EBF0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8621F6B-CD49-2685-F326-F1D2512FA4FF}"/>
              </a:ext>
            </a:extLst>
          </p:cNvPr>
          <p:cNvSpPr txBox="1">
            <a:spLocks noChangeArrowheads="1"/>
          </p:cNvSpPr>
          <p:nvPr/>
        </p:nvSpPr>
        <p:spPr bwMode="auto">
          <a:xfrm>
            <a:off x="228600" y="19050"/>
            <a:ext cx="86868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5350" algn="r"/>
              </a:tabLst>
            </a:pPr>
            <a:r>
              <a:rPr lang="en-US" sz="3600" dirty="0">
                <a:latin typeface="+mn-lt"/>
              </a:rPr>
              <a:t>“Fear not, for you will not be ashamed; be not confounded, for you will not be disgraced; for you will forget the shame of your youth…  </a:t>
            </a:r>
            <a:r>
              <a:rPr lang="en-US" sz="3600" baseline="30000" dirty="0">
                <a:latin typeface="+mn-lt"/>
              </a:rPr>
              <a:t>5 </a:t>
            </a:r>
            <a:r>
              <a:rPr lang="en-US" sz="3600" dirty="0">
                <a:latin typeface="+mn-lt"/>
              </a:rPr>
              <a:t>For your Maker is your husband, the LORD of hosts is his name; and the Holy One of Israel is your Redeemer, the God of the whole earth he is called. </a:t>
            </a:r>
            <a:r>
              <a:rPr lang="en-US" sz="3600" baseline="30000" dirty="0">
                <a:latin typeface="+mn-lt"/>
              </a:rPr>
              <a:t>6 </a:t>
            </a:r>
            <a:r>
              <a:rPr lang="en-US" sz="3600" dirty="0">
                <a:latin typeface="+mn-lt"/>
              </a:rPr>
              <a:t>For the LORD has called you…</a:t>
            </a:r>
            <a:r>
              <a:rPr lang="en-US" sz="3600" b="1" dirty="0">
                <a:solidFill>
                  <a:srgbClr val="001236"/>
                </a:solidFill>
                <a:latin typeface="+mn-lt"/>
              </a:rPr>
              <a:t> </a:t>
            </a:r>
            <a:r>
              <a:rPr lang="en-US" sz="3600" b="1" baseline="30000" dirty="0">
                <a:solidFill>
                  <a:srgbClr val="001236"/>
                </a:solidFill>
                <a:latin typeface="+mn-lt"/>
              </a:rPr>
              <a:t>7 </a:t>
            </a:r>
            <a:r>
              <a:rPr lang="en-US" sz="3600" dirty="0">
                <a:latin typeface="+mn-lt"/>
              </a:rPr>
              <a:t>For a brief moment I deserted you, but with great compassion I will gather you…  I hid face from you, but with everlasting love I will have compassion on you,” says the LORD, your Redeemer.	</a:t>
            </a:r>
            <a:r>
              <a:rPr lang="en-US" sz="2800" b="1" dirty="0">
                <a:solidFill>
                  <a:prstClr val="black"/>
                </a:solidFill>
                <a:latin typeface="Calibri" panose="020F0502020204030204"/>
              </a:rPr>
              <a:t>Is 54:4-8</a:t>
            </a:r>
            <a:endParaRPr lang="en-US" sz="2800" dirty="0">
              <a:latin typeface="+mn-lt"/>
            </a:endParaRPr>
          </a:p>
        </p:txBody>
      </p:sp>
    </p:spTree>
    <p:extLst>
      <p:ext uri="{BB962C8B-B14F-4D97-AF65-F5344CB8AC3E}">
        <p14:creationId xmlns:p14="http://schemas.microsoft.com/office/powerpoint/2010/main" val="504928380"/>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DF910-A946-20CF-08C5-85BDA180AFF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DAE8BA-6E7C-3084-5B86-A007DEC3EF66}"/>
              </a:ext>
            </a:extLst>
          </p:cNvPr>
          <p:cNvSpPr txBox="1">
            <a:spLocks noChangeArrowheads="1"/>
          </p:cNvSpPr>
          <p:nvPr/>
        </p:nvSpPr>
        <p:spPr bwMode="auto">
          <a:xfrm>
            <a:off x="304800" y="533400"/>
            <a:ext cx="8534400" cy="606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5350" algn="r"/>
              </a:tabLst>
            </a:pPr>
            <a:r>
              <a:rPr lang="en-US" sz="3600" dirty="0">
                <a:latin typeface="+mn-lt"/>
              </a:rPr>
              <a:t>Come, everyone who thirsts, come to the waters; and he who has no money, come, buy and eat! Come, buy wine and milk without money and without price. </a:t>
            </a:r>
            <a:r>
              <a:rPr lang="en-US" sz="3600" baseline="30000" dirty="0">
                <a:latin typeface="+mn-lt"/>
              </a:rPr>
              <a:t>2 </a:t>
            </a:r>
            <a:r>
              <a:rPr lang="en-US" sz="3600" dirty="0">
                <a:latin typeface="+mn-lt"/>
              </a:rPr>
              <a:t>Why do you spend your money for that which is not bread, and your labor for that which does not satisfy? Listen diligently to me, and eat what is good, and delight yourselves in rich food. </a:t>
            </a:r>
            <a:r>
              <a:rPr lang="en-US" sz="3600" baseline="30000" dirty="0">
                <a:latin typeface="+mn-lt"/>
              </a:rPr>
              <a:t>3 </a:t>
            </a:r>
            <a:r>
              <a:rPr lang="en-US" sz="3600" dirty="0">
                <a:latin typeface="+mn-lt"/>
              </a:rPr>
              <a:t>Incline your ear, and come to me; hear, that your soul may live; 	</a:t>
            </a:r>
            <a:r>
              <a:rPr lang="en-US" sz="2800" b="1" dirty="0">
                <a:latin typeface="+mn-lt"/>
              </a:rPr>
              <a:t>Is 55:1-3a</a:t>
            </a:r>
          </a:p>
          <a:p>
            <a:pPr>
              <a:tabLst>
                <a:tab pos="8515350" algn="r"/>
              </a:tabLst>
            </a:pPr>
            <a:endParaRPr lang="en-US" sz="2800" dirty="0">
              <a:latin typeface="+mn-lt"/>
            </a:endParaRPr>
          </a:p>
        </p:txBody>
      </p:sp>
    </p:spTree>
    <p:extLst>
      <p:ext uri="{BB962C8B-B14F-4D97-AF65-F5344CB8AC3E}">
        <p14:creationId xmlns:p14="http://schemas.microsoft.com/office/powerpoint/2010/main" val="2606786366"/>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15BB4-6882-B059-2F1C-93BE258A71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481739A-AD36-9CD8-D22F-A8884654DAD3}"/>
              </a:ext>
            </a:extLst>
          </p:cNvPr>
          <p:cNvSpPr txBox="1">
            <a:spLocks noChangeArrowheads="1"/>
          </p:cNvSpPr>
          <p:nvPr/>
        </p:nvSpPr>
        <p:spPr bwMode="auto">
          <a:xfrm>
            <a:off x="228600" y="335845"/>
            <a:ext cx="86868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5350" algn="r"/>
              </a:tabLst>
            </a:pPr>
            <a:r>
              <a:rPr lang="en-US" sz="3600" b="1" u="sng" dirty="0">
                <a:uFill>
                  <a:solidFill>
                    <a:srgbClr val="3E0000"/>
                  </a:solidFill>
                </a:uFill>
                <a:latin typeface="+mn-lt"/>
              </a:rPr>
              <a:t>Seek the LORD while he may be found</a:t>
            </a:r>
            <a:r>
              <a:rPr lang="en-US" sz="3600" dirty="0">
                <a:latin typeface="+mn-lt"/>
              </a:rPr>
              <a:t>; call upon him while he is near; </a:t>
            </a:r>
            <a:r>
              <a:rPr lang="en-US" sz="3600" baseline="30000" dirty="0">
                <a:latin typeface="+mn-lt"/>
              </a:rPr>
              <a:t>7 </a:t>
            </a:r>
            <a:r>
              <a:rPr lang="en-US" sz="3600" dirty="0">
                <a:latin typeface="+mn-lt"/>
              </a:rPr>
              <a:t>let the wicked forsake his way, and the unrighteous man his thoughts; let him return to the LORD, that he may have compassion on him, and to our God, for he will abundantly pardon. </a:t>
            </a:r>
            <a:r>
              <a:rPr lang="en-US" sz="3600" baseline="30000" dirty="0">
                <a:latin typeface="+mn-lt"/>
              </a:rPr>
              <a:t>8 </a:t>
            </a:r>
            <a:r>
              <a:rPr lang="en-US" sz="3600" dirty="0">
                <a:latin typeface="+mn-lt"/>
              </a:rPr>
              <a:t>For my thoughts are not your thoughts, neither are your ways my ways, declares the LORD. </a:t>
            </a:r>
            <a:r>
              <a:rPr lang="en-US" sz="3600" baseline="30000" dirty="0">
                <a:latin typeface="+mn-lt"/>
              </a:rPr>
              <a:t>9 </a:t>
            </a:r>
            <a:r>
              <a:rPr lang="en-US" sz="3600" dirty="0">
                <a:latin typeface="+mn-lt"/>
              </a:rPr>
              <a:t>For as the heavens are higher than the earth, so are my ways higher than your ways and my thoughts than your thoughts. 	</a:t>
            </a:r>
            <a:r>
              <a:rPr lang="en-US" sz="2800" b="1" dirty="0">
                <a:latin typeface="+mn-lt"/>
              </a:rPr>
              <a:t>Is 54:6-9</a:t>
            </a:r>
          </a:p>
        </p:txBody>
      </p:sp>
    </p:spTree>
    <p:extLst>
      <p:ext uri="{BB962C8B-B14F-4D97-AF65-F5344CB8AC3E}">
        <p14:creationId xmlns:p14="http://schemas.microsoft.com/office/powerpoint/2010/main" val="3912242421"/>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E3D22-44D0-4053-DAD6-87775217543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FC19BE1-CD2A-6AC0-3C2A-E1C734CFCF18}"/>
              </a:ext>
            </a:extLst>
          </p:cNvPr>
          <p:cNvSpPr txBox="1">
            <a:spLocks noChangeArrowheads="1"/>
          </p:cNvSpPr>
          <p:nvPr/>
        </p:nvSpPr>
        <p:spPr bwMode="auto">
          <a:xfrm>
            <a:off x="381000" y="674400"/>
            <a:ext cx="83820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72400" algn="r"/>
                <a:tab pos="8515350" algn="r"/>
              </a:tabLst>
            </a:pPr>
            <a:r>
              <a:rPr lang="en-US" sz="3600" b="1" dirty="0">
                <a:latin typeface="+mn-lt"/>
              </a:rPr>
              <a:t>For you shall go out in joy and be led forth in peace; the mountains and the hills before you shall break forth into singing, and all the trees of the field shall clap their hands. </a:t>
            </a:r>
            <a:r>
              <a:rPr lang="en-US" sz="3600" b="1" baseline="30000" dirty="0">
                <a:latin typeface="+mn-lt"/>
              </a:rPr>
              <a:t>13 </a:t>
            </a:r>
            <a:r>
              <a:rPr lang="en-US" sz="3600" b="1" dirty="0">
                <a:latin typeface="+mn-lt"/>
              </a:rPr>
              <a:t>Instead of the thorn shall come up the cypress; instead of the brier shall come up the myrtle; and it shall make a name for the LORD, an everlasting sign that shall not be cut off.	</a:t>
            </a:r>
            <a:r>
              <a:rPr lang="en-US" sz="2800" b="1" dirty="0">
                <a:solidFill>
                  <a:prstClr val="black"/>
                </a:solidFill>
                <a:latin typeface="Calibri" panose="020F0502020204030204"/>
              </a:rPr>
              <a:t>Is 55:12-13</a:t>
            </a:r>
            <a:endParaRPr lang="en-US" sz="2800" dirty="0">
              <a:latin typeface="+mn-lt"/>
            </a:endParaRPr>
          </a:p>
        </p:txBody>
      </p:sp>
    </p:spTree>
    <p:extLst>
      <p:ext uri="{BB962C8B-B14F-4D97-AF65-F5344CB8AC3E}">
        <p14:creationId xmlns:p14="http://schemas.microsoft.com/office/powerpoint/2010/main" val="3457264112"/>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1EDB0-D76E-9764-6936-2E7FDBA0225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D0E7FD9-8273-1219-A20E-DE96B89E8C4B}"/>
              </a:ext>
            </a:extLst>
          </p:cNvPr>
          <p:cNvSpPr txBox="1">
            <a:spLocks noChangeArrowheads="1"/>
          </p:cNvSpPr>
          <p:nvPr/>
        </p:nvSpPr>
        <p:spPr bwMode="auto">
          <a:xfrm>
            <a:off x="228600" y="2514600"/>
            <a:ext cx="86868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solidFill>
                  <a:srgbClr val="C00000"/>
                </a:solidFill>
                <a:latin typeface="+mn-lt"/>
              </a:rPr>
              <a:t>“But blessed are your eyes, for they see, and your ears, for they hear. </a:t>
            </a:r>
            <a:r>
              <a:rPr lang="en-US" sz="3600" baseline="30000" dirty="0">
                <a:solidFill>
                  <a:srgbClr val="C00000"/>
                </a:solidFill>
                <a:latin typeface="+mn-lt"/>
              </a:rPr>
              <a:t>17 </a:t>
            </a:r>
            <a:r>
              <a:rPr lang="en-US" sz="3600" dirty="0">
                <a:solidFill>
                  <a:srgbClr val="C00000"/>
                </a:solidFill>
                <a:latin typeface="+mn-lt"/>
              </a:rPr>
              <a:t>For truly, I say to you, many prophets and righteous people longed to see what you see, and did not see it, and to hear what you hear, and did not hear it.”	</a:t>
            </a:r>
            <a:r>
              <a:rPr lang="en-US" sz="2800" b="1" dirty="0">
                <a:solidFill>
                  <a:prstClr val="black"/>
                </a:solidFill>
                <a:latin typeface="Calibri" panose="020F0502020204030204"/>
              </a:rPr>
              <a:t>M</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t 13:16-17</a:t>
            </a:r>
            <a:endParaRPr lang="en-US" sz="2800" dirty="0">
              <a:latin typeface="+mn-lt"/>
            </a:endParaRPr>
          </a:p>
        </p:txBody>
      </p:sp>
      <p:sp>
        <p:nvSpPr>
          <p:cNvPr id="3" name="TextBox 2">
            <a:extLst>
              <a:ext uri="{FF2B5EF4-FFF2-40B4-BE49-F238E27FC236}">
                <a16:creationId xmlns:a16="http://schemas.microsoft.com/office/drawing/2014/main" id="{49539E2C-4FE3-3B33-9E41-CEA0B7399ADD}"/>
              </a:ext>
            </a:extLst>
          </p:cNvPr>
          <p:cNvSpPr txBox="1">
            <a:spLocks noChangeArrowheads="1"/>
          </p:cNvSpPr>
          <p:nvPr/>
        </p:nvSpPr>
        <p:spPr bwMode="auto">
          <a:xfrm>
            <a:off x="228600" y="609600"/>
            <a:ext cx="8686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229600" algn="r"/>
              </a:tabLst>
            </a:pPr>
            <a:r>
              <a:rPr lang="en-US" sz="6000" b="1" dirty="0">
                <a:latin typeface="+mn-lt"/>
              </a:rPr>
              <a:t>A Parable Blessing</a:t>
            </a:r>
          </a:p>
        </p:txBody>
      </p:sp>
    </p:spTree>
    <p:extLst>
      <p:ext uri="{BB962C8B-B14F-4D97-AF65-F5344CB8AC3E}">
        <p14:creationId xmlns:p14="http://schemas.microsoft.com/office/powerpoint/2010/main" val="951499466"/>
      </p:ext>
    </p:extLst>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F5DB5-E826-3A03-4FCC-3922FF7D376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2199B06-4F76-4A12-37BB-B8A4A9AF0C6A}"/>
              </a:ext>
            </a:extLst>
          </p:cNvPr>
          <p:cNvSpPr txBox="1"/>
          <p:nvPr/>
        </p:nvSpPr>
        <p:spPr>
          <a:xfrm>
            <a:off x="0" y="762000"/>
            <a:ext cx="9144000" cy="2092881"/>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uFill>
                  <a:solidFill>
                    <a:srgbClr val="3E0000"/>
                  </a:solidFill>
                </a:uFill>
                <a:latin typeface="Calibri" panose="020F0502020204030204" pitchFamily="34" charset="0"/>
              </a:rPr>
              <a:t>I, </a:t>
            </a:r>
            <a:r>
              <a:rPr lang="en-US" sz="6000" b="1" u="sng" kern="1400" dirty="0">
                <a:uFill>
                  <a:solidFill>
                    <a:srgbClr val="3E0000"/>
                  </a:solidFill>
                </a:uFill>
                <a:latin typeface="Calibri" panose="020F0502020204030204" pitchFamily="34" charset="0"/>
              </a:rPr>
              <a:t>                             </a:t>
            </a:r>
            <a:r>
              <a:rPr lang="en-US" sz="6000" b="1" kern="1400" dirty="0">
                <a:uFill>
                  <a:solidFill>
                    <a:srgbClr val="3E0000"/>
                  </a:solidFill>
                </a:uFill>
                <a:latin typeface="Calibri" panose="020F0502020204030204" pitchFamily="34" charset="0"/>
              </a:rPr>
              <a:t> , </a:t>
            </a:r>
          </a:p>
          <a:p>
            <a:pPr marL="111316" marR="38100" indent="0" algn="ctr">
              <a:spcBef>
                <a:spcPts val="0"/>
              </a:spcBef>
              <a:spcAft>
                <a:spcPts val="0"/>
              </a:spcAft>
              <a:tabLst>
                <a:tab pos="682625" algn="l"/>
                <a:tab pos="8455025" algn="r"/>
              </a:tabLst>
            </a:pPr>
            <a:endParaRPr lang="en-US" sz="1000" b="1" kern="1400" dirty="0">
              <a:uFill>
                <a:solidFill>
                  <a:srgbClr val="3E0000"/>
                </a:solidFill>
              </a:uFill>
              <a:latin typeface="Calibri" panose="020F0502020204030204" pitchFamily="34" charset="0"/>
            </a:endParaRPr>
          </a:p>
          <a:p>
            <a:pPr marL="111316" marR="38100" indent="0" algn="ctr">
              <a:spcBef>
                <a:spcPts val="0"/>
              </a:spcBef>
              <a:spcAft>
                <a:spcPts val="0"/>
              </a:spcAft>
              <a:tabLst>
                <a:tab pos="682625" algn="l"/>
                <a:tab pos="8455025" algn="r"/>
              </a:tabLst>
            </a:pPr>
            <a:r>
              <a:rPr lang="en-US" sz="6000" b="1" kern="1400" dirty="0">
                <a:uFill>
                  <a:solidFill>
                    <a:srgbClr val="3E0000"/>
                  </a:solidFill>
                </a:uFill>
                <a:latin typeface="Calibri" panose="020F0502020204030204" pitchFamily="34" charset="0"/>
              </a:rPr>
              <a:t>want to see! </a:t>
            </a:r>
            <a:r>
              <a:rPr lang="en-US" sz="2400" b="1" kern="1400" dirty="0">
                <a:ln>
                  <a:noFill/>
                </a:ln>
                <a:solidFill>
                  <a:srgbClr val="000000"/>
                </a:solidFill>
                <a:effectLst/>
                <a:latin typeface="Calibri" panose="020F0502020204030204" pitchFamily="34" charset="0"/>
              </a:rPr>
              <a:t>Eph 1:18-21</a:t>
            </a:r>
            <a:endParaRPr lang="en-US" sz="2400" b="1" i="1" kern="1400" dirty="0">
              <a:ln>
                <a:noFill/>
              </a:ln>
              <a:solidFill>
                <a:srgbClr val="001236"/>
              </a:solidFill>
              <a:effectLst/>
              <a:latin typeface="Calibri" panose="020F0502020204030204" pitchFamily="34" charset="0"/>
            </a:endParaRPr>
          </a:p>
        </p:txBody>
      </p:sp>
      <p:sp>
        <p:nvSpPr>
          <p:cNvPr id="8" name="Explosion: 8 Points 7">
            <a:extLst>
              <a:ext uri="{FF2B5EF4-FFF2-40B4-BE49-F238E27FC236}">
                <a16:creationId xmlns:a16="http://schemas.microsoft.com/office/drawing/2014/main" id="{92CE3040-1B07-28F2-B654-A252C1356E74}"/>
              </a:ext>
            </a:extLst>
          </p:cNvPr>
          <p:cNvSpPr/>
          <p:nvPr/>
        </p:nvSpPr>
        <p:spPr>
          <a:xfrm>
            <a:off x="1143000" y="386779"/>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6A609DF9-0388-2BD7-7172-34B49EBF48FF}"/>
              </a:ext>
            </a:extLst>
          </p:cNvPr>
          <p:cNvSpPr txBox="1">
            <a:spLocks noChangeArrowheads="1"/>
          </p:cNvSpPr>
          <p:nvPr/>
        </p:nvSpPr>
        <p:spPr bwMode="auto">
          <a:xfrm>
            <a:off x="228600" y="3073174"/>
            <a:ext cx="86868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5350" algn="r"/>
              </a:tabLst>
            </a:pPr>
            <a:r>
              <a:rPr lang="en-US" sz="3200" b="1" dirty="0">
                <a:latin typeface="+mn-lt"/>
              </a:rPr>
              <a:t>… having the eyes of your hearts enlightened, that you may know what is the hope to which he has called you, what are the riches of his glorious inheritance in the saints, </a:t>
            </a:r>
            <a:r>
              <a:rPr lang="en-US" sz="3200" b="1" baseline="30000" dirty="0">
                <a:latin typeface="+mn-lt"/>
              </a:rPr>
              <a:t>19 </a:t>
            </a:r>
            <a:r>
              <a:rPr lang="en-US" sz="3200" b="1" dirty="0">
                <a:latin typeface="+mn-lt"/>
              </a:rPr>
              <a:t>and what is the immeasurable greatness of his power toward us who believe, according to the working of his great might.	</a:t>
            </a:r>
            <a:r>
              <a:rPr lang="en-US" sz="2800" b="1" dirty="0">
                <a:solidFill>
                  <a:prstClr val="black"/>
                </a:solidFill>
                <a:latin typeface="Calibri" panose="020F0502020204030204"/>
              </a:rPr>
              <a:t>Eph 1:18-19</a:t>
            </a:r>
            <a:endParaRPr lang="en-US" sz="2800" dirty="0">
              <a:latin typeface="+mn-lt"/>
            </a:endParaRPr>
          </a:p>
        </p:txBody>
      </p:sp>
    </p:spTree>
    <p:extLst>
      <p:ext uri="{BB962C8B-B14F-4D97-AF65-F5344CB8AC3E}">
        <p14:creationId xmlns:p14="http://schemas.microsoft.com/office/powerpoint/2010/main" val="113081868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Props1.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2.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13669</TotalTime>
  <Words>1146</Words>
  <Application>Microsoft Office PowerPoint</Application>
  <PresentationFormat>On-screen Show (4:3)</PresentationFormat>
  <Paragraphs>50</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748</cp:revision>
  <cp:lastPrinted>2022-10-02T13:03:38Z</cp:lastPrinted>
  <dcterms:created xsi:type="dcterms:W3CDTF">2020-07-19T11:17:55Z</dcterms:created>
  <dcterms:modified xsi:type="dcterms:W3CDTF">2024-02-25T13:12:49Z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