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4"/>
  </p:sldMasterIdLst>
  <p:notesMasterIdLst>
    <p:notesMasterId r:id="rId15"/>
  </p:notesMasterIdLst>
  <p:handoutMasterIdLst>
    <p:handoutMasterId r:id="rId16"/>
  </p:handoutMasterIdLst>
  <p:sldIdLst>
    <p:sldId id="7104" r:id="rId5"/>
    <p:sldId id="7707" r:id="rId6"/>
    <p:sldId id="7725" r:id="rId7"/>
    <p:sldId id="7721" r:id="rId8"/>
    <p:sldId id="7728" r:id="rId9"/>
    <p:sldId id="7733" r:id="rId10"/>
    <p:sldId id="7736" r:id="rId11"/>
    <p:sldId id="7741" r:id="rId12"/>
    <p:sldId id="7742" r:id="rId13"/>
    <p:sldId id="7739" r:id="rId14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236"/>
    <a:srgbClr val="3E0000"/>
    <a:srgbClr val="003300"/>
    <a:srgbClr val="CC0000"/>
    <a:srgbClr val="4C0000"/>
    <a:srgbClr val="200F51"/>
    <a:srgbClr val="800000"/>
    <a:srgbClr val="140A52"/>
    <a:srgbClr val="000510"/>
    <a:srgbClr val="3C2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21" autoAdjust="0"/>
    <p:restoredTop sz="89803" autoAdjust="0"/>
  </p:normalViewPr>
  <p:slideViewPr>
    <p:cSldViewPr showGuides="1">
      <p:cViewPr varScale="1">
        <p:scale>
          <a:sx n="100" d="100"/>
          <a:sy n="100" d="100"/>
        </p:scale>
        <p:origin x="157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82"/>
    </p:cViewPr>
  </p:sorterViewPr>
  <p:notesViewPr>
    <p:cSldViewPr showGuides="1">
      <p:cViewPr varScale="1">
        <p:scale>
          <a:sx n="55" d="100"/>
          <a:sy n="55" d="100"/>
        </p:scale>
        <p:origin x="2772" y="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AA96D6-9668-4899-AAD5-4140F4AFEE62}" type="datetimeFigureOut">
              <a:rPr lang="en-US"/>
              <a:pPr>
                <a:defRPr/>
              </a:pPr>
              <a:t>1/14/2024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A26895-C2E3-4028-89DB-B12CFB31ED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7078B37-2A58-4AB2-90F7-D39C0570B202}" type="datetimeFigureOut">
              <a:rPr lang="en-US"/>
              <a:pPr>
                <a:defRPr/>
              </a:pPr>
              <a:t>1/14/2024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48" tIns="46774" rIns="93548" bIns="4677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7"/>
            <a:ext cx="5607050" cy="4183063"/>
          </a:xfrm>
          <a:prstGeom prst="rect">
            <a:avLst/>
          </a:prstGeom>
        </p:spPr>
        <p:txBody>
          <a:bodyPr vert="horz" lIns="93548" tIns="46774" rIns="93548" bIns="4677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BE3DCCF-9315-40EC-AB5D-258771C66C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3666C-802F-4392-A00E-98CEE425D6F9}" type="datetimeFigureOut">
              <a:rPr lang="en-US"/>
              <a:pPr>
                <a:defRPr/>
              </a:pPr>
              <a:t>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5D314-1835-409D-9EFD-58E955B29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22236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A05A5-5A0B-45FF-B89D-85BC8460AB0C}" type="datetimeFigureOut">
              <a:rPr lang="en-US"/>
              <a:pPr>
                <a:defRPr/>
              </a:pPr>
              <a:t>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D8002-CF1F-4096-9569-3573B982FB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86743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BCD70-790B-4A11-9799-E88470345A93}" type="datetimeFigureOut">
              <a:rPr lang="en-US"/>
              <a:pPr>
                <a:defRPr/>
              </a:pPr>
              <a:t>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6E6A-4084-41FC-B2D9-CD53888D8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77904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44BCD-C835-4034-8505-224F441D54CB}" type="datetimeFigureOut">
              <a:rPr lang="en-US"/>
              <a:pPr>
                <a:defRPr/>
              </a:pPr>
              <a:t>1/14/2024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990BB-F777-40B5-BC28-2430EB8FBE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038741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B4B57-825F-48E0-BF16-963E87FFE659}" type="datetimeFigureOut">
              <a:rPr lang="en-US"/>
              <a:pPr>
                <a:defRPr/>
              </a:pPr>
              <a:t>1/14/2024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3616B-0542-4CE8-8DAE-BEAA6DB1B0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69043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4DE8-5ED3-47D1-A32C-1E2E49221FE3}" type="datetimeFigureOut">
              <a:rPr lang="en-US"/>
              <a:pPr>
                <a:defRPr/>
              </a:pPr>
              <a:t>1/14/2024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5E01C-1404-4CAD-A550-550339EBA2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98950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2399E-1BF0-477C-98CB-F873E9621757}" type="datetimeFigureOut">
              <a:rPr lang="en-US"/>
              <a:pPr>
                <a:defRPr/>
              </a:pPr>
              <a:t>1/14/2024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925CD-BC6B-42B2-A4BA-068E3A0488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75980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2D4B8-E19B-4905-A097-CBAC17352F85}" type="datetimeFigureOut">
              <a:rPr lang="en-US"/>
              <a:pPr>
                <a:defRPr/>
              </a:pPr>
              <a:t>1/14/2024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95AD5-C483-4D69-8DAF-88F64E7D31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74109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BABC-811A-43E2-95C0-925DF895F8CB}" type="datetimeFigureOut">
              <a:rPr lang="en-US"/>
              <a:pPr>
                <a:defRPr/>
              </a:pPr>
              <a:t>1/14/2024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7E973-7675-48A5-8C2D-5FC890CCEB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23466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3480-399F-476C-B408-5116C24F63C0}" type="datetimeFigureOut">
              <a:rPr lang="en-US"/>
              <a:pPr>
                <a:defRPr/>
              </a:pPr>
              <a:t>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37134-7EAC-4920-B564-C6A85EB011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27958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91E29-5936-4AE4-925D-188B0F8BBB7A}" type="datetimeFigureOut">
              <a:rPr lang="en-US"/>
              <a:pPr>
                <a:defRPr/>
              </a:pPr>
              <a:t>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70B8F-34D3-4D31-94DD-F102750F5F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9853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9E0286-B1FA-453C-948A-193D5F62C066}" type="datetimeFigureOut">
              <a:rPr lang="en-US"/>
              <a:pPr>
                <a:defRPr/>
              </a:pPr>
              <a:t>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B2CDBA-08FD-4277-94DC-663BFDE2EF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ransition spd="slow">
    <p:random/>
  </p:transition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>
            <a:extLst>
              <a:ext uri="{FF2B5EF4-FFF2-40B4-BE49-F238E27FC236}">
                <a16:creationId xmlns:a16="http://schemas.microsoft.com/office/drawing/2014/main" id="{24B1FA3F-297D-4A44-AE86-106312FC8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961926"/>
            <a:ext cx="2590800" cy="357866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Ps 102:18-20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Ps 103:1-22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Lk 11:1-2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cs typeface="Arial" panose="020B0604020202020204" pitchFamily="34" charset="0"/>
              </a:rPr>
              <a:t>Is 55:6-8</a:t>
            </a:r>
          </a:p>
          <a:p>
            <a:pPr marR="38100" eaLnBrk="1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2800" b="1" dirty="0">
              <a:cs typeface="Arial" panose="020B0604020202020204" pitchFamily="34" charset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23C9D88D-F381-4E93-BA44-7450CB572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094588"/>
            <a:ext cx="2362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altLang="en-US" sz="3600" b="1" i="1" dirty="0">
                <a:cs typeface="Arial" panose="020B0604020202020204" pitchFamily="34" charset="0"/>
              </a:rPr>
              <a:t>1/14/24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9634F8D-3225-2DAA-C2B5-99E932A92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081"/>
            <a:ext cx="914399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5400" b="1" i="1" dirty="0">
                <a:cs typeface="Arial" panose="020B0604020202020204" pitchFamily="34" charset="0"/>
              </a:rPr>
              <a:t>God’s Memory</a:t>
            </a:r>
            <a:endParaRPr lang="en-US" sz="5400" i="1" dirty="0">
              <a:cs typeface="Arial" panose="020B0604020202020204" pitchFamily="34" charset="0"/>
            </a:endParaRPr>
          </a:p>
        </p:txBody>
      </p:sp>
      <p:pic>
        <p:nvPicPr>
          <p:cNvPr id="4" name="Picture 3" descr="A hot tub in a room&#10;&#10;Description automatically generated">
            <a:extLst>
              <a:ext uri="{FF2B5EF4-FFF2-40B4-BE49-F238E27FC236}">
                <a16:creationId xmlns:a16="http://schemas.microsoft.com/office/drawing/2014/main" id="{438D376A-532B-2AFB-7FC6-E2DD31E86D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0618"/>
          <a:stretch/>
        </p:blipFill>
        <p:spPr>
          <a:xfrm>
            <a:off x="2954317" y="1143000"/>
            <a:ext cx="621792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156494"/>
      </p:ext>
    </p:extLst>
  </p:cSld>
  <p:clrMapOvr>
    <a:masterClrMapping/>
  </p:clrMapOvr>
  <p:transition spd="slow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6ED2C2B-94C8-24DB-1489-05EEF1DBB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127708"/>
            <a:ext cx="868680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200" dirty="0">
                <a:latin typeface="+mn-lt"/>
              </a:rPr>
              <a:t>It happened that while Jesus was praying in a certain place, after He had finished, one of His disciples said to Him, “Lord, teach us to pray just as John also taught his disciples.”  </a:t>
            </a:r>
            <a:r>
              <a:rPr lang="en-US" sz="3200" baseline="30000" dirty="0">
                <a:latin typeface="+mn-lt"/>
              </a:rPr>
              <a:t>2 </a:t>
            </a:r>
            <a:r>
              <a:rPr lang="en-US" sz="3200" dirty="0">
                <a:latin typeface="+mn-lt"/>
              </a:rPr>
              <a:t>And He said to them, “When you pray, say:  </a:t>
            </a:r>
          </a:p>
          <a:p>
            <a:pPr>
              <a:tabLst>
                <a:tab pos="8229600" algn="r"/>
              </a:tabLst>
            </a:pPr>
            <a:r>
              <a:rPr lang="en-US" sz="3200" dirty="0">
                <a:latin typeface="+mn-lt"/>
              </a:rPr>
              <a:t>‘Father, hallowed be Your name.  Your kingdom come.</a:t>
            </a:r>
            <a:r>
              <a:rPr lang="en-US" sz="2800" dirty="0">
                <a:latin typeface="+mn-lt"/>
              </a:rPr>
              <a:t>	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Lk 11:1-2</a:t>
            </a:r>
            <a:endParaRPr lang="en-US" sz="2800" dirty="0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0FB781-18B5-5BAF-3A39-3B2978605D4B}"/>
              </a:ext>
            </a:extLst>
          </p:cNvPr>
          <p:cNvSpPr txBox="1"/>
          <p:nvPr/>
        </p:nvSpPr>
        <p:spPr>
          <a:xfrm>
            <a:off x="-76200" y="1959268"/>
            <a:ext cx="9144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Hallowed means </a:t>
            </a:r>
            <a:r>
              <a:rPr lang="en-US" sz="6000" b="1" u="sng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Holy</a:t>
            </a: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.</a:t>
            </a:r>
            <a:endParaRPr lang="en-US" sz="6000" b="1" i="1" kern="1400" dirty="0">
              <a:ln>
                <a:noFill/>
              </a:ln>
              <a:solidFill>
                <a:srgbClr val="001236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1CE39772-83BD-EBC3-8255-0D7C5AE02924}"/>
              </a:ext>
            </a:extLst>
          </p:cNvPr>
          <p:cNvSpPr/>
          <p:nvPr/>
        </p:nvSpPr>
        <p:spPr>
          <a:xfrm>
            <a:off x="1524000" y="175637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2ABE04B-7371-CC5E-8991-49B6D159667F}"/>
              </a:ext>
            </a:extLst>
          </p:cNvPr>
          <p:cNvSpPr/>
          <p:nvPr/>
        </p:nvSpPr>
        <p:spPr>
          <a:xfrm>
            <a:off x="216568" y="5566108"/>
            <a:ext cx="5498432" cy="5334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53B358-9F7A-68C2-268A-9573C5C54B89}"/>
              </a:ext>
            </a:extLst>
          </p:cNvPr>
          <p:cNvSpPr txBox="1"/>
          <p:nvPr/>
        </p:nvSpPr>
        <p:spPr>
          <a:xfrm>
            <a:off x="-76200" y="490811"/>
            <a:ext cx="9144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God is </a:t>
            </a:r>
            <a:r>
              <a:rPr lang="en-US" sz="6000" b="1" u="sng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</a:t>
            </a:r>
            <a:r>
              <a:rPr lang="en-US" sz="6000" b="1" u="sng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allowed</a:t>
            </a: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.</a:t>
            </a:r>
            <a:endParaRPr lang="en-US" sz="6000" b="1" i="1" kern="1400" dirty="0">
              <a:ln>
                <a:noFill/>
              </a:ln>
              <a:solidFill>
                <a:srgbClr val="001236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B578B317-5FE5-8BE9-85E2-17483D26D657}"/>
              </a:ext>
            </a:extLst>
          </p:cNvPr>
          <p:cNvSpPr/>
          <p:nvPr/>
        </p:nvSpPr>
        <p:spPr>
          <a:xfrm>
            <a:off x="685800" y="1552323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543222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83EA93-ECB2-8020-1BA6-0AABE56A0ECA}"/>
              </a:ext>
            </a:extLst>
          </p:cNvPr>
          <p:cNvSpPr txBox="1"/>
          <p:nvPr/>
        </p:nvSpPr>
        <p:spPr>
          <a:xfrm>
            <a:off x="-76200" y="490811"/>
            <a:ext cx="9144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God </a:t>
            </a:r>
            <a:r>
              <a:rPr lang="en-US" sz="60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is (</a:t>
            </a:r>
            <a:r>
              <a:rPr lang="en-US" sz="6000" b="1" u="sng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</a:t>
            </a:r>
            <a:r>
              <a:rPr lang="en-US" sz="6000" b="1" u="sng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allowed</a:t>
            </a:r>
            <a:r>
              <a:rPr lang="en-US" sz="60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) </a:t>
            </a:r>
          </a:p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60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a “world apart!”</a:t>
            </a:r>
            <a:endParaRPr lang="en-US" sz="6000" b="1" i="1" kern="1400" dirty="0">
              <a:ln>
                <a:noFill/>
              </a:ln>
              <a:solidFill>
                <a:srgbClr val="001236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7354A0-5645-59A7-65B1-46711AEA5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743200"/>
            <a:ext cx="86868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200" dirty="0">
                <a:latin typeface="+mn-lt"/>
              </a:rPr>
              <a:t>“Seek the LORD while he may be found; call upon him while he is near;  </a:t>
            </a:r>
            <a:r>
              <a:rPr lang="en-US" sz="3200" baseline="30000" dirty="0">
                <a:latin typeface="+mn-lt"/>
              </a:rPr>
              <a:t>7 </a:t>
            </a:r>
            <a:r>
              <a:rPr lang="en-US" sz="3200" dirty="0">
                <a:latin typeface="+mn-lt"/>
              </a:rPr>
              <a:t>let the wicked forsake his way, and the unrighteous man his thoughts; let him return to the LORD, that he may have compassion on him, and to our God, for he will abundantly pardon.  </a:t>
            </a:r>
            <a:r>
              <a:rPr lang="en-US" sz="3200" baseline="30000" dirty="0">
                <a:latin typeface="+mn-lt"/>
              </a:rPr>
              <a:t>8 </a:t>
            </a:r>
            <a:r>
              <a:rPr lang="en-US" sz="3200" dirty="0">
                <a:latin typeface="+mn-lt"/>
              </a:rPr>
              <a:t>For my thoughts are not your thoughts, neither are your ways my ways, declares the LORD.</a:t>
            </a:r>
          </a:p>
          <a:p>
            <a:pPr>
              <a:tabLst>
                <a:tab pos="8229600" algn="r"/>
              </a:tabLst>
            </a:pPr>
            <a:r>
              <a:rPr lang="en-US" sz="2800" dirty="0">
                <a:latin typeface="+mn-lt"/>
              </a:rPr>
              <a:t>	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 55:6-8</a:t>
            </a:r>
            <a:endParaRPr lang="en-US" sz="2800" dirty="0">
              <a:latin typeface="+mn-lt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5759EF4-AA11-E1DC-2BEE-C02A3BA3C108}"/>
              </a:ext>
            </a:extLst>
          </p:cNvPr>
          <p:cNvSpPr/>
          <p:nvPr/>
        </p:nvSpPr>
        <p:spPr>
          <a:xfrm>
            <a:off x="1746584" y="5181600"/>
            <a:ext cx="6787816" cy="5334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A2CA44E-CC00-25D7-DF13-B46105D87554}"/>
              </a:ext>
            </a:extLst>
          </p:cNvPr>
          <p:cNvSpPr/>
          <p:nvPr/>
        </p:nvSpPr>
        <p:spPr>
          <a:xfrm>
            <a:off x="247650" y="5753100"/>
            <a:ext cx="5238750" cy="4191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060401"/>
      </p:ext>
    </p:extLst>
  </p:cSld>
  <p:clrMapOvr>
    <a:masterClrMapping/>
  </p:clrMapOvr>
  <p:transition spd="slow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6ED2C2B-94C8-24DB-1489-05EEF1DBB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189124"/>
            <a:ext cx="86868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200" dirty="0">
                <a:latin typeface="+mn-lt"/>
              </a:rPr>
              <a:t>Let this be recorded for a generation to come, so that a people yet to be created may praise the LORD:  </a:t>
            </a:r>
            <a:r>
              <a:rPr lang="en-US" sz="3200" baseline="30000" dirty="0">
                <a:latin typeface="+mn-lt"/>
              </a:rPr>
              <a:t>19 </a:t>
            </a:r>
            <a:r>
              <a:rPr lang="en-US" sz="3200" dirty="0">
                <a:latin typeface="+mn-lt"/>
              </a:rPr>
              <a:t>that he looked down from his holy height; from heaven the LORD looked at the earth, </a:t>
            </a:r>
            <a:r>
              <a:rPr lang="en-US" sz="3200" baseline="30000" dirty="0">
                <a:latin typeface="+mn-lt"/>
              </a:rPr>
              <a:t>20 </a:t>
            </a:r>
            <a:r>
              <a:rPr lang="en-US" sz="3200" dirty="0">
                <a:latin typeface="+mn-lt"/>
              </a:rPr>
              <a:t>to hear the groans of the prisoners, to set free those who were doomed to die…</a:t>
            </a:r>
            <a:r>
              <a:rPr lang="en-US" sz="2800" dirty="0">
                <a:latin typeface="+mn-lt"/>
              </a:rPr>
              <a:t>	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Ps 102:18-20</a:t>
            </a:r>
            <a:endParaRPr lang="en-US" sz="2800" dirty="0">
              <a:latin typeface="+mn-lt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1CE39772-83BD-EBC3-8255-0D7C5AE02924}"/>
              </a:ext>
            </a:extLst>
          </p:cNvPr>
          <p:cNvSpPr/>
          <p:nvPr/>
        </p:nvSpPr>
        <p:spPr>
          <a:xfrm>
            <a:off x="1909011" y="322867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53B358-9F7A-68C2-268A-9573C5C54B89}"/>
              </a:ext>
            </a:extLst>
          </p:cNvPr>
          <p:cNvSpPr txBox="1"/>
          <p:nvPr/>
        </p:nvSpPr>
        <p:spPr>
          <a:xfrm>
            <a:off x="4011" y="698088"/>
            <a:ext cx="9144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How does </a:t>
            </a:r>
            <a:r>
              <a:rPr lang="en-US" sz="6000" b="1" u="sng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God</a:t>
            </a:r>
          </a:p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change my </a:t>
            </a:r>
            <a:r>
              <a:rPr lang="en-US" sz="6000" b="1" u="sng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status</a:t>
            </a: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?</a:t>
            </a:r>
            <a:endParaRPr lang="en-US" sz="6000" b="1" i="1" kern="1400" dirty="0">
              <a:ln>
                <a:noFill/>
              </a:ln>
              <a:solidFill>
                <a:srgbClr val="001236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684288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85750" y="346122"/>
            <a:ext cx="8572500" cy="587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tabLst>
                <a:tab pos="457200" algn="l"/>
                <a:tab pos="1377950" algn="l"/>
                <a:tab pos="2286000" algn="l"/>
                <a:tab pos="8116888" algn="r"/>
              </a:tabLst>
            </a:pPr>
            <a:r>
              <a:rPr lang="en-US" sz="6000" b="1" dirty="0">
                <a:latin typeface="Calibri" panose="020F0502020204030204"/>
              </a:rPr>
              <a:t>GOD WANTS IT TO BE DOCUMENTED!</a:t>
            </a:r>
          </a:p>
          <a:p>
            <a:pPr>
              <a:tabLst>
                <a:tab pos="457200" algn="l"/>
                <a:tab pos="1377950" algn="l"/>
                <a:tab pos="2286000" algn="l"/>
                <a:tab pos="8116888" algn="r"/>
              </a:tabLst>
            </a:pPr>
            <a:endParaRPr lang="en-US" sz="800" b="1" dirty="0">
              <a:solidFill>
                <a:srgbClr val="0070C0"/>
              </a:solidFill>
              <a:latin typeface="Calibri" panose="020F0502020204030204"/>
            </a:endParaRPr>
          </a:p>
          <a:p>
            <a:pPr>
              <a:tabLst>
                <a:tab pos="457200" algn="l"/>
                <a:tab pos="1377950" algn="l"/>
                <a:tab pos="2286000" algn="l"/>
                <a:tab pos="8116888" algn="r"/>
              </a:tabLst>
            </a:pPr>
            <a:endParaRPr lang="en-US" sz="800" b="1" dirty="0">
              <a:solidFill>
                <a:srgbClr val="0070C0"/>
              </a:solidFill>
              <a:latin typeface="Calibri" panose="020F0502020204030204"/>
            </a:endParaRPr>
          </a:p>
          <a:p>
            <a:pPr marL="223838">
              <a:tabLst>
                <a:tab pos="457200" algn="l"/>
                <a:tab pos="1377950" algn="l"/>
                <a:tab pos="2286000" algn="l"/>
                <a:tab pos="8116888" algn="r"/>
              </a:tabLst>
            </a:pPr>
            <a:r>
              <a:rPr lang="en-US" sz="4000" b="1" dirty="0">
                <a:latin typeface="Calibri" panose="020F0502020204030204"/>
              </a:rPr>
              <a:t>God sees our BAD SITUATION</a:t>
            </a:r>
            <a:endParaRPr lang="en-US" sz="800" b="1" dirty="0">
              <a:latin typeface="Calibri" panose="020F0502020204030204"/>
            </a:endParaRPr>
          </a:p>
          <a:p>
            <a:pPr marL="223838">
              <a:tabLst>
                <a:tab pos="457200" algn="l"/>
                <a:tab pos="1377950" algn="l"/>
                <a:tab pos="2286000" algn="l"/>
                <a:tab pos="8116888" algn="r"/>
              </a:tabLst>
            </a:pPr>
            <a:endParaRPr lang="en-US" sz="800" b="1" dirty="0">
              <a:solidFill>
                <a:srgbClr val="0070C0"/>
              </a:solidFill>
              <a:latin typeface="Calibri" panose="020F0502020204030204"/>
            </a:endParaRPr>
          </a:p>
          <a:p>
            <a:pPr marL="223838">
              <a:tabLst>
                <a:tab pos="457200" algn="l"/>
                <a:tab pos="1377950" algn="l"/>
                <a:tab pos="2286000" algn="l"/>
                <a:tab pos="8116888" algn="r"/>
              </a:tabLst>
            </a:pPr>
            <a:r>
              <a:rPr lang="en-US" sz="4000" b="1" dirty="0">
                <a:latin typeface="Calibri" panose="020F0502020204030204"/>
              </a:rPr>
              <a:t>God hears our LONGING (groans)</a:t>
            </a:r>
            <a:endParaRPr lang="en-US" sz="800" b="1" dirty="0">
              <a:latin typeface="Calibri" panose="020F0502020204030204"/>
            </a:endParaRPr>
          </a:p>
          <a:p>
            <a:pPr marL="223838">
              <a:tabLst>
                <a:tab pos="457200" algn="l"/>
                <a:tab pos="1377950" algn="l"/>
                <a:tab pos="2286000" algn="l"/>
                <a:tab pos="8116888" algn="r"/>
              </a:tabLst>
            </a:pPr>
            <a:endParaRPr lang="en-US" sz="800" b="1" dirty="0">
              <a:solidFill>
                <a:srgbClr val="0070C0"/>
              </a:solidFill>
              <a:latin typeface="Calibri" panose="020F0502020204030204"/>
            </a:endParaRPr>
          </a:p>
          <a:p>
            <a:pPr marL="223838">
              <a:tabLst>
                <a:tab pos="457200" algn="l"/>
                <a:tab pos="1377950" algn="l"/>
                <a:tab pos="2286000" algn="l"/>
                <a:tab pos="8116888" algn="r"/>
              </a:tabLst>
            </a:pPr>
            <a:r>
              <a:rPr lang="en-US" sz="4000" b="1" dirty="0">
                <a:latin typeface="Calibri" panose="020F0502020204030204"/>
              </a:rPr>
              <a:t>God sees our BONDAGE</a:t>
            </a:r>
          </a:p>
          <a:p>
            <a:pPr marL="223838">
              <a:tabLst>
                <a:tab pos="457200" algn="l"/>
                <a:tab pos="1377950" algn="l"/>
                <a:tab pos="2286000" algn="l"/>
                <a:tab pos="8116888" algn="r"/>
              </a:tabLst>
            </a:pPr>
            <a:endParaRPr lang="en-US" sz="800" b="1" dirty="0">
              <a:latin typeface="Calibri" panose="020F0502020204030204"/>
            </a:endParaRPr>
          </a:p>
          <a:p>
            <a:pPr marL="223838">
              <a:tabLst>
                <a:tab pos="457200" algn="l"/>
                <a:tab pos="1377950" algn="l"/>
                <a:tab pos="2286000" algn="l"/>
                <a:tab pos="8116888" algn="r"/>
              </a:tabLst>
            </a:pPr>
            <a:r>
              <a:rPr lang="en-US" sz="4000" b="1" dirty="0">
                <a:latin typeface="Calibri" panose="020F0502020204030204"/>
              </a:rPr>
              <a:t>God knows our END</a:t>
            </a:r>
          </a:p>
          <a:p>
            <a:pPr marL="223838">
              <a:tabLst>
                <a:tab pos="457200" algn="l"/>
                <a:tab pos="1377950" algn="l"/>
                <a:tab pos="2286000" algn="l"/>
                <a:tab pos="8116888" algn="r"/>
              </a:tabLst>
            </a:pPr>
            <a:endParaRPr lang="en-US" sz="800" b="1" dirty="0">
              <a:latin typeface="Calibri" panose="020F0502020204030204"/>
            </a:endParaRPr>
          </a:p>
          <a:p>
            <a:pPr marL="223838">
              <a:tabLst>
                <a:tab pos="457200" algn="l"/>
                <a:tab pos="1377950" algn="l"/>
                <a:tab pos="2286000" algn="l"/>
                <a:tab pos="8116888" algn="r"/>
              </a:tabLst>
            </a:pPr>
            <a:r>
              <a:rPr lang="en-US" sz="4000" b="1" dirty="0">
                <a:latin typeface="Calibri" panose="020F0502020204030204"/>
              </a:rPr>
              <a:t>God makes a new creation</a:t>
            </a:r>
          </a:p>
          <a:p>
            <a:pPr>
              <a:tabLst>
                <a:tab pos="457200" algn="l"/>
                <a:tab pos="1377950" algn="l"/>
                <a:tab pos="2286000" algn="l"/>
                <a:tab pos="8116888" algn="r"/>
              </a:tabLst>
            </a:pPr>
            <a:endParaRPr lang="en-US" sz="800" b="1" dirty="0">
              <a:solidFill>
                <a:srgbClr val="0070C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71120836"/>
      </p:ext>
    </p:extLst>
  </p:cSld>
  <p:clrMapOvr>
    <a:masterClrMapping/>
  </p:clrMapOvr>
  <p:transition spd="slow"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6ED2C2B-94C8-24DB-1489-05EEF1DBB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642" y="3810000"/>
            <a:ext cx="86868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200" dirty="0">
                <a:latin typeface="+mn-lt"/>
              </a:rPr>
              <a:t>The LORD works righteousness and justice for all who are oppressed.  </a:t>
            </a:r>
            <a:r>
              <a:rPr lang="en-US" sz="3200" baseline="30000" dirty="0">
                <a:latin typeface="+mn-lt"/>
              </a:rPr>
              <a:t>7 </a:t>
            </a:r>
            <a:r>
              <a:rPr lang="en-US" sz="3200" dirty="0">
                <a:latin typeface="+mn-lt"/>
              </a:rPr>
              <a:t>He made known his ways to Moses, his acts to the people of Israel.  </a:t>
            </a:r>
            <a:r>
              <a:rPr lang="en-US" sz="3200" baseline="30000" dirty="0">
                <a:latin typeface="+mn-lt"/>
              </a:rPr>
              <a:t>8 </a:t>
            </a:r>
            <a:r>
              <a:rPr lang="en-US" sz="3200" b="1" i="1" u="heavy" dirty="0">
                <a:uFill>
                  <a:solidFill>
                    <a:srgbClr val="3E0000"/>
                  </a:solidFill>
                </a:uFill>
                <a:latin typeface="+mn-lt"/>
              </a:rPr>
              <a:t>The LORD is merciful and gracious, slow to anger and abounding in steadfast love</a:t>
            </a:r>
            <a:r>
              <a:rPr lang="en-US" sz="3200" b="1" i="1" dirty="0">
                <a:latin typeface="+mn-lt"/>
              </a:rPr>
              <a:t>.</a:t>
            </a:r>
            <a:r>
              <a:rPr lang="en-US" sz="3200" dirty="0">
                <a:latin typeface="+mn-lt"/>
              </a:rPr>
              <a:t>	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Ps 103:6-8</a:t>
            </a:r>
            <a:endParaRPr lang="en-US" sz="2800" dirty="0"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53B358-9F7A-68C2-268A-9573C5C54B89}"/>
              </a:ext>
            </a:extLst>
          </p:cNvPr>
          <p:cNvSpPr txBox="1"/>
          <p:nvPr/>
        </p:nvSpPr>
        <p:spPr>
          <a:xfrm>
            <a:off x="16042" y="762000"/>
            <a:ext cx="9144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Why does </a:t>
            </a:r>
            <a:r>
              <a:rPr lang="en-US" sz="6000" b="1" u="sng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God</a:t>
            </a:r>
            <a:r>
              <a:rPr lang="en-US" sz="60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desire to change </a:t>
            </a:r>
            <a:r>
              <a:rPr lang="en-US" sz="60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our</a:t>
            </a: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state</a:t>
            </a: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?</a:t>
            </a:r>
            <a:endParaRPr lang="en-US" sz="6000" b="1" i="1" kern="1400" dirty="0">
              <a:ln>
                <a:noFill/>
              </a:ln>
              <a:solidFill>
                <a:srgbClr val="001236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032875"/>
      </p:ext>
    </p:extLst>
  </p:cSld>
  <p:clrMapOvr>
    <a:masterClrMapping/>
  </p:clrMapOvr>
  <p:transition spd="slow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6ED2C2B-94C8-24DB-1489-05EEF1DBB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676400"/>
            <a:ext cx="8686800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200" dirty="0">
                <a:latin typeface="+mn-lt"/>
              </a:rPr>
              <a:t>He does not deal with us according to our sins, nor repay us according to our iniquities.  </a:t>
            </a:r>
            <a:r>
              <a:rPr lang="en-US" sz="3200" baseline="30000" dirty="0">
                <a:latin typeface="+mn-lt"/>
              </a:rPr>
              <a:t>11 </a:t>
            </a:r>
            <a:r>
              <a:rPr lang="en-US" sz="3200" dirty="0">
                <a:latin typeface="+mn-lt"/>
              </a:rPr>
              <a:t>For as high as the heavens are above the earth, so great is his steadfast love toward those who fear him; </a:t>
            </a:r>
            <a:r>
              <a:rPr lang="en-US" sz="3200" baseline="30000" dirty="0">
                <a:latin typeface="+mn-lt"/>
              </a:rPr>
              <a:t>12 </a:t>
            </a:r>
            <a:r>
              <a:rPr lang="en-US" sz="3200" dirty="0">
                <a:latin typeface="+mn-lt"/>
              </a:rPr>
              <a:t>as far as the east is from the west, so far does he remove our transgressions from us.  </a:t>
            </a:r>
            <a:r>
              <a:rPr lang="en-US" sz="3200" baseline="30000" dirty="0">
                <a:latin typeface="+mn-lt"/>
              </a:rPr>
              <a:t>13 </a:t>
            </a:r>
            <a:r>
              <a:rPr lang="en-US" sz="3200" dirty="0">
                <a:latin typeface="+mn-lt"/>
              </a:rPr>
              <a:t>As a father shows compassion to his children, so the LORD shows compassion to those who fear him.  </a:t>
            </a:r>
            <a:r>
              <a:rPr lang="en-US" sz="3200" baseline="30000" dirty="0">
                <a:latin typeface="+mn-lt"/>
              </a:rPr>
              <a:t>14 </a:t>
            </a:r>
            <a:r>
              <a:rPr lang="en-US" sz="3200" dirty="0">
                <a:latin typeface="+mn-lt"/>
              </a:rPr>
              <a:t>For he knows our frame; he remembers that we are dust.</a:t>
            </a:r>
          </a:p>
          <a:p>
            <a:pPr>
              <a:tabLst>
                <a:tab pos="8229600" algn="r"/>
              </a:tabLst>
            </a:pPr>
            <a:r>
              <a:rPr lang="en-US" sz="3200" b="1" i="1" dirty="0">
                <a:latin typeface="+mn-lt"/>
              </a:rPr>
              <a:t>.</a:t>
            </a:r>
            <a:r>
              <a:rPr lang="en-US" sz="3200" dirty="0">
                <a:latin typeface="+mn-lt"/>
              </a:rPr>
              <a:t>	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Ps 103:10-14</a:t>
            </a:r>
            <a:endParaRPr lang="en-US" sz="2800" dirty="0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1727F9-9756-72EC-9953-3883DF7502CF}"/>
              </a:ext>
            </a:extLst>
          </p:cNvPr>
          <p:cNvSpPr txBox="1"/>
          <p:nvPr/>
        </p:nvSpPr>
        <p:spPr>
          <a:xfrm>
            <a:off x="0" y="381000"/>
            <a:ext cx="9144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6000" b="1" u="sng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God</a:t>
            </a:r>
            <a:r>
              <a:rPr lang="en-US" sz="6000" b="1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en-US" sz="6000" b="1" i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“compassions”</a:t>
            </a: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us!</a:t>
            </a:r>
            <a:endParaRPr lang="en-US" sz="6000" b="1" i="1" kern="1400" dirty="0">
              <a:ln>
                <a:noFill/>
              </a:ln>
              <a:solidFill>
                <a:srgbClr val="001236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341034"/>
      </p:ext>
    </p:extLst>
  </p:cSld>
  <p:clrMapOvr>
    <a:masterClrMapping/>
  </p:clrMapOvr>
  <p:transition spd="slow"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6ED2C2B-94C8-24DB-1489-05EEF1DBB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676400"/>
            <a:ext cx="86868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200" dirty="0">
                <a:latin typeface="+mn-lt"/>
              </a:rPr>
              <a:t>But, as it is written, “What no eye has seen, nor ear heard, nor the heart of man imagined, what God has prepared for those who love him” - knows our frame; he remembers that we are dust. 	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 Cor 2:9</a:t>
            </a:r>
            <a:endParaRPr lang="en-US" sz="2800" dirty="0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1727F9-9756-72EC-9953-3883DF7502CF}"/>
              </a:ext>
            </a:extLst>
          </p:cNvPr>
          <p:cNvSpPr txBox="1"/>
          <p:nvPr/>
        </p:nvSpPr>
        <p:spPr>
          <a:xfrm>
            <a:off x="0" y="381000"/>
            <a:ext cx="9144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God gives us Memory</a:t>
            </a:r>
            <a:endParaRPr lang="en-US" sz="6000" b="1" kern="1400" dirty="0">
              <a:ln>
                <a:noFill/>
              </a:ln>
              <a:solidFill>
                <a:srgbClr val="001236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D1FCD9-483C-BBC4-FE7B-5481EF5DE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018240"/>
            <a:ext cx="86868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200" dirty="0">
                <a:latin typeface="+mn-lt"/>
              </a:rPr>
              <a:t>From of old no one has heard or perceived by the ear, no eye has seen a God besides you, who acts for those who wait for him. </a:t>
            </a:r>
            <a:r>
              <a:rPr lang="en-US" sz="3200" baseline="30000" dirty="0">
                <a:latin typeface="+mn-lt"/>
              </a:rPr>
              <a:t>5 </a:t>
            </a:r>
            <a:r>
              <a:rPr lang="en-US" sz="3200" dirty="0">
                <a:latin typeface="+mn-lt"/>
              </a:rPr>
              <a:t>You meet him who joyfully works righteousness, </a:t>
            </a:r>
            <a:r>
              <a:rPr lang="en-US" sz="3200" b="1" i="1" u="sng" dirty="0">
                <a:uFill>
                  <a:solidFill>
                    <a:srgbClr val="3E0000"/>
                  </a:solidFill>
                </a:uFill>
                <a:latin typeface="+mn-lt"/>
              </a:rPr>
              <a:t>those who remember you in your ways</a:t>
            </a:r>
            <a:r>
              <a:rPr lang="en-US" sz="3200" b="1" i="1" dirty="0">
                <a:latin typeface="+mn-lt"/>
              </a:rPr>
              <a:t>.	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 64:4-5a</a:t>
            </a:r>
            <a:endParaRPr lang="en-US" sz="2800" dirty="0">
              <a:latin typeface="+mn-lt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149E42B-29FC-4774-2FD8-F92E11BFE2EF}"/>
              </a:ext>
            </a:extLst>
          </p:cNvPr>
          <p:cNvSpPr/>
          <p:nvPr/>
        </p:nvSpPr>
        <p:spPr>
          <a:xfrm>
            <a:off x="6994506" y="5562600"/>
            <a:ext cx="1905000" cy="4572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680006"/>
      </p:ext>
    </p:extLst>
  </p:cSld>
  <p:clrMapOvr>
    <a:masterClrMapping/>
  </p:clrMapOvr>
  <p:transition spd="slow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6ED2C2B-94C8-24DB-1489-05EEF1DBB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862322"/>
            <a:ext cx="86868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200" dirty="0">
                <a:latin typeface="+mn-lt"/>
              </a:rPr>
              <a:t>He does not deal with us according to our sins, nor repay us according to our iniquities… </a:t>
            </a:r>
            <a:r>
              <a:rPr lang="en-US" sz="3200" baseline="30000" dirty="0">
                <a:latin typeface="+mn-lt"/>
              </a:rPr>
              <a:t>12 </a:t>
            </a:r>
            <a:r>
              <a:rPr lang="en-US" sz="3200" dirty="0">
                <a:latin typeface="+mn-lt"/>
              </a:rPr>
              <a:t>as far as the east is from the west, so far does he remove our transgressions from us.  </a:t>
            </a:r>
            <a:r>
              <a:rPr lang="en-US" sz="3200" baseline="30000" dirty="0">
                <a:latin typeface="+mn-lt"/>
              </a:rPr>
              <a:t>13 </a:t>
            </a:r>
            <a:r>
              <a:rPr lang="en-US" sz="3200" dirty="0">
                <a:latin typeface="+mn-lt"/>
              </a:rPr>
              <a:t>As a father shows compassion to his children, so the LORD shows compassion to those who fear him.  </a:t>
            </a:r>
            <a:r>
              <a:rPr lang="en-US" sz="3200" baseline="30000" dirty="0">
                <a:latin typeface="+mn-lt"/>
              </a:rPr>
              <a:t>14 </a:t>
            </a:r>
            <a:r>
              <a:rPr lang="en-US" sz="3200" b="1" i="1" u="sng" dirty="0">
                <a:uFill>
                  <a:solidFill>
                    <a:srgbClr val="3E0000"/>
                  </a:solidFill>
                </a:uFill>
                <a:latin typeface="+mn-lt"/>
              </a:rPr>
              <a:t>For he knows our frame; he remembers that we are dust</a:t>
            </a:r>
            <a:r>
              <a:rPr lang="en-US" sz="3200" dirty="0">
                <a:latin typeface="+mn-lt"/>
              </a:rPr>
              <a:t>.</a:t>
            </a:r>
          </a:p>
          <a:p>
            <a:pPr>
              <a:tabLst>
                <a:tab pos="8229600" algn="r"/>
              </a:tabLst>
            </a:pPr>
            <a:r>
              <a:rPr lang="en-US" sz="3200" b="1" i="1" dirty="0">
                <a:latin typeface="+mn-lt"/>
              </a:rPr>
              <a:t>.</a:t>
            </a:r>
            <a:r>
              <a:rPr lang="en-US" sz="3200" dirty="0">
                <a:latin typeface="+mn-lt"/>
              </a:rPr>
              <a:t>	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Ps 103:10, 12-14</a:t>
            </a:r>
            <a:endParaRPr lang="en-US" sz="2800" dirty="0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1727F9-9756-72EC-9953-3883DF7502CF}"/>
              </a:ext>
            </a:extLst>
          </p:cNvPr>
          <p:cNvSpPr txBox="1"/>
          <p:nvPr/>
        </p:nvSpPr>
        <p:spPr>
          <a:xfrm>
            <a:off x="0" y="0"/>
            <a:ext cx="9144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God’s removes our “POVERTY” to make a way for us to BE with Him.  </a:t>
            </a:r>
            <a:endParaRPr lang="en-US" sz="6000" b="1" kern="1400" dirty="0">
              <a:ln>
                <a:noFill/>
              </a:ln>
              <a:solidFill>
                <a:srgbClr val="001236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487439"/>
      </p:ext>
    </p:extLst>
  </p:cSld>
  <p:clrMapOvr>
    <a:masterClrMapping/>
  </p:clrMapOvr>
  <p:transition spd="slow"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6ED2C2B-94C8-24DB-1489-05EEF1DBB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135" y="4008473"/>
            <a:ext cx="86868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229600" algn="r"/>
              </a:tabLst>
            </a:pPr>
            <a:r>
              <a:rPr lang="en-US" sz="3200" dirty="0">
                <a:latin typeface="+mn-lt"/>
              </a:rPr>
              <a:t>So God created man in his own image, in the image of God he created him; male and female he created them.  </a:t>
            </a:r>
            <a:r>
              <a:rPr lang="en-US" sz="3200" baseline="30000" dirty="0">
                <a:latin typeface="+mn-lt"/>
              </a:rPr>
              <a:t>28 </a:t>
            </a:r>
            <a:r>
              <a:rPr lang="en-US" sz="3200" dirty="0">
                <a:latin typeface="+mn-lt"/>
              </a:rPr>
              <a:t>And God blessed them. And God said to them, “Be fruitful and multiply and fill the earth and subdue it… ”	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 1:27-28a</a:t>
            </a:r>
            <a:endParaRPr lang="en-US" sz="2800" dirty="0">
              <a:latin typeface="+mn-lt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1CE39772-83BD-EBC3-8255-0D7C5AE02924}"/>
              </a:ext>
            </a:extLst>
          </p:cNvPr>
          <p:cNvSpPr/>
          <p:nvPr/>
        </p:nvSpPr>
        <p:spPr>
          <a:xfrm>
            <a:off x="247135" y="152400"/>
            <a:ext cx="333849" cy="750442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53B358-9F7A-68C2-268A-9573C5C54B89}"/>
              </a:ext>
            </a:extLst>
          </p:cNvPr>
          <p:cNvSpPr txBox="1"/>
          <p:nvPr/>
        </p:nvSpPr>
        <p:spPr>
          <a:xfrm>
            <a:off x="0" y="222821"/>
            <a:ext cx="9144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What God does with </a:t>
            </a:r>
            <a:r>
              <a:rPr lang="en-US" sz="6000" b="1" u="sng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me</a:t>
            </a:r>
          </a:p>
          <a:p>
            <a:pPr marL="111316" marR="38100" indent="0" algn="ctr">
              <a:spcBef>
                <a:spcPts val="0"/>
              </a:spcBef>
              <a:spcAft>
                <a:spcPts val="0"/>
              </a:spcAft>
              <a:tabLst>
                <a:tab pos="682625" algn="l"/>
                <a:tab pos="8455025" algn="r"/>
              </a:tabLst>
            </a:pP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He enables me to do with others because He made me in </a:t>
            </a:r>
            <a:r>
              <a:rPr lang="en-US" sz="6000" b="1" u="sng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His</a:t>
            </a: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image</a:t>
            </a:r>
            <a:r>
              <a:rPr lang="en-US" sz="6000" b="1" kern="1400" dirty="0">
                <a:ln>
                  <a:noFill/>
                </a:ln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.</a:t>
            </a:r>
            <a:endParaRPr lang="en-US" sz="6000" b="1" i="1" kern="1400" dirty="0">
              <a:ln>
                <a:noFill/>
              </a:ln>
              <a:solidFill>
                <a:srgbClr val="001236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420535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0800">
          <a:solidFill>
            <a:srgbClr val="8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0800">
          <a:solidFill>
            <a:srgbClr val="8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5771b9e-bb9d-4790-b6f2-5cbeb0979a9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3ABC4B0C0E2F4F9C93D121F68841AF" ma:contentTypeVersion="15" ma:contentTypeDescription="Create a new document." ma:contentTypeScope="" ma:versionID="660eab02cdbf12d5a8780f4ad08fa56d">
  <xsd:schema xmlns:xsd="http://www.w3.org/2001/XMLSchema" xmlns:xs="http://www.w3.org/2001/XMLSchema" xmlns:p="http://schemas.microsoft.com/office/2006/metadata/properties" xmlns:ns3="f5771b9e-bb9d-4790-b6f2-5cbeb0979a9c" xmlns:ns4="48df96e8-5bed-42fe-b42e-398ed42751d8" targetNamespace="http://schemas.microsoft.com/office/2006/metadata/properties" ma:root="true" ma:fieldsID="8bfb8719affc962a4dfa2686d9ff8b20" ns3:_="" ns4:_="">
    <xsd:import namespace="f5771b9e-bb9d-4790-b6f2-5cbeb0979a9c"/>
    <xsd:import namespace="48df96e8-5bed-42fe-b42e-398ed42751d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771b9e-bb9d-4790-b6f2-5cbeb0979a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df96e8-5bed-42fe-b42e-398ed42751d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B3BB5EA-E7D6-4327-AB5E-28CFD66774E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8df96e8-5bed-42fe-b42e-398ed42751d8"/>
    <ds:schemaRef ds:uri="http://purl.org/dc/terms/"/>
    <ds:schemaRef ds:uri="f5771b9e-bb9d-4790-b6f2-5cbeb0979a9c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F51C44A-48FD-452A-B631-29826638C0D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24365D-1808-4399-869D-0C964D65E1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771b9e-bb9d-4790-b6f2-5cbeb0979a9c"/>
    <ds:schemaRef ds:uri="48df96e8-5bed-42fe-b42e-398ed42751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12952</TotalTime>
  <Words>728</Words>
  <Application>Microsoft Office PowerPoint</Application>
  <PresentationFormat>On-screen Show (4:3)</PresentationFormat>
  <Paragraphs>43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Rintelman</dc:creator>
  <cp:lastModifiedBy>Dale Rintelman</cp:lastModifiedBy>
  <cp:revision>727</cp:revision>
  <cp:lastPrinted>2022-10-02T13:03:38Z</cp:lastPrinted>
  <dcterms:created xsi:type="dcterms:W3CDTF">2020-07-19T11:17:55Z</dcterms:created>
  <dcterms:modified xsi:type="dcterms:W3CDTF">2024-01-14T14:24:00Z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0x010100FB3ABC4B0C0E2F4F9C93D121F68841AF</vt:lpwstr>
  </property>
</Properties>
</file>