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15"/>
  </p:notesMasterIdLst>
  <p:handoutMasterIdLst>
    <p:handoutMasterId r:id="rId16"/>
  </p:handoutMasterIdLst>
  <p:sldIdLst>
    <p:sldId id="7104" r:id="rId5"/>
    <p:sldId id="7707" r:id="rId6"/>
    <p:sldId id="7649" r:id="rId7"/>
    <p:sldId id="7706" r:id="rId8"/>
    <p:sldId id="7703" r:id="rId9"/>
    <p:sldId id="7705" r:id="rId10"/>
    <p:sldId id="7711" r:id="rId11"/>
    <p:sldId id="7712" r:id="rId12"/>
    <p:sldId id="7667" r:id="rId13"/>
    <p:sldId id="7717" r:id="rId14"/>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001236"/>
    <a:srgbClr val="003300"/>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500" autoAdjust="0"/>
    <p:restoredTop sz="93969" autoAdjust="0"/>
  </p:normalViewPr>
  <p:slideViewPr>
    <p:cSldViewPr showGuides="1">
      <p:cViewPr>
        <p:scale>
          <a:sx n="50" d="100"/>
          <a:sy n="50" d="100"/>
        </p:scale>
        <p:origin x="1590" y="3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12/17/2023</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12/17/2023</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12/17/2023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12/17/2023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12/17/2023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12/17/2023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12/17/2023</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12/17/2023</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12/17/2023</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12/17/2023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12/17/2023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12/17/2023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12/17/2023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12/17/2023</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9">
            <a:extLst>
              <a:ext uri="{FF2B5EF4-FFF2-40B4-BE49-F238E27FC236}">
                <a16:creationId xmlns:a16="http://schemas.microsoft.com/office/drawing/2014/main" id="{24B1FA3F-297D-4A44-AE86-106312FC88B2}"/>
              </a:ext>
            </a:extLst>
          </p:cNvPr>
          <p:cNvSpPr txBox="1">
            <a:spLocks noChangeArrowheads="1"/>
          </p:cNvSpPr>
          <p:nvPr/>
        </p:nvSpPr>
        <p:spPr bwMode="auto">
          <a:xfrm>
            <a:off x="152400" y="1524136"/>
            <a:ext cx="3352800" cy="426706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R="38100" eaLnBrk="1" hangingPunct="1">
              <a:lnSpc>
                <a:spcPct val="90000"/>
              </a:lnSpc>
              <a:spcBef>
                <a:spcPts val="0"/>
              </a:spcBef>
              <a:spcAft>
                <a:spcPts val="600"/>
              </a:spcAft>
            </a:pPr>
            <a:r>
              <a:rPr lang="en-US" sz="2800" b="1" dirty="0">
                <a:cs typeface="Arial" panose="020B0604020202020204" pitchFamily="34" charset="0"/>
              </a:rPr>
              <a:t>Matt 2:1-2, 16-18</a:t>
            </a:r>
          </a:p>
          <a:p>
            <a:pPr marR="38100" eaLnBrk="1" hangingPunct="1">
              <a:lnSpc>
                <a:spcPct val="90000"/>
              </a:lnSpc>
              <a:spcBef>
                <a:spcPts val="0"/>
              </a:spcBef>
              <a:spcAft>
                <a:spcPts val="600"/>
              </a:spcAft>
            </a:pPr>
            <a:r>
              <a:rPr lang="en-US" sz="2800" b="1" dirty="0">
                <a:cs typeface="Arial" panose="020B0604020202020204" pitchFamily="34" charset="0"/>
              </a:rPr>
              <a:t>1 Sam 16:1-22</a:t>
            </a:r>
          </a:p>
          <a:p>
            <a:pPr marR="38100" eaLnBrk="1" hangingPunct="1">
              <a:lnSpc>
                <a:spcPct val="90000"/>
              </a:lnSpc>
              <a:spcBef>
                <a:spcPts val="0"/>
              </a:spcBef>
              <a:spcAft>
                <a:spcPts val="600"/>
              </a:spcAft>
            </a:pPr>
            <a:r>
              <a:rPr lang="en-US" sz="2800" b="1" dirty="0">
                <a:cs typeface="Arial" panose="020B0604020202020204" pitchFamily="34" charset="0"/>
              </a:rPr>
              <a:t>Jn 1:1-5</a:t>
            </a:r>
          </a:p>
          <a:p>
            <a:pPr marR="38100" eaLnBrk="1" hangingPunct="1">
              <a:lnSpc>
                <a:spcPct val="90000"/>
              </a:lnSpc>
              <a:spcBef>
                <a:spcPts val="0"/>
              </a:spcBef>
              <a:spcAft>
                <a:spcPts val="600"/>
              </a:spcAft>
            </a:pPr>
            <a:r>
              <a:rPr lang="en-US" sz="2800" b="1" dirty="0">
                <a:cs typeface="Arial" panose="020B0604020202020204" pitchFamily="34" charset="0"/>
              </a:rPr>
              <a:t>1 Samuel:</a:t>
            </a:r>
          </a:p>
          <a:p>
            <a:pPr marR="38100" eaLnBrk="1" hangingPunct="1">
              <a:lnSpc>
                <a:spcPct val="90000"/>
              </a:lnSpc>
              <a:spcBef>
                <a:spcPts val="0"/>
              </a:spcBef>
              <a:spcAft>
                <a:spcPts val="600"/>
              </a:spcAft>
              <a:tabLst>
                <a:tab pos="512763" algn="l"/>
              </a:tabLst>
            </a:pPr>
            <a:r>
              <a:rPr lang="en-US" sz="2800" b="1" dirty="0">
                <a:cs typeface="Arial" panose="020B0604020202020204" pitchFamily="34" charset="0"/>
              </a:rPr>
              <a:t>	12:12-25</a:t>
            </a:r>
          </a:p>
          <a:p>
            <a:pPr marR="38100" eaLnBrk="1" hangingPunct="1">
              <a:lnSpc>
                <a:spcPct val="90000"/>
              </a:lnSpc>
              <a:spcBef>
                <a:spcPts val="0"/>
              </a:spcBef>
              <a:spcAft>
                <a:spcPts val="600"/>
              </a:spcAft>
              <a:tabLst>
                <a:tab pos="512763" algn="l"/>
              </a:tabLst>
            </a:pPr>
            <a:r>
              <a:rPr lang="en-US" sz="2800" b="1" dirty="0">
                <a:cs typeface="Arial" panose="020B0604020202020204" pitchFamily="34" charset="0"/>
              </a:rPr>
              <a:t>	13:5-15</a:t>
            </a:r>
          </a:p>
          <a:p>
            <a:pPr marR="38100" eaLnBrk="1" hangingPunct="1">
              <a:lnSpc>
                <a:spcPct val="90000"/>
              </a:lnSpc>
              <a:spcBef>
                <a:spcPts val="0"/>
              </a:spcBef>
              <a:spcAft>
                <a:spcPts val="600"/>
              </a:spcAft>
              <a:tabLst>
                <a:tab pos="512763" algn="l"/>
              </a:tabLst>
            </a:pPr>
            <a:r>
              <a:rPr lang="en-US" sz="2800" b="1" dirty="0">
                <a:cs typeface="Arial" panose="020B0604020202020204" pitchFamily="34" charset="0"/>
              </a:rPr>
              <a:t>	14:24-36</a:t>
            </a:r>
          </a:p>
          <a:p>
            <a:pPr marR="38100" eaLnBrk="1" hangingPunct="1">
              <a:lnSpc>
                <a:spcPct val="90000"/>
              </a:lnSpc>
              <a:spcBef>
                <a:spcPts val="0"/>
              </a:spcBef>
              <a:spcAft>
                <a:spcPts val="600"/>
              </a:spcAft>
              <a:tabLst>
                <a:tab pos="512763" algn="l"/>
              </a:tabLst>
            </a:pPr>
            <a:r>
              <a:rPr lang="en-US" sz="2800" b="1" dirty="0">
                <a:cs typeface="Arial" panose="020B0604020202020204" pitchFamily="34" charset="0"/>
              </a:rPr>
              <a:t>	15:1-35</a:t>
            </a:r>
          </a:p>
          <a:p>
            <a:pPr marR="38100" eaLnBrk="1" hangingPunct="1">
              <a:lnSpc>
                <a:spcPct val="90000"/>
              </a:lnSpc>
              <a:spcBef>
                <a:spcPts val="0"/>
              </a:spcBef>
              <a:spcAft>
                <a:spcPts val="600"/>
              </a:spcAft>
              <a:tabLst>
                <a:tab pos="512763" algn="l"/>
              </a:tabLst>
            </a:pPr>
            <a:r>
              <a:rPr lang="en-US" sz="2800" b="1" dirty="0">
                <a:cs typeface="Arial" panose="020B0604020202020204" pitchFamily="34" charset="0"/>
              </a:rPr>
              <a:t>Josh 3:7; 5:13-15</a:t>
            </a:r>
          </a:p>
        </p:txBody>
      </p:sp>
      <p:sp>
        <p:nvSpPr>
          <p:cNvPr id="7" name="TextBox 9">
            <a:extLst>
              <a:ext uri="{FF2B5EF4-FFF2-40B4-BE49-F238E27FC236}">
                <a16:creationId xmlns:a16="http://schemas.microsoft.com/office/drawing/2014/main" id="{23C9D88D-F381-4E93-BA44-7450CB572DBE}"/>
              </a:ext>
            </a:extLst>
          </p:cNvPr>
          <p:cNvSpPr txBox="1">
            <a:spLocks noChangeArrowheads="1"/>
          </p:cNvSpPr>
          <p:nvPr/>
        </p:nvSpPr>
        <p:spPr bwMode="auto">
          <a:xfrm>
            <a:off x="304800" y="6273161"/>
            <a:ext cx="2362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600" b="1" i="1" dirty="0">
                <a:cs typeface="Arial" panose="020B0604020202020204" pitchFamily="34" charset="0"/>
              </a:rPr>
              <a:t>12/17/23</a:t>
            </a:r>
          </a:p>
        </p:txBody>
      </p:sp>
      <p:sp>
        <p:nvSpPr>
          <p:cNvPr id="9" name="TextBox 9">
            <a:extLst>
              <a:ext uri="{FF2B5EF4-FFF2-40B4-BE49-F238E27FC236}">
                <a16:creationId xmlns:a16="http://schemas.microsoft.com/office/drawing/2014/main" id="{99634F8D-3225-2DAA-C2B5-99E932A92FC8}"/>
              </a:ext>
            </a:extLst>
          </p:cNvPr>
          <p:cNvSpPr txBox="1">
            <a:spLocks noChangeArrowheads="1"/>
          </p:cNvSpPr>
          <p:nvPr/>
        </p:nvSpPr>
        <p:spPr bwMode="auto">
          <a:xfrm>
            <a:off x="0" y="117081"/>
            <a:ext cx="914399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5400" b="1" i="1" dirty="0">
                <a:cs typeface="Arial" panose="020B0604020202020204" pitchFamily="34" charset="0"/>
              </a:rPr>
              <a:t>Hope, Peace, &amp; Joy</a:t>
            </a:r>
            <a:endParaRPr lang="en-US" sz="5400" i="1" dirty="0">
              <a:cs typeface="Arial" panose="020B0604020202020204" pitchFamily="34" charset="0"/>
            </a:endParaRPr>
          </a:p>
        </p:txBody>
      </p:sp>
      <p:pic>
        <p:nvPicPr>
          <p:cNvPr id="4" name="Picture 3" descr="A person riding camels in the desert&#10;&#10;Description automatically generated">
            <a:extLst>
              <a:ext uri="{FF2B5EF4-FFF2-40B4-BE49-F238E27FC236}">
                <a16:creationId xmlns:a16="http://schemas.microsoft.com/office/drawing/2014/main" id="{725245ED-80BF-4879-CB3D-AC1FF0DFE2CF}"/>
              </a:ext>
            </a:extLst>
          </p:cNvPr>
          <p:cNvPicPr>
            <a:picLocks noChangeAspect="1"/>
          </p:cNvPicPr>
          <p:nvPr/>
        </p:nvPicPr>
        <p:blipFill rotWithShape="1">
          <a:blip r:embed="rId2">
            <a:extLst>
              <a:ext uri="{28A0092B-C50C-407E-A947-70E740481C1C}">
                <a14:useLocalDpi xmlns:a14="http://schemas.microsoft.com/office/drawing/2010/main" val="0"/>
              </a:ext>
            </a:extLst>
          </a:blip>
          <a:srcRect l="23999" r="15998"/>
          <a:stretch/>
        </p:blipFill>
        <p:spPr>
          <a:xfrm>
            <a:off x="3657600" y="1157844"/>
            <a:ext cx="5486400" cy="5700156"/>
          </a:xfrm>
          <a:prstGeom prst="rect">
            <a:avLst/>
          </a:prstGeom>
        </p:spPr>
      </p:pic>
    </p:spTree>
    <p:extLst>
      <p:ext uri="{BB962C8B-B14F-4D97-AF65-F5344CB8AC3E}">
        <p14:creationId xmlns:p14="http://schemas.microsoft.com/office/powerpoint/2010/main" val="3686156494"/>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30FB781-18B5-5BAF-3A39-3B2978605D4B}"/>
              </a:ext>
            </a:extLst>
          </p:cNvPr>
          <p:cNvSpPr txBox="1"/>
          <p:nvPr/>
        </p:nvSpPr>
        <p:spPr>
          <a:xfrm>
            <a:off x="457200" y="533400"/>
            <a:ext cx="8229600" cy="5632311"/>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ln>
                  <a:noFill/>
                </a:ln>
                <a:effectLst/>
                <a:uFill>
                  <a:solidFill>
                    <a:srgbClr val="3E0000"/>
                  </a:solidFill>
                </a:uFill>
                <a:latin typeface="Calibri" panose="020F0502020204030204" pitchFamily="34" charset="0"/>
              </a:rPr>
              <a:t>God’s Story regarding His creation is not humanly predictable, not boring, and not with an unsatisfactory ending!</a:t>
            </a:r>
            <a:endParaRPr lang="en-US" sz="6000" b="1" kern="1400" dirty="0">
              <a:ln>
                <a:noFill/>
              </a:ln>
              <a:effectLst/>
              <a:latin typeface="Calibri" panose="020F0502020204030204" pitchFamily="34" charset="0"/>
            </a:endParaRPr>
          </a:p>
        </p:txBody>
      </p:sp>
    </p:spTree>
    <p:extLst>
      <p:ext uri="{BB962C8B-B14F-4D97-AF65-F5344CB8AC3E}">
        <p14:creationId xmlns:p14="http://schemas.microsoft.com/office/powerpoint/2010/main" val="2559983285"/>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30FB781-18B5-5BAF-3A39-3B2978605D4B}"/>
              </a:ext>
            </a:extLst>
          </p:cNvPr>
          <p:cNvSpPr txBox="1"/>
          <p:nvPr/>
        </p:nvSpPr>
        <p:spPr>
          <a:xfrm>
            <a:off x="533400" y="1536174"/>
            <a:ext cx="7848600" cy="3785652"/>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ln>
                  <a:noFill/>
                </a:ln>
                <a:effectLst/>
                <a:uFill>
                  <a:solidFill>
                    <a:srgbClr val="3E0000"/>
                  </a:solidFill>
                </a:uFill>
                <a:latin typeface="Calibri" panose="020F0502020204030204" pitchFamily="34" charset="0"/>
              </a:rPr>
              <a:t>The Town of Bethlehem is a centerpiece of God’s mysterious way of centering Joy!</a:t>
            </a:r>
            <a:endParaRPr lang="en-US" sz="6000" b="1" kern="1400" dirty="0">
              <a:ln>
                <a:noFill/>
              </a:ln>
              <a:effectLst/>
              <a:latin typeface="Calibri" panose="020F0502020204030204" pitchFamily="34" charset="0"/>
            </a:endParaRPr>
          </a:p>
        </p:txBody>
      </p:sp>
    </p:spTree>
    <p:extLst>
      <p:ext uri="{BB962C8B-B14F-4D97-AF65-F5344CB8AC3E}">
        <p14:creationId xmlns:p14="http://schemas.microsoft.com/office/powerpoint/2010/main" val="1495233023"/>
      </p:ext>
    </p:extLst>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6ED2C2B-94C8-24DB-1489-05EEF1DBB12B}"/>
              </a:ext>
            </a:extLst>
          </p:cNvPr>
          <p:cNvSpPr txBox="1">
            <a:spLocks noChangeArrowheads="1"/>
          </p:cNvSpPr>
          <p:nvPr/>
        </p:nvSpPr>
        <p:spPr bwMode="auto">
          <a:xfrm>
            <a:off x="204537" y="3564285"/>
            <a:ext cx="86868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200" dirty="0">
                <a:latin typeface="+mn-lt"/>
              </a:rPr>
              <a:t>Saul said to Samuel, “I have sinned, for I have transgressed the commandment of the LORD and your words, because I feared the people and obeyed their voice. Now therefore, please pardon my sin and return with me that I may bow before the LORD.”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1 Sam 15:24-25</a:t>
            </a:r>
            <a:endParaRPr lang="en-US" sz="3200" dirty="0">
              <a:latin typeface="+mn-lt"/>
            </a:endParaRPr>
          </a:p>
        </p:txBody>
      </p:sp>
      <p:sp>
        <p:nvSpPr>
          <p:cNvPr id="2" name="TextBox 1">
            <a:extLst>
              <a:ext uri="{FF2B5EF4-FFF2-40B4-BE49-F238E27FC236}">
                <a16:creationId xmlns:a16="http://schemas.microsoft.com/office/drawing/2014/main" id="{830FB781-18B5-5BAF-3A39-3B2978605D4B}"/>
              </a:ext>
            </a:extLst>
          </p:cNvPr>
          <p:cNvSpPr txBox="1"/>
          <p:nvPr/>
        </p:nvSpPr>
        <p:spPr>
          <a:xfrm>
            <a:off x="228600" y="519648"/>
            <a:ext cx="8686800" cy="2585323"/>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5400" b="1" kern="1400" dirty="0">
                <a:ln>
                  <a:noFill/>
                </a:ln>
                <a:effectLst/>
                <a:uFill>
                  <a:solidFill>
                    <a:srgbClr val="3E0000"/>
                  </a:solidFill>
                </a:uFill>
                <a:latin typeface="Calibri" panose="020F0502020204030204" pitchFamily="34" charset="0"/>
              </a:rPr>
              <a:t>The word that characterized Saul’s relationship with Samuel was </a:t>
            </a:r>
            <a:r>
              <a:rPr lang="en-US" sz="5400" b="1" u="sng" kern="1400" dirty="0">
                <a:ln>
                  <a:noFill/>
                </a:ln>
                <a:effectLst/>
                <a:uFill>
                  <a:solidFill>
                    <a:srgbClr val="3E0000"/>
                  </a:solidFill>
                </a:uFill>
                <a:latin typeface="Calibri" panose="020F0502020204030204" pitchFamily="34" charset="0"/>
              </a:rPr>
              <a:t>drama</a:t>
            </a:r>
            <a:r>
              <a:rPr lang="en-US" sz="5400" b="1" kern="1400" dirty="0">
                <a:ln>
                  <a:noFill/>
                </a:ln>
                <a:effectLst/>
                <a:uFill>
                  <a:solidFill>
                    <a:srgbClr val="3E0000"/>
                  </a:solidFill>
                </a:uFill>
                <a:latin typeface="Calibri" panose="020F0502020204030204" pitchFamily="34" charset="0"/>
              </a:rPr>
              <a:t>.</a:t>
            </a:r>
            <a:endParaRPr lang="en-US" sz="5400" b="1" kern="1400" dirty="0">
              <a:ln>
                <a:noFill/>
              </a:ln>
              <a:effectLst/>
              <a:latin typeface="Calibri" panose="020F0502020204030204" pitchFamily="34" charset="0"/>
            </a:endParaRPr>
          </a:p>
        </p:txBody>
      </p:sp>
      <p:sp>
        <p:nvSpPr>
          <p:cNvPr id="4" name="Explosion: 8 Points 3">
            <a:extLst>
              <a:ext uri="{FF2B5EF4-FFF2-40B4-BE49-F238E27FC236}">
                <a16:creationId xmlns:a16="http://schemas.microsoft.com/office/drawing/2014/main" id="{1CE39772-83BD-EBC3-8255-0D7C5AE02924}"/>
              </a:ext>
            </a:extLst>
          </p:cNvPr>
          <p:cNvSpPr/>
          <p:nvPr/>
        </p:nvSpPr>
        <p:spPr>
          <a:xfrm>
            <a:off x="295261" y="98719"/>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Rounded Corners 2">
            <a:extLst>
              <a:ext uri="{FF2B5EF4-FFF2-40B4-BE49-F238E27FC236}">
                <a16:creationId xmlns:a16="http://schemas.microsoft.com/office/drawing/2014/main" id="{4A3E4E3D-D670-4B27-7B36-494569F1BAAA}"/>
              </a:ext>
            </a:extLst>
          </p:cNvPr>
          <p:cNvSpPr/>
          <p:nvPr/>
        </p:nvSpPr>
        <p:spPr>
          <a:xfrm>
            <a:off x="6096000" y="5087779"/>
            <a:ext cx="1143000" cy="4572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93515306"/>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11DFE7F-BB46-9A2D-8F21-797947028BB7}"/>
              </a:ext>
            </a:extLst>
          </p:cNvPr>
          <p:cNvSpPr txBox="1"/>
          <p:nvPr/>
        </p:nvSpPr>
        <p:spPr>
          <a:xfrm>
            <a:off x="190500" y="1295400"/>
            <a:ext cx="8763000" cy="4555093"/>
          </a:xfrm>
          <a:prstGeom prst="rect">
            <a:avLst/>
          </a:prstGeom>
          <a:noFill/>
        </p:spPr>
        <p:txBody>
          <a:bodyPr wrap="square">
            <a:spAutoFit/>
          </a:bodyPr>
          <a:lstStyle/>
          <a:p>
            <a:pPr marL="0" marR="38100" indent="0" algn="ctr">
              <a:spcBef>
                <a:spcPts val="0"/>
              </a:spcBef>
              <a:spcAft>
                <a:spcPts val="0"/>
              </a:spcAft>
            </a:pPr>
            <a:r>
              <a:rPr lang="en-US" sz="6000" b="1" kern="1400" dirty="0">
                <a:ln>
                  <a:noFill/>
                </a:ln>
                <a:solidFill>
                  <a:srgbClr val="000000"/>
                </a:solidFill>
                <a:effectLst/>
                <a:latin typeface="Calibri" panose="020F0502020204030204" pitchFamily="34" charset="0"/>
              </a:rPr>
              <a:t>King chosen out of fea</a:t>
            </a:r>
            <a:r>
              <a:rPr lang="en-US" sz="6000" b="1" kern="1400" dirty="0">
                <a:solidFill>
                  <a:srgbClr val="000000"/>
                </a:solidFill>
                <a:latin typeface="Calibri" panose="020F0502020204030204" pitchFamily="34" charset="0"/>
              </a:rPr>
              <a:t>r:</a:t>
            </a:r>
          </a:p>
          <a:p>
            <a:pPr marL="0" marR="38100" indent="0" algn="l">
              <a:spcBef>
                <a:spcPts val="0"/>
              </a:spcBef>
              <a:spcAft>
                <a:spcPts val="0"/>
              </a:spcAft>
            </a:pPr>
            <a:r>
              <a:rPr lang="en-US" sz="700" b="1" kern="1400" dirty="0">
                <a:ln>
                  <a:noFill/>
                </a:ln>
                <a:solidFill>
                  <a:srgbClr val="000000"/>
                </a:solidFill>
                <a:effectLst/>
                <a:latin typeface="Calibri" panose="020F0502020204030204" pitchFamily="34" charset="0"/>
              </a:rPr>
              <a:t> </a:t>
            </a:r>
            <a:endParaRPr lang="en-US" sz="1200" kern="1400" dirty="0">
              <a:ln>
                <a:noFill/>
              </a:ln>
              <a:solidFill>
                <a:srgbClr val="000000"/>
              </a:solidFill>
              <a:effectLst/>
              <a:latin typeface="Times New Roman" panose="02020603050405020304" pitchFamily="18" charset="0"/>
            </a:endParaRPr>
          </a:p>
          <a:p>
            <a:pPr marL="228600" marR="38100" indent="0" algn="l">
              <a:spcBef>
                <a:spcPts val="0"/>
              </a:spcBef>
              <a:spcAft>
                <a:spcPts val="0"/>
              </a:spcAft>
            </a:pPr>
            <a:r>
              <a:rPr lang="en-US" sz="700" b="1" kern="1400" dirty="0">
                <a:ln>
                  <a:noFill/>
                </a:ln>
                <a:solidFill>
                  <a:srgbClr val="000000"/>
                </a:solidFill>
                <a:effectLst/>
                <a:latin typeface="Calibri" panose="020F0502020204030204" pitchFamily="34" charset="0"/>
              </a:rPr>
              <a:t> </a:t>
            </a:r>
            <a:endParaRPr lang="en-US" sz="1200" kern="1400" dirty="0">
              <a:ln>
                <a:noFill/>
              </a:ln>
              <a:solidFill>
                <a:srgbClr val="000000"/>
              </a:solidFill>
              <a:effectLst/>
              <a:latin typeface="Times New Roman" panose="02020603050405020304" pitchFamily="18" charset="0"/>
            </a:endParaRPr>
          </a:p>
          <a:p>
            <a:pPr marL="228600" marR="38100" indent="0" algn="l">
              <a:spcBef>
                <a:spcPts val="0"/>
              </a:spcBef>
              <a:spcAft>
                <a:spcPts val="0"/>
              </a:spcAft>
              <a:tabLst>
                <a:tab pos="8229600" algn="r"/>
              </a:tabLst>
            </a:pPr>
            <a:r>
              <a:rPr lang="en-US" sz="2800" b="1" kern="1400" dirty="0">
                <a:ln>
                  <a:noFill/>
                </a:ln>
                <a:solidFill>
                  <a:srgbClr val="000000"/>
                </a:solidFill>
                <a:effectLst/>
                <a:latin typeface="Calibri" panose="020F0502020204030204" pitchFamily="34" charset="0"/>
              </a:rPr>
              <a:t>Fear of the Lord precedent	1 Sam 12:2-10; 12-25</a:t>
            </a:r>
            <a:endParaRPr lang="en-US" sz="2800" kern="1400" dirty="0">
              <a:ln>
                <a:noFill/>
              </a:ln>
              <a:solidFill>
                <a:srgbClr val="000000"/>
              </a:solidFill>
              <a:effectLst/>
              <a:latin typeface="Times New Roman" panose="02020603050405020304" pitchFamily="18" charset="0"/>
            </a:endParaRPr>
          </a:p>
          <a:p>
            <a:pPr marL="228600" marR="38100" indent="0" algn="l">
              <a:spcBef>
                <a:spcPts val="0"/>
              </a:spcBef>
              <a:spcAft>
                <a:spcPts val="0"/>
              </a:spcAft>
              <a:tabLst>
                <a:tab pos="8229600" algn="r"/>
              </a:tabLst>
            </a:pPr>
            <a:r>
              <a:rPr lang="en-US" sz="2800" b="1" kern="1400" dirty="0">
                <a:ln>
                  <a:noFill/>
                </a:ln>
                <a:solidFill>
                  <a:srgbClr val="000000"/>
                </a:solidFill>
                <a:effectLst/>
                <a:latin typeface="Calibri" panose="020F0502020204030204" pitchFamily="34" charset="0"/>
              </a:rPr>
              <a:t>Offering a priestly offering out of fear	1 Sam 13:5-15</a:t>
            </a:r>
            <a:endParaRPr lang="en-US" sz="2800" kern="1400" dirty="0">
              <a:ln>
                <a:noFill/>
              </a:ln>
              <a:solidFill>
                <a:srgbClr val="000000"/>
              </a:solidFill>
              <a:effectLst/>
              <a:latin typeface="Times New Roman" panose="02020603050405020304" pitchFamily="18" charset="0"/>
            </a:endParaRPr>
          </a:p>
          <a:p>
            <a:pPr marL="228600" marR="38100" indent="0" algn="l">
              <a:spcBef>
                <a:spcPts val="0"/>
              </a:spcBef>
              <a:spcAft>
                <a:spcPts val="0"/>
              </a:spcAft>
              <a:tabLst>
                <a:tab pos="8229600" algn="r"/>
              </a:tabLst>
            </a:pPr>
            <a:r>
              <a:rPr lang="en-US" sz="2800" b="1" kern="1400" dirty="0">
                <a:ln>
                  <a:noFill/>
                </a:ln>
                <a:solidFill>
                  <a:srgbClr val="000000"/>
                </a:solidFill>
                <a:effectLst/>
                <a:latin typeface="Calibri" panose="020F0502020204030204" pitchFamily="34" charset="0"/>
              </a:rPr>
              <a:t>Fasting Curse over Jonathan	1 Sam 14:24-36</a:t>
            </a:r>
            <a:endParaRPr lang="en-US" sz="2800" kern="1400" dirty="0">
              <a:ln>
                <a:noFill/>
              </a:ln>
              <a:solidFill>
                <a:srgbClr val="000000"/>
              </a:solidFill>
              <a:effectLst/>
              <a:latin typeface="Times New Roman" panose="02020603050405020304" pitchFamily="18" charset="0"/>
            </a:endParaRPr>
          </a:p>
          <a:p>
            <a:pPr marL="228600" marR="38100" indent="0" algn="l">
              <a:spcBef>
                <a:spcPts val="0"/>
              </a:spcBef>
              <a:spcAft>
                <a:spcPts val="0"/>
              </a:spcAft>
              <a:tabLst>
                <a:tab pos="8229600" algn="r"/>
              </a:tabLst>
            </a:pPr>
            <a:r>
              <a:rPr lang="en-US" sz="2800" b="1" kern="1400" dirty="0">
                <a:ln>
                  <a:noFill/>
                </a:ln>
                <a:solidFill>
                  <a:srgbClr val="000000"/>
                </a:solidFill>
                <a:effectLst/>
                <a:latin typeface="Calibri" panose="020F0502020204030204" pitchFamily="34" charset="0"/>
              </a:rPr>
              <a:t>Selfish wealth grabbing</a:t>
            </a:r>
          </a:p>
          <a:p>
            <a:pPr marL="228600" marR="38100" indent="0" algn="l">
              <a:spcBef>
                <a:spcPts val="0"/>
              </a:spcBef>
              <a:spcAft>
                <a:spcPts val="0"/>
              </a:spcAft>
              <a:tabLst>
                <a:tab pos="914400" algn="l"/>
                <a:tab pos="8229600" algn="r"/>
              </a:tabLst>
            </a:pPr>
            <a:r>
              <a:rPr lang="en-US" sz="2800" b="1" kern="1400" dirty="0">
                <a:solidFill>
                  <a:srgbClr val="000000"/>
                </a:solidFill>
                <a:latin typeface="Calibri" panose="020F0502020204030204" pitchFamily="34" charset="0"/>
              </a:rPr>
              <a:t>	</a:t>
            </a:r>
            <a:r>
              <a:rPr lang="en-US" sz="2800" b="1" kern="1400" dirty="0">
                <a:ln>
                  <a:noFill/>
                </a:ln>
                <a:solidFill>
                  <a:srgbClr val="000000"/>
                </a:solidFill>
                <a:effectLst/>
                <a:latin typeface="Calibri" panose="020F0502020204030204" pitchFamily="34" charset="0"/>
              </a:rPr>
              <a:t>following the Lord’s war	1 Sam 15:1-23</a:t>
            </a:r>
            <a:endParaRPr lang="en-US" sz="2800" kern="1400" dirty="0">
              <a:ln>
                <a:noFill/>
              </a:ln>
              <a:solidFill>
                <a:srgbClr val="000000"/>
              </a:solidFill>
              <a:effectLst/>
              <a:latin typeface="Times New Roman" panose="02020603050405020304" pitchFamily="18" charset="0"/>
            </a:endParaRPr>
          </a:p>
          <a:p>
            <a:pPr marL="0" marR="38100" indent="0" algn="l">
              <a:spcBef>
                <a:spcPts val="0"/>
              </a:spcBef>
              <a:spcAft>
                <a:spcPts val="0"/>
              </a:spcAft>
            </a:pPr>
            <a:r>
              <a:rPr lang="en-US" sz="2800" b="1" kern="1400" dirty="0">
                <a:ln>
                  <a:noFill/>
                </a:ln>
                <a:solidFill>
                  <a:srgbClr val="000000"/>
                </a:solidFill>
                <a:effectLst/>
                <a:latin typeface="Calibri" panose="020F0502020204030204" pitchFamily="34" charset="0"/>
              </a:rPr>
              <a:t> </a:t>
            </a:r>
            <a:endParaRPr lang="en-US" sz="2800" kern="1400" dirty="0">
              <a:ln>
                <a:noFill/>
              </a:ln>
              <a:solidFill>
                <a:srgbClr val="000000"/>
              </a:solidFill>
              <a:effectLst/>
              <a:latin typeface="Times New Roman" panose="02020603050405020304" pitchFamily="18" charset="0"/>
            </a:endParaRPr>
          </a:p>
          <a:p>
            <a:pPr marL="0" marR="38100" indent="0" algn="l">
              <a:spcBef>
                <a:spcPts val="0"/>
              </a:spcBef>
              <a:spcAft>
                <a:spcPts val="0"/>
              </a:spcAft>
            </a:pPr>
            <a:r>
              <a:rPr lang="en-US" sz="3600" b="1" kern="1400" dirty="0">
                <a:ln>
                  <a:noFill/>
                </a:ln>
                <a:solidFill>
                  <a:srgbClr val="000000"/>
                </a:solidFill>
                <a:effectLst/>
                <a:latin typeface="Calibri" panose="020F0502020204030204" pitchFamily="34" charset="0"/>
              </a:rPr>
              <a:t> </a:t>
            </a:r>
            <a:endParaRPr lang="en-US" sz="1200" kern="1400" dirty="0">
              <a:ln>
                <a:noFill/>
              </a:ln>
              <a:solidFill>
                <a:srgbClr val="000000"/>
              </a:solidFill>
              <a:effectLst/>
              <a:latin typeface="Times New Roman" panose="02020603050405020304" pitchFamily="18" charset="0"/>
            </a:endParaRPr>
          </a:p>
          <a:p>
            <a:pPr marL="0" marR="0" indent="0" algn="l">
              <a:spcBef>
                <a:spcPts val="0"/>
              </a:spcBef>
              <a:spcAft>
                <a:spcPts val="0"/>
              </a:spcAft>
            </a:pPr>
            <a:r>
              <a:rPr lang="en-US" sz="1200" kern="1400" dirty="0">
                <a:ln>
                  <a:noFill/>
                </a:ln>
                <a:solidFill>
                  <a:srgbClr val="000000"/>
                </a:solidFill>
                <a:effectLst/>
                <a:latin typeface="Times New Roman" panose="02020603050405020304" pitchFamily="18" charset="0"/>
              </a:rPr>
              <a:t> </a:t>
            </a:r>
          </a:p>
        </p:txBody>
      </p:sp>
    </p:spTree>
    <p:extLst>
      <p:ext uri="{BB962C8B-B14F-4D97-AF65-F5344CB8AC3E}">
        <p14:creationId xmlns:p14="http://schemas.microsoft.com/office/powerpoint/2010/main" val="397832349"/>
      </p:ext>
    </p:extLst>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6ED2C2B-94C8-24DB-1489-05EEF1DBB12B}"/>
              </a:ext>
            </a:extLst>
          </p:cNvPr>
          <p:cNvSpPr txBox="1">
            <a:spLocks noChangeArrowheads="1"/>
          </p:cNvSpPr>
          <p:nvPr/>
        </p:nvSpPr>
        <p:spPr bwMode="auto">
          <a:xfrm>
            <a:off x="232611" y="2607756"/>
            <a:ext cx="8686800"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200" dirty="0">
                <a:latin typeface="+mn-lt"/>
              </a:rPr>
              <a:t>And also the Glory of Israel will not lie or have regret, for he is not a man, that he should have regret.” Then he said, “I have sinned; yet honor me now before the elders of my people and before Israel, and return with me, that I may bow before the LORD your God.” So, </a:t>
            </a:r>
            <a:r>
              <a:rPr lang="en-US" sz="3200" b="1" u="sng" dirty="0">
                <a:solidFill>
                  <a:srgbClr val="3E0000"/>
                </a:solidFill>
                <a:latin typeface="+mn-lt"/>
              </a:rPr>
              <a:t>Samuel turned back after Saul</a:t>
            </a:r>
            <a:r>
              <a:rPr lang="en-US" sz="3200" dirty="0">
                <a:latin typeface="+mn-lt"/>
              </a:rPr>
              <a:t>, and Saul bowed before the LORD.</a:t>
            </a:r>
          </a:p>
          <a:p>
            <a:pPr>
              <a:tabLst>
                <a:tab pos="8229600" algn="r"/>
              </a:tabLst>
            </a:pPr>
            <a:r>
              <a:rPr lang="en-US" sz="3200" dirty="0">
                <a:latin typeface="+mn-lt"/>
              </a:rPr>
              <a:t>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1 Sam 15:29-31</a:t>
            </a:r>
            <a:endParaRPr lang="en-US" sz="3200" dirty="0">
              <a:latin typeface="+mn-lt"/>
            </a:endParaRPr>
          </a:p>
        </p:txBody>
      </p:sp>
      <p:sp>
        <p:nvSpPr>
          <p:cNvPr id="2" name="TextBox 1">
            <a:extLst>
              <a:ext uri="{FF2B5EF4-FFF2-40B4-BE49-F238E27FC236}">
                <a16:creationId xmlns:a16="http://schemas.microsoft.com/office/drawing/2014/main" id="{830FB781-18B5-5BAF-3A39-3B2978605D4B}"/>
              </a:ext>
            </a:extLst>
          </p:cNvPr>
          <p:cNvSpPr txBox="1"/>
          <p:nvPr/>
        </p:nvSpPr>
        <p:spPr>
          <a:xfrm>
            <a:off x="232611" y="218371"/>
            <a:ext cx="8686800" cy="1938992"/>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ln>
                  <a:noFill/>
                </a:ln>
                <a:effectLst/>
                <a:uFill>
                  <a:solidFill>
                    <a:srgbClr val="3E0000"/>
                  </a:solidFill>
                </a:uFill>
                <a:latin typeface="Calibri" panose="020F0502020204030204" pitchFamily="34" charset="0"/>
              </a:rPr>
              <a:t>Samuel was</a:t>
            </a:r>
          </a:p>
          <a:p>
            <a:pPr marL="111316" marR="38100" indent="0" algn="ctr">
              <a:spcBef>
                <a:spcPts val="0"/>
              </a:spcBef>
              <a:spcAft>
                <a:spcPts val="0"/>
              </a:spcAft>
              <a:tabLst>
                <a:tab pos="682625" algn="l"/>
                <a:tab pos="8455025" algn="r"/>
              </a:tabLst>
            </a:pPr>
            <a:r>
              <a:rPr lang="en-US" sz="6000" b="1" u="sng" kern="1400" dirty="0">
                <a:ln>
                  <a:noFill/>
                </a:ln>
                <a:effectLst/>
                <a:uFill>
                  <a:solidFill>
                    <a:srgbClr val="3E0000"/>
                  </a:solidFill>
                </a:uFill>
                <a:latin typeface="Calibri" panose="020F0502020204030204" pitchFamily="34" charset="0"/>
              </a:rPr>
              <a:t>emotionally</a:t>
            </a:r>
            <a:r>
              <a:rPr lang="en-US" sz="6000" b="1" kern="1400" dirty="0">
                <a:ln>
                  <a:noFill/>
                </a:ln>
                <a:effectLst/>
                <a:uFill>
                  <a:solidFill>
                    <a:srgbClr val="3E0000"/>
                  </a:solidFill>
                </a:uFill>
                <a:latin typeface="Calibri" panose="020F0502020204030204" pitchFamily="34" charset="0"/>
              </a:rPr>
              <a:t> </a:t>
            </a:r>
            <a:r>
              <a:rPr lang="en-US" sz="6000" b="1" u="sng" kern="1400" dirty="0">
                <a:ln>
                  <a:noFill/>
                </a:ln>
                <a:effectLst/>
                <a:uFill>
                  <a:solidFill>
                    <a:srgbClr val="3E0000"/>
                  </a:solidFill>
                </a:uFill>
                <a:latin typeface="Calibri" panose="020F0502020204030204" pitchFamily="34" charset="0"/>
              </a:rPr>
              <a:t>hooked</a:t>
            </a:r>
            <a:r>
              <a:rPr lang="en-US" sz="6000" b="1" kern="1400" dirty="0">
                <a:ln>
                  <a:noFill/>
                </a:ln>
                <a:effectLst/>
                <a:uFill>
                  <a:solidFill>
                    <a:srgbClr val="3E0000"/>
                  </a:solidFill>
                </a:uFill>
                <a:latin typeface="Calibri" panose="020F0502020204030204" pitchFamily="34" charset="0"/>
              </a:rPr>
              <a:t>.</a:t>
            </a:r>
            <a:endParaRPr lang="en-US" sz="6000" b="1" kern="1400" dirty="0">
              <a:ln>
                <a:noFill/>
              </a:ln>
              <a:effectLst/>
              <a:latin typeface="Calibri" panose="020F0502020204030204" pitchFamily="34" charset="0"/>
            </a:endParaRPr>
          </a:p>
        </p:txBody>
      </p:sp>
      <p:sp>
        <p:nvSpPr>
          <p:cNvPr id="4" name="Explosion: 8 Points 3">
            <a:extLst>
              <a:ext uri="{FF2B5EF4-FFF2-40B4-BE49-F238E27FC236}">
                <a16:creationId xmlns:a16="http://schemas.microsoft.com/office/drawing/2014/main" id="{1CE39772-83BD-EBC3-8255-0D7C5AE02924}"/>
              </a:ext>
            </a:extLst>
          </p:cNvPr>
          <p:cNvSpPr/>
          <p:nvPr/>
        </p:nvSpPr>
        <p:spPr>
          <a:xfrm>
            <a:off x="1981200" y="0"/>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23928318"/>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30FB781-18B5-5BAF-3A39-3B2978605D4B}"/>
              </a:ext>
            </a:extLst>
          </p:cNvPr>
          <p:cNvSpPr txBox="1"/>
          <p:nvPr/>
        </p:nvSpPr>
        <p:spPr>
          <a:xfrm>
            <a:off x="647700" y="914400"/>
            <a:ext cx="7848600" cy="4708981"/>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ln>
                  <a:noFill/>
                </a:ln>
                <a:effectLst/>
                <a:uFill>
                  <a:solidFill>
                    <a:srgbClr val="3E0000"/>
                  </a:solidFill>
                </a:uFill>
                <a:latin typeface="Calibri" panose="020F0502020204030204" pitchFamily="34" charset="0"/>
              </a:rPr>
              <a:t>The Lord responds to the desperate hearts of ______________ by shaking Samuel to go to Bethlehem.</a:t>
            </a:r>
            <a:endParaRPr lang="en-US" sz="6000" b="1" kern="1400" dirty="0">
              <a:ln>
                <a:noFill/>
              </a:ln>
              <a:effectLst/>
              <a:latin typeface="Calibri" panose="020F0502020204030204" pitchFamily="34" charset="0"/>
            </a:endParaRPr>
          </a:p>
        </p:txBody>
      </p:sp>
    </p:spTree>
    <p:extLst>
      <p:ext uri="{BB962C8B-B14F-4D97-AF65-F5344CB8AC3E}">
        <p14:creationId xmlns:p14="http://schemas.microsoft.com/office/powerpoint/2010/main" val="2610496029"/>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6ED2C2B-94C8-24DB-1489-05EEF1DBB12B}"/>
              </a:ext>
            </a:extLst>
          </p:cNvPr>
          <p:cNvSpPr txBox="1">
            <a:spLocks noChangeArrowheads="1"/>
          </p:cNvSpPr>
          <p:nvPr/>
        </p:nvSpPr>
        <p:spPr bwMode="auto">
          <a:xfrm>
            <a:off x="228600" y="0"/>
            <a:ext cx="8686800" cy="674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dirty="0">
                <a:latin typeface="+mn-lt"/>
              </a:rPr>
              <a:t>The LORD said to Samuel, “How long will you grieve over Saul, since I have rejected him from being king over Israel? Fill your horn with oil, and go. I will send you to Jesse the Bethlehemite, for I have provided for myself a king among his sons.” …</a:t>
            </a:r>
          </a:p>
          <a:p>
            <a:pPr>
              <a:tabLst>
                <a:tab pos="8229600" algn="r"/>
              </a:tabLst>
            </a:pPr>
            <a:r>
              <a:rPr lang="en-US" sz="3600" dirty="0">
                <a:latin typeface="+mn-lt"/>
              </a:rPr>
              <a:t>Then Samuel said to Jesse, “Are all your sons here?” And he said, “There remains yet the youngest, but behold, he is keeping the sheep.” And Samuel said to Jesse, “Send and get him, for we will not sit down till he comes here.”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1 Sam 16:1, 11</a:t>
            </a:r>
            <a:endParaRPr lang="en-US" sz="3200" dirty="0">
              <a:latin typeface="+mn-lt"/>
            </a:endParaRPr>
          </a:p>
        </p:txBody>
      </p:sp>
      <p:sp>
        <p:nvSpPr>
          <p:cNvPr id="3" name="Rectangle: Rounded Corners 2">
            <a:extLst>
              <a:ext uri="{FF2B5EF4-FFF2-40B4-BE49-F238E27FC236}">
                <a16:creationId xmlns:a16="http://schemas.microsoft.com/office/drawing/2014/main" id="{73D0BD14-7CAD-C75D-841A-483F9381E1AD}"/>
              </a:ext>
            </a:extLst>
          </p:cNvPr>
          <p:cNvSpPr/>
          <p:nvPr/>
        </p:nvSpPr>
        <p:spPr>
          <a:xfrm>
            <a:off x="228600" y="2209800"/>
            <a:ext cx="2743200" cy="6096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Rounded Corners 4">
            <a:extLst>
              <a:ext uri="{FF2B5EF4-FFF2-40B4-BE49-F238E27FC236}">
                <a16:creationId xmlns:a16="http://schemas.microsoft.com/office/drawing/2014/main" id="{248A91A5-49E4-DCCE-3150-37B83D3C0E02}"/>
              </a:ext>
            </a:extLst>
          </p:cNvPr>
          <p:cNvSpPr/>
          <p:nvPr/>
        </p:nvSpPr>
        <p:spPr>
          <a:xfrm>
            <a:off x="228600" y="4475053"/>
            <a:ext cx="1905000" cy="554147"/>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Rounded Corners 5">
            <a:extLst>
              <a:ext uri="{FF2B5EF4-FFF2-40B4-BE49-F238E27FC236}">
                <a16:creationId xmlns:a16="http://schemas.microsoft.com/office/drawing/2014/main" id="{4B3F367A-467F-5FD5-8004-9E0181EEE7A0}"/>
              </a:ext>
            </a:extLst>
          </p:cNvPr>
          <p:cNvSpPr/>
          <p:nvPr/>
        </p:nvSpPr>
        <p:spPr>
          <a:xfrm>
            <a:off x="266700" y="5006757"/>
            <a:ext cx="1485900" cy="554147"/>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00917279"/>
      </p:ext>
    </p:extLst>
  </p:cSld>
  <p:clrMapOvr>
    <a:masterClrMapping/>
  </p:clrMapOvr>
  <p:transition spd="slow">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72D4CC-C702-094D-CA97-3123D3EAA55E}"/>
              </a:ext>
            </a:extLst>
          </p:cNvPr>
          <p:cNvSpPr txBox="1">
            <a:spLocks noChangeArrowheads="1"/>
          </p:cNvSpPr>
          <p:nvPr/>
        </p:nvSpPr>
        <p:spPr bwMode="auto">
          <a:xfrm>
            <a:off x="381000" y="762000"/>
            <a:ext cx="83820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Now after Jesus was born in Bethlehem of Judea in the days of Herod the king, behold, wise men from the east came to Jerusalem, </a:t>
            </a:r>
            <a:r>
              <a:rPr lang="en-US" sz="3600" baseline="30000" dirty="0">
                <a:latin typeface="+mn-lt"/>
              </a:rPr>
              <a:t>2 </a:t>
            </a:r>
            <a:r>
              <a:rPr lang="en-US" sz="3600" dirty="0">
                <a:latin typeface="+mn-lt"/>
              </a:rPr>
              <a:t>saying, “Where is he who has been born king of the Jews? For we saw his star when it rose and have come to worship him.” </a:t>
            </a:r>
            <a:r>
              <a:rPr lang="en-US" sz="3600" baseline="30000" dirty="0">
                <a:latin typeface="+mn-lt"/>
              </a:rPr>
              <a:t>3 </a:t>
            </a:r>
            <a:r>
              <a:rPr lang="en-US" sz="3600" dirty="0">
                <a:latin typeface="+mn-lt"/>
              </a:rPr>
              <a:t>When Herod the king heard this, he was troubled, and all Jerusalem with him;</a:t>
            </a:r>
          </a:p>
          <a:p>
            <a:pPr>
              <a:tabLst>
                <a:tab pos="8455025" algn="r"/>
              </a:tabLst>
            </a:pPr>
            <a:r>
              <a:rPr lang="en-US" sz="3600" dirty="0">
                <a:latin typeface="+mn-lt"/>
              </a:rPr>
              <a:t>	</a:t>
            </a:r>
            <a:r>
              <a:rPr lang="en-US" sz="2800" b="1" dirty="0">
                <a:latin typeface="+mn-lt"/>
              </a:rPr>
              <a:t>Mt 2:1-3</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3884547311"/>
      </p:ext>
    </p:extLst>
  </p:cSld>
  <p:clrMapOvr>
    <a:masterClrMapping/>
  </p:clrMapOvr>
  <p:transition spd="slow">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72D4CC-C702-094D-CA97-3123D3EAA55E}"/>
              </a:ext>
            </a:extLst>
          </p:cNvPr>
          <p:cNvSpPr txBox="1">
            <a:spLocks noChangeArrowheads="1"/>
          </p:cNvSpPr>
          <p:nvPr/>
        </p:nvSpPr>
        <p:spPr bwMode="auto">
          <a:xfrm>
            <a:off x="228600" y="38100"/>
            <a:ext cx="8610600" cy="674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 an angel of the Lord appeared to Joseph in a dream and said, “Rise, take the child and his mother, and flee to Egypt, and remain there until I tell you, for Herod is about to search for the child, to destroy him.” … </a:t>
            </a:r>
            <a:r>
              <a:rPr lang="en-US" sz="3600" baseline="30000" dirty="0">
                <a:latin typeface="+mn-lt"/>
              </a:rPr>
              <a:t>16 </a:t>
            </a:r>
            <a:r>
              <a:rPr lang="en-US" sz="3600" dirty="0">
                <a:latin typeface="+mn-lt"/>
              </a:rPr>
              <a:t>Then Herod, when he saw that he had been tricked by the wise men, became furious, and he sent and killed all the male children in Bethlehem and in all that region who were two years old or under, according to the time that he had ascertained from the wise men.	</a:t>
            </a:r>
            <a:r>
              <a:rPr lang="en-US" sz="2800" b="1" dirty="0">
                <a:latin typeface="+mn-lt"/>
              </a:rPr>
              <a:t>Mt 2:13b, 16</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3895998261"/>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Props1.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F51C44A-48FD-452A-B631-29826638C0DC}">
  <ds:schemaRefs>
    <ds:schemaRef ds:uri="http://schemas.microsoft.com/sharepoint/v3/contenttype/forms"/>
  </ds:schemaRefs>
</ds:datastoreItem>
</file>

<file path=customXml/itemProps3.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12831</TotalTime>
  <Words>605</Words>
  <Application>Microsoft Office PowerPoint</Application>
  <PresentationFormat>On-screen Show (4:3)</PresentationFormat>
  <Paragraphs>36</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722</cp:revision>
  <cp:lastPrinted>2022-10-02T13:03:38Z</cp:lastPrinted>
  <dcterms:created xsi:type="dcterms:W3CDTF">2020-07-19T11:17:55Z</dcterms:created>
  <dcterms:modified xsi:type="dcterms:W3CDTF">2023-12-17T13:24:14Z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