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5"/>
  </p:notesMasterIdLst>
  <p:handoutMasterIdLst>
    <p:handoutMasterId r:id="rId16"/>
  </p:handoutMasterIdLst>
  <p:sldIdLst>
    <p:sldId id="7104" r:id="rId5"/>
    <p:sldId id="7707" r:id="rId6"/>
    <p:sldId id="7667" r:id="rId7"/>
    <p:sldId id="7714" r:id="rId8"/>
    <p:sldId id="7715" r:id="rId9"/>
    <p:sldId id="7649" r:id="rId10"/>
    <p:sldId id="7706" r:id="rId11"/>
    <p:sldId id="7717" r:id="rId12"/>
    <p:sldId id="7695" r:id="rId13"/>
    <p:sldId id="7683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  <a:srgbClr val="3E0000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0" autoAdjust="0"/>
    <p:restoredTop sz="93969" autoAdjust="0"/>
  </p:normalViewPr>
  <p:slideViewPr>
    <p:cSldViewPr showGuides="1">
      <p:cViewPr varScale="1">
        <p:scale>
          <a:sx n="106" d="100"/>
          <a:sy n="106" d="100"/>
        </p:scale>
        <p:origin x="124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61926"/>
            <a:ext cx="3200400" cy="3578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12:22-29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28:18-20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11:14-23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Mk 3:20-30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1:12-13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11/12/23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A House Divided</a:t>
            </a:r>
            <a:endParaRPr lang="en-US" sz="5400" i="1" dirty="0">
              <a:cs typeface="Arial" panose="020B0604020202020204" pitchFamily="34" charset="0"/>
            </a:endParaRPr>
          </a:p>
        </p:txBody>
      </p:sp>
      <p:pic>
        <p:nvPicPr>
          <p:cNvPr id="3" name="Picture 2" descr="A painting of a person touching a child's head&#10;&#10;Description automatically generated">
            <a:extLst>
              <a:ext uri="{FF2B5EF4-FFF2-40B4-BE49-F238E27FC236}">
                <a16:creationId xmlns:a16="http://schemas.microsoft.com/office/drawing/2014/main" id="{B3CFFC3B-5F1B-4E97-4995-4812A9353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7" r="21407"/>
          <a:stretch/>
        </p:blipFill>
        <p:spPr>
          <a:xfrm>
            <a:off x="3581399" y="1317410"/>
            <a:ext cx="5562600" cy="559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81400"/>
            <a:ext cx="8686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Knowing their thoughts, he said to them, “Every kingdom divided against itself is laid waste, and no city or house divided against itself will stand. </a:t>
            </a:r>
            <a:r>
              <a:rPr lang="en-US" sz="3200" baseline="30000" dirty="0">
                <a:latin typeface="+mn-lt"/>
              </a:rPr>
              <a:t>26 </a:t>
            </a:r>
            <a:r>
              <a:rPr lang="en-US" sz="3200" dirty="0">
                <a:latin typeface="+mn-lt"/>
              </a:rPr>
              <a:t>And if Satan casts out Satan, he is divided against himself. How then will his kingdom stand?</a:t>
            </a:r>
            <a:endParaRPr lang="en-US" sz="2800" dirty="0">
              <a:latin typeface="+mn-lt"/>
            </a:endParaRPr>
          </a:p>
          <a:p>
            <a:pPr>
              <a:tabLst>
                <a:tab pos="8229600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 12:25-26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FB781-18B5-5BAF-3A39-3B2978605D4B}"/>
              </a:ext>
            </a:extLst>
          </p:cNvPr>
          <p:cNvSpPr txBox="1"/>
          <p:nvPr/>
        </p:nvSpPr>
        <p:spPr>
          <a:xfrm>
            <a:off x="76200" y="190849"/>
            <a:ext cx="8686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What did Abraham Lincoln mean when he said, “</a:t>
            </a:r>
            <a:r>
              <a:rPr lang="en-US" sz="5400" b="1" i="1" kern="1400" dirty="0">
                <a:ln>
                  <a:noFill/>
                </a:ln>
                <a:solidFill>
                  <a:srgbClr val="001236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kingdom divided against itself cannot stand?”</a:t>
            </a:r>
            <a:endParaRPr lang="en-US" sz="54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1CE39772-83BD-EBC3-8255-0D7C5AE02924}"/>
              </a:ext>
            </a:extLst>
          </p:cNvPr>
          <p:cNvSpPr/>
          <p:nvPr/>
        </p:nvSpPr>
        <p:spPr>
          <a:xfrm>
            <a:off x="248653" y="14386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316DE8-8CA2-6829-8546-F24AC0ACBFD8}"/>
              </a:ext>
            </a:extLst>
          </p:cNvPr>
          <p:cNvSpPr/>
          <p:nvPr/>
        </p:nvSpPr>
        <p:spPr>
          <a:xfrm>
            <a:off x="228600" y="4103242"/>
            <a:ext cx="72390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ABE04B-7371-CC5E-8991-49B6D159667F}"/>
              </a:ext>
            </a:extLst>
          </p:cNvPr>
          <p:cNvSpPr/>
          <p:nvPr/>
        </p:nvSpPr>
        <p:spPr>
          <a:xfrm>
            <a:off x="1676400" y="5562600"/>
            <a:ext cx="57912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54322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72D4CC-C702-094D-CA97-3123D3EA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83820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And Jesus came and said to them, “</a:t>
            </a:r>
            <a:r>
              <a:rPr lang="en-US" sz="3600" b="1" dirty="0">
                <a:solidFill>
                  <a:srgbClr val="3E0000"/>
                </a:solidFill>
                <a:latin typeface="+mn-lt"/>
              </a:rPr>
              <a:t>All authority in heaven and on earth has been given to me</a:t>
            </a:r>
            <a:r>
              <a:rPr lang="en-US" sz="3600" dirty="0">
                <a:latin typeface="+mn-lt"/>
              </a:rPr>
              <a:t>. </a:t>
            </a:r>
            <a:r>
              <a:rPr lang="en-US" sz="3600" baseline="30000" dirty="0">
                <a:latin typeface="+mn-lt"/>
              </a:rPr>
              <a:t>19 </a:t>
            </a:r>
            <a:r>
              <a:rPr lang="en-US" sz="3600" dirty="0">
                <a:latin typeface="+mn-lt"/>
              </a:rPr>
              <a:t>Go therefore and make disciples of all nations, baptizing them in the name of the Father and of the Son and of the Holy Spirit, </a:t>
            </a:r>
            <a:r>
              <a:rPr lang="en-US" sz="3600" baseline="30000" dirty="0">
                <a:latin typeface="+mn-lt"/>
              </a:rPr>
              <a:t>20 </a:t>
            </a:r>
            <a:r>
              <a:rPr lang="en-US" sz="3600" dirty="0">
                <a:latin typeface="+mn-lt"/>
              </a:rPr>
              <a:t>teaching them to observe all that I have commanded you. And </a:t>
            </a:r>
            <a:r>
              <a:rPr lang="en-US" sz="36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behold</a:t>
            </a:r>
            <a:r>
              <a:rPr lang="en-US" sz="3600" dirty="0">
                <a:latin typeface="+mn-lt"/>
              </a:rPr>
              <a:t>, </a:t>
            </a:r>
            <a:r>
              <a:rPr lang="en-US" sz="3600" b="1" dirty="0">
                <a:solidFill>
                  <a:srgbClr val="3E0000"/>
                </a:solidFill>
                <a:latin typeface="+mn-lt"/>
              </a:rPr>
              <a:t>I am with you always, to the end of the age</a:t>
            </a:r>
            <a:r>
              <a:rPr lang="en-US" sz="3600" dirty="0">
                <a:latin typeface="+mn-lt"/>
              </a:rPr>
              <a:t>.”	</a:t>
            </a:r>
            <a:r>
              <a:rPr lang="en-US" sz="2800" b="1" dirty="0">
                <a:latin typeface="+mn-lt"/>
              </a:rPr>
              <a:t>Mt 28:18-20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547311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72D4CC-C702-094D-CA97-3123D3EA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7630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Then a demon-oppressed man who was blind and mute was brought to him, and he healed him, so that the man spoke and saw. </a:t>
            </a:r>
            <a:r>
              <a:rPr lang="en-US" sz="3600" baseline="30000" dirty="0">
                <a:latin typeface="+mn-lt"/>
              </a:rPr>
              <a:t>23 </a:t>
            </a:r>
            <a:r>
              <a:rPr lang="en-US" sz="3600" dirty="0">
                <a:latin typeface="+mn-lt"/>
              </a:rPr>
              <a:t>And all the people were amazed, and said, “Can this be the Son of David?” </a:t>
            </a:r>
            <a:r>
              <a:rPr lang="en-US" sz="3600" baseline="30000" dirty="0">
                <a:latin typeface="+mn-lt"/>
              </a:rPr>
              <a:t>24 </a:t>
            </a:r>
            <a:r>
              <a:rPr lang="en-US" sz="3600" dirty="0">
                <a:latin typeface="+mn-lt"/>
              </a:rPr>
              <a:t>But when the Pharisees heard it, they said, “It is only by Beelzebul, the prince of demons, that this man casts out demons.” </a:t>
            </a:r>
            <a:r>
              <a:rPr lang="en-US" sz="3600" baseline="30000" dirty="0">
                <a:latin typeface="+mn-lt"/>
              </a:rPr>
              <a:t>25 </a:t>
            </a:r>
            <a:r>
              <a:rPr lang="en-US" sz="3600" dirty="0">
                <a:latin typeface="+mn-lt"/>
              </a:rPr>
              <a:t>Knowing their thoughts, he said to them, “Every kingdom divided against itself is laid waste, and no city or house divided against itself will stand.</a:t>
            </a:r>
            <a:endParaRPr lang="en-US" sz="2800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latin typeface="+mn-lt"/>
              </a:rPr>
              <a:t>Mt 12:22-25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839741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72D4CC-C702-094D-CA97-3123D3EA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335845"/>
            <a:ext cx="87630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And if Satan casts out Satan, he is divided against himself. How then will his kingdom stand? </a:t>
            </a:r>
            <a:r>
              <a:rPr lang="en-US" sz="3600" baseline="30000" dirty="0">
                <a:latin typeface="+mn-lt"/>
              </a:rPr>
              <a:t>27 </a:t>
            </a:r>
            <a:r>
              <a:rPr lang="en-US" sz="3600" dirty="0">
                <a:latin typeface="+mn-lt"/>
              </a:rPr>
              <a:t>And if I cast out demons by Beelzebul, by whom do your sons cast them out? Therefore they will be your judges. </a:t>
            </a:r>
            <a:r>
              <a:rPr lang="en-US" sz="3600" baseline="30000" dirty="0">
                <a:latin typeface="+mn-lt"/>
              </a:rPr>
              <a:t>28 </a:t>
            </a:r>
            <a:r>
              <a:rPr lang="en-US" sz="3600" dirty="0">
                <a:latin typeface="+mn-lt"/>
              </a:rPr>
              <a:t>But if it is by the Spirit of God that I cast out demons, then the kingdom of God has come upon you. </a:t>
            </a:r>
            <a:r>
              <a:rPr lang="en-US" sz="3600" baseline="30000" dirty="0">
                <a:latin typeface="+mn-lt"/>
              </a:rPr>
              <a:t>29 </a:t>
            </a:r>
            <a:r>
              <a:rPr lang="en-US" sz="3600" dirty="0">
                <a:latin typeface="+mn-lt"/>
              </a:rPr>
              <a:t>Or how can someone enter a strong man’s house and plunder his goods, unless he first binds the strong man? Then indeed he may plunder his house.	</a:t>
            </a:r>
            <a:r>
              <a:rPr lang="en-US" sz="2800" b="1" dirty="0">
                <a:latin typeface="+mn-lt"/>
              </a:rPr>
              <a:t>Mt 12:26-29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385810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81400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Then a demon-oppressed man who was blind and mute was brought to him, and he healed him, so that the man spoke and saw. </a:t>
            </a:r>
            <a:r>
              <a:rPr lang="en-US" sz="3200" baseline="30000" dirty="0">
                <a:latin typeface="+mn-lt"/>
              </a:rPr>
              <a:t>23 </a:t>
            </a:r>
            <a:r>
              <a:rPr lang="en-US" sz="3200" dirty="0">
                <a:latin typeface="+mn-lt"/>
              </a:rPr>
              <a:t>And all the people were amazed, and said, “Can this be the Son of David?”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 12:22-23</a:t>
            </a:r>
            <a:endParaRPr lang="en-US" sz="32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FB781-18B5-5BAF-3A39-3B2978605D4B}"/>
              </a:ext>
            </a:extLst>
          </p:cNvPr>
          <p:cNvSpPr txBox="1"/>
          <p:nvPr/>
        </p:nvSpPr>
        <p:spPr>
          <a:xfrm>
            <a:off x="228600" y="659619"/>
            <a:ext cx="8686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Can Jesus touch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untouchable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?</a:t>
            </a:r>
            <a:endParaRPr lang="en-US" sz="24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1CE39772-83BD-EBC3-8255-0D7C5AE02924}"/>
              </a:ext>
            </a:extLst>
          </p:cNvPr>
          <p:cNvSpPr/>
          <p:nvPr/>
        </p:nvSpPr>
        <p:spPr>
          <a:xfrm>
            <a:off x="1157524" y="284398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316DE8-8CA2-6829-8546-F24AC0ACBFD8}"/>
              </a:ext>
            </a:extLst>
          </p:cNvPr>
          <p:cNvSpPr/>
          <p:nvPr/>
        </p:nvSpPr>
        <p:spPr>
          <a:xfrm>
            <a:off x="6934200" y="3692030"/>
            <a:ext cx="914400" cy="3810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9ADCB2-9804-FC03-1C61-24A278DD5C31}"/>
              </a:ext>
            </a:extLst>
          </p:cNvPr>
          <p:cNvSpPr/>
          <p:nvPr/>
        </p:nvSpPr>
        <p:spPr>
          <a:xfrm>
            <a:off x="304800" y="4225430"/>
            <a:ext cx="914400" cy="3810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330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81400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And if I cast out demons by Beelzebul, by whom do your sons cast them out? Therefore they will be your judges. </a:t>
            </a:r>
            <a:r>
              <a:rPr lang="en-US" sz="3200" baseline="30000" dirty="0">
                <a:latin typeface="+mn-lt"/>
              </a:rPr>
              <a:t>28 </a:t>
            </a:r>
            <a:r>
              <a:rPr lang="en-US" sz="3200" dirty="0">
                <a:latin typeface="+mn-lt"/>
              </a:rPr>
              <a:t>But if it is by the Spirit of God that I cast out demons, then the kingdom of God has come upon you.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 12:27-28</a:t>
            </a:r>
            <a:endParaRPr lang="en-US" sz="32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FB781-18B5-5BAF-3A39-3B2978605D4B}"/>
              </a:ext>
            </a:extLst>
          </p:cNvPr>
          <p:cNvSpPr txBox="1"/>
          <p:nvPr/>
        </p:nvSpPr>
        <p:spPr>
          <a:xfrm>
            <a:off x="228600" y="659619"/>
            <a:ext cx="8686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Does Jesus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reveal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God’s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power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?</a:t>
            </a:r>
            <a:endParaRPr lang="en-US" sz="24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1CE39772-83BD-EBC3-8255-0D7C5AE02924}"/>
              </a:ext>
            </a:extLst>
          </p:cNvPr>
          <p:cNvSpPr/>
          <p:nvPr/>
        </p:nvSpPr>
        <p:spPr>
          <a:xfrm>
            <a:off x="2514600" y="34683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316DE8-8CA2-6829-8546-F24AC0ACBFD8}"/>
              </a:ext>
            </a:extLst>
          </p:cNvPr>
          <p:cNvSpPr/>
          <p:nvPr/>
        </p:nvSpPr>
        <p:spPr>
          <a:xfrm>
            <a:off x="4876800" y="3657600"/>
            <a:ext cx="17526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9ADCB2-9804-FC03-1C61-24A278DD5C31}"/>
              </a:ext>
            </a:extLst>
          </p:cNvPr>
          <p:cNvSpPr/>
          <p:nvPr/>
        </p:nvSpPr>
        <p:spPr>
          <a:xfrm>
            <a:off x="5486400" y="4644693"/>
            <a:ext cx="2133600" cy="452896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6817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38825E-852A-57D7-CC0C-8EFB893E0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32" y="3811195"/>
            <a:ext cx="852236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Are others seeing the</a:t>
            </a:r>
          </a:p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power of God in me? </a:t>
            </a:r>
            <a:endParaRPr lang="en-US" sz="60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D8C6EF-8ED7-A486-8035-ACC2E74BC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"/>
            <a:ext cx="8686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Have I responded to revelations of God’s power?</a:t>
            </a:r>
            <a:endParaRPr lang="en-US" sz="60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55681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72D4CC-C702-094D-CA97-3123D3EA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76869"/>
            <a:ext cx="8382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baseline="30000" dirty="0">
                <a:latin typeface="+mn-lt"/>
              </a:rPr>
              <a:t>20 </a:t>
            </a:r>
            <a:r>
              <a:rPr lang="en-US" sz="3600" dirty="0">
                <a:latin typeface="+mn-lt"/>
              </a:rPr>
              <a:t>a bruised reed he will not break, and a smoldering wick he will not quench, until he brings justice to victory; </a:t>
            </a:r>
            <a:r>
              <a:rPr lang="en-US" sz="3600" baseline="30000" dirty="0">
                <a:latin typeface="+mn-lt"/>
              </a:rPr>
              <a:t>21  </a:t>
            </a:r>
            <a:r>
              <a:rPr lang="en-US" sz="3600" b="1" dirty="0">
                <a:solidFill>
                  <a:srgbClr val="3E0000"/>
                </a:solidFill>
                <a:latin typeface="+mn-lt"/>
              </a:rPr>
              <a:t>and in his name the Gentiles will hope (His Name = law)</a:t>
            </a:r>
            <a:r>
              <a:rPr lang="en-US" sz="3600" dirty="0">
                <a:latin typeface="+mn-lt"/>
              </a:rPr>
              <a:t>.”	</a:t>
            </a:r>
            <a:endParaRPr lang="en-US" sz="2800" b="1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800" b="1" dirty="0">
                <a:latin typeface="+mn-lt"/>
              </a:rPr>
              <a:t>	Mt 12:20-21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CDF941-93D0-5606-7929-1BF46D9F0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5400" b="1" dirty="0">
                <a:latin typeface="+mn-lt"/>
              </a:rPr>
              <a:t>Are You a GENTILE BRUISED REED THIS MORNING? </a:t>
            </a:r>
            <a:endParaRPr lang="en-US" sz="54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2FF630D-07F4-C2C0-D90A-3141BEEA2796}"/>
              </a:ext>
            </a:extLst>
          </p:cNvPr>
          <p:cNvSpPr/>
          <p:nvPr/>
        </p:nvSpPr>
        <p:spPr>
          <a:xfrm flipV="1">
            <a:off x="990600" y="5584924"/>
            <a:ext cx="4495800" cy="10668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 w="1270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036234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6C040007-E7A5-4B73-4B74-F596D6A34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1" y="228600"/>
            <a:ext cx="91439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dirty="0">
                <a:cs typeface="Arial" panose="020B0604020202020204" pitchFamily="34" charset="0"/>
              </a:rPr>
              <a:t>Reflections:</a:t>
            </a:r>
            <a:endParaRPr lang="en-US" sz="6000" dirty="0">
              <a:cs typeface="Arial" panose="020B0604020202020204" pitchFamily="34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77624821-7665-8A57-BB63-E06361FCC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44263"/>
            <a:ext cx="8382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cs typeface="Arial" panose="020B0604020202020204" pitchFamily="34" charset="0"/>
              </a:rPr>
              <a:t>Jesus’ Healing was set up from before and with Creation for all people!</a:t>
            </a:r>
            <a:endParaRPr lang="en-US" sz="4000" dirty="0">
              <a:cs typeface="Arial" panose="020B0604020202020204" pitchFamily="34" charset="0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8037B712-91FD-A7A2-4FF2-A52D4EFB8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93447"/>
            <a:ext cx="8382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cs typeface="Arial" panose="020B0604020202020204" pitchFamily="34" charset="0"/>
              </a:rPr>
              <a:t>Encounter Jesus daily to keep from being robbed of your kingdom connection!</a:t>
            </a:r>
            <a:endParaRPr lang="en-US" sz="4000" dirty="0">
              <a:cs typeface="Arial" panose="020B0604020202020204" pitchFamily="34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4C760C3-89AA-CD8E-701B-F9CAD4536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42631"/>
            <a:ext cx="838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cs typeface="Arial" panose="020B0604020202020204" pitchFamily="34" charset="0"/>
              </a:rPr>
              <a:t>Jesus gives us the vitality of His Kingdom today!</a:t>
            </a:r>
            <a:endParaRPr lang="en-US" sz="4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58037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12787</TotalTime>
  <Words>612</Words>
  <Application>Microsoft Office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723</cp:revision>
  <cp:lastPrinted>2022-10-02T13:03:38Z</cp:lastPrinted>
  <dcterms:created xsi:type="dcterms:W3CDTF">2020-07-19T11:17:55Z</dcterms:created>
  <dcterms:modified xsi:type="dcterms:W3CDTF">2023-11-12T13:23:08Z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