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21"/>
  </p:notesMasterIdLst>
  <p:handoutMasterIdLst>
    <p:handoutMasterId r:id="rId22"/>
  </p:handoutMasterIdLst>
  <p:sldIdLst>
    <p:sldId id="7104" r:id="rId5"/>
    <p:sldId id="7602" r:id="rId6"/>
    <p:sldId id="7557" r:id="rId7"/>
    <p:sldId id="7642" r:id="rId8"/>
    <p:sldId id="7645" r:id="rId9"/>
    <p:sldId id="7644" r:id="rId10"/>
    <p:sldId id="7646" r:id="rId11"/>
    <p:sldId id="7641" r:id="rId12"/>
    <p:sldId id="7649" r:id="rId13"/>
    <p:sldId id="7651" r:id="rId14"/>
    <p:sldId id="7652" r:id="rId15"/>
    <p:sldId id="7653" r:id="rId16"/>
    <p:sldId id="7654" r:id="rId17"/>
    <p:sldId id="7655" r:id="rId18"/>
    <p:sldId id="7637" r:id="rId19"/>
    <p:sldId id="7663" r:id="rId20"/>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00" autoAdjust="0"/>
    <p:restoredTop sz="93969" autoAdjust="0"/>
  </p:normalViewPr>
  <p:slideViewPr>
    <p:cSldViewPr showGuides="1">
      <p:cViewPr>
        <p:scale>
          <a:sx n="60" d="100"/>
          <a:sy n="60" d="100"/>
        </p:scale>
        <p:origin x="1320" y="2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10/8/2023</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10/8/2023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10/8/2023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10/8/2023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10/8/2023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10/8/2023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10/8/2023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10/8/2023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10/8/2023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10/8/2023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10/8/2023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10/8/2023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10/8/2023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10/8/2023</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277319" y="2514600"/>
            <a:ext cx="2618282" cy="320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dirty="0">
                <a:cs typeface="Arial" panose="020B0604020202020204" pitchFamily="34" charset="0"/>
              </a:rPr>
              <a:t>Jn 14:15-31</a:t>
            </a:r>
          </a:p>
          <a:p>
            <a:pPr marR="38100" eaLnBrk="1" hangingPunct="1">
              <a:lnSpc>
                <a:spcPct val="90000"/>
              </a:lnSpc>
              <a:spcBef>
                <a:spcPts val="0"/>
              </a:spcBef>
              <a:spcAft>
                <a:spcPts val="600"/>
              </a:spcAft>
            </a:pPr>
            <a:r>
              <a:rPr lang="en-US" sz="2800" b="1" dirty="0">
                <a:cs typeface="Arial" panose="020B0604020202020204" pitchFamily="34" charset="0"/>
              </a:rPr>
              <a:t>Gen 1:26-27</a:t>
            </a:r>
          </a:p>
          <a:p>
            <a:pPr marR="38100" eaLnBrk="1" hangingPunct="1">
              <a:lnSpc>
                <a:spcPct val="90000"/>
              </a:lnSpc>
              <a:spcBef>
                <a:spcPts val="0"/>
              </a:spcBef>
              <a:spcAft>
                <a:spcPts val="600"/>
              </a:spcAft>
            </a:pPr>
            <a:r>
              <a:rPr lang="en-US" sz="2800" b="1" dirty="0">
                <a:cs typeface="Arial" panose="020B0604020202020204" pitchFamily="34" charset="0"/>
              </a:rPr>
              <a:t>1 Pet 1:16</a:t>
            </a:r>
          </a:p>
          <a:p>
            <a:pPr marR="38100" eaLnBrk="1" hangingPunct="1">
              <a:lnSpc>
                <a:spcPct val="90000"/>
              </a:lnSpc>
              <a:spcBef>
                <a:spcPts val="0"/>
              </a:spcBef>
              <a:spcAft>
                <a:spcPts val="600"/>
              </a:spcAft>
            </a:pPr>
            <a:r>
              <a:rPr lang="en-US" sz="2800" b="1" dirty="0">
                <a:cs typeface="Arial" panose="020B0604020202020204" pitchFamily="34" charset="0"/>
              </a:rPr>
              <a:t>Jn 5:19-24</a:t>
            </a:r>
          </a:p>
          <a:p>
            <a:pPr marR="38100" eaLnBrk="1" hangingPunct="1">
              <a:lnSpc>
                <a:spcPct val="90000"/>
              </a:lnSpc>
              <a:spcBef>
                <a:spcPts val="0"/>
              </a:spcBef>
              <a:spcAft>
                <a:spcPts val="600"/>
              </a:spcAft>
            </a:pPr>
            <a:r>
              <a:rPr lang="en-US" sz="2800" b="1" dirty="0">
                <a:cs typeface="Arial" panose="020B0604020202020204" pitchFamily="34" charset="0"/>
              </a:rPr>
              <a:t>Jn 15:4-5</a:t>
            </a:r>
          </a:p>
          <a:p>
            <a:pPr marR="38100" eaLnBrk="1" hangingPunct="1">
              <a:lnSpc>
                <a:spcPct val="90000"/>
              </a:lnSpc>
              <a:spcBef>
                <a:spcPts val="0"/>
              </a:spcBef>
              <a:spcAft>
                <a:spcPts val="600"/>
              </a:spcAft>
            </a:pPr>
            <a:endParaRPr lang="en-US" sz="2800" b="1" dirty="0">
              <a:cs typeface="Arial" panose="020B0604020202020204" pitchFamily="34"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L="0" marR="38100" indent="-228600" eaLnBrk="1" hangingPunct="1">
              <a:lnSpc>
                <a:spcPct val="90000"/>
              </a:lnSpc>
              <a:spcBef>
                <a:spcPts val="0"/>
              </a:spcBef>
              <a:spcAft>
                <a:spcPts val="600"/>
              </a:spcAft>
              <a:buFont typeface="Arial" panose="020B0604020202020204" pitchFamily="34" charset="0"/>
              <a:buChar char="•"/>
            </a:pPr>
            <a:endParaRPr lang="en-US" sz="2800" b="1" dirty="0">
              <a:uFill>
                <a:solidFill>
                  <a:srgbClr val="3E0000"/>
                </a:solidFill>
              </a:uFill>
              <a:cs typeface="Arial" panose="020B0604020202020204" pitchFamily="34" charset="0"/>
            </a:endParaRP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094588"/>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10/8/23</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277319" y="202438"/>
            <a:ext cx="85618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i="1" dirty="0">
                <a:cs typeface="Arial" panose="020B0604020202020204" pitchFamily="34" charset="0"/>
              </a:rPr>
              <a:t>Jesus’ Spirit of Inclusion</a:t>
            </a:r>
            <a:endParaRPr lang="en-US" sz="3600" i="1" dirty="0">
              <a:cs typeface="Arial" panose="020B0604020202020204" pitchFamily="34" charset="0"/>
            </a:endParaRPr>
          </a:p>
        </p:txBody>
      </p:sp>
      <p:pic>
        <p:nvPicPr>
          <p:cNvPr id="4" name="Picture 3" descr="A black and white sign on a shelf&#10;&#10;Description automatically generated">
            <a:extLst>
              <a:ext uri="{FF2B5EF4-FFF2-40B4-BE49-F238E27FC236}">
                <a16:creationId xmlns:a16="http://schemas.microsoft.com/office/drawing/2014/main" id="{11095AE5-B8DB-C849-8E73-B32432D8B3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2629" y="1168454"/>
            <a:ext cx="5715000" cy="5715000"/>
          </a:xfrm>
          <a:prstGeom prst="rect">
            <a:avLst/>
          </a:prstGeom>
        </p:spPr>
      </p:pic>
    </p:spTree>
    <p:extLst>
      <p:ext uri="{BB962C8B-B14F-4D97-AF65-F5344CB8AC3E}">
        <p14:creationId xmlns:p14="http://schemas.microsoft.com/office/powerpoint/2010/main" val="3686156494"/>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
            <a:extLst>
              <a:ext uri="{FF2B5EF4-FFF2-40B4-BE49-F238E27FC236}">
                <a16:creationId xmlns:a16="http://schemas.microsoft.com/office/drawing/2014/main" id="{248167D2-CB0E-B460-5E57-B4432AC58FD1}"/>
              </a:ext>
            </a:extLst>
          </p:cNvPr>
          <p:cNvSpPr txBox="1">
            <a:spLocks noChangeArrowheads="1"/>
          </p:cNvSpPr>
          <p:nvPr/>
        </p:nvSpPr>
        <p:spPr bwMode="auto">
          <a:xfrm>
            <a:off x="0" y="382682"/>
            <a:ext cx="9144000"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31775" marR="38100" indent="-231775" algn="ctr">
              <a:spcBef>
                <a:spcPts val="0"/>
              </a:spcBef>
              <a:spcAft>
                <a:spcPts val="600"/>
              </a:spcAft>
            </a:pPr>
            <a:r>
              <a:rPr lang="en-US" sz="6000" b="1" i="1" dirty="0">
                <a:cs typeface="Arial" panose="020B0604020202020204" pitchFamily="34" charset="0"/>
              </a:rPr>
              <a:t>How much are you</a:t>
            </a:r>
          </a:p>
          <a:p>
            <a:pPr marL="231775" marR="38100" indent="-231775" algn="ctr">
              <a:spcBef>
                <a:spcPts val="0"/>
              </a:spcBef>
              <a:spcAft>
                <a:spcPts val="600"/>
              </a:spcAft>
            </a:pPr>
            <a:r>
              <a:rPr lang="en-US" sz="6000" b="1" i="1" dirty="0">
                <a:cs typeface="Arial" panose="020B0604020202020204" pitchFamily="34" charset="0"/>
              </a:rPr>
              <a:t>like your father?</a:t>
            </a:r>
          </a:p>
        </p:txBody>
      </p:sp>
      <p:sp>
        <p:nvSpPr>
          <p:cNvPr id="4" name="TextBox 9">
            <a:extLst>
              <a:ext uri="{FF2B5EF4-FFF2-40B4-BE49-F238E27FC236}">
                <a16:creationId xmlns:a16="http://schemas.microsoft.com/office/drawing/2014/main" id="{2F2CB716-6A87-1E5A-65DF-3ED1D7B21476}"/>
              </a:ext>
            </a:extLst>
          </p:cNvPr>
          <p:cNvSpPr txBox="1">
            <a:spLocks noChangeArrowheads="1"/>
          </p:cNvSpPr>
          <p:nvPr/>
        </p:nvSpPr>
        <p:spPr bwMode="auto">
          <a:xfrm>
            <a:off x="-4011" y="2628900"/>
            <a:ext cx="9144000"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31775" marR="38100" indent="-231775" algn="ctr">
              <a:spcBef>
                <a:spcPts val="0"/>
              </a:spcBef>
              <a:spcAft>
                <a:spcPts val="600"/>
              </a:spcAft>
            </a:pPr>
            <a:r>
              <a:rPr lang="en-US" sz="6000" b="1" i="1" dirty="0">
                <a:cs typeface="Arial" panose="020B0604020202020204" pitchFamily="34" charset="0"/>
              </a:rPr>
              <a:t>How well do you</a:t>
            </a:r>
          </a:p>
          <a:p>
            <a:pPr marL="231775" marR="38100" indent="-231775" algn="ctr">
              <a:spcBef>
                <a:spcPts val="0"/>
              </a:spcBef>
              <a:spcAft>
                <a:spcPts val="600"/>
              </a:spcAft>
            </a:pPr>
            <a:r>
              <a:rPr lang="en-US" sz="6000" b="1" i="1" dirty="0">
                <a:cs typeface="Arial" panose="020B0604020202020204" pitchFamily="34" charset="0"/>
              </a:rPr>
              <a:t>know your father? </a:t>
            </a:r>
          </a:p>
        </p:txBody>
      </p:sp>
      <p:sp>
        <p:nvSpPr>
          <p:cNvPr id="5" name="TextBox 4">
            <a:extLst>
              <a:ext uri="{FF2B5EF4-FFF2-40B4-BE49-F238E27FC236}">
                <a16:creationId xmlns:a16="http://schemas.microsoft.com/office/drawing/2014/main" id="{0D10FCE8-2A51-9FE4-60D5-5DF99BE8073A}"/>
              </a:ext>
            </a:extLst>
          </p:cNvPr>
          <p:cNvSpPr txBox="1">
            <a:spLocks noChangeArrowheads="1"/>
          </p:cNvSpPr>
          <p:nvPr/>
        </p:nvSpPr>
        <p:spPr bwMode="auto">
          <a:xfrm>
            <a:off x="326857" y="5105400"/>
            <a:ext cx="84822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solidFill>
                  <a:srgbClr val="3E0000"/>
                </a:solidFill>
                <a:latin typeface="+mn-lt"/>
              </a:rPr>
              <a:t>“If you love me, you will keep my commandments.”</a:t>
            </a:r>
            <a:r>
              <a:rPr lang="en-US" sz="2800" b="1" dirty="0">
                <a:latin typeface="+mn-lt"/>
              </a:rPr>
              <a:t>	Jn 14:15</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749291862"/>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60EDAF-9B3A-B790-B429-04C654AD950A}"/>
              </a:ext>
            </a:extLst>
          </p:cNvPr>
          <p:cNvSpPr txBox="1">
            <a:spLocks noChangeArrowheads="1"/>
          </p:cNvSpPr>
          <p:nvPr/>
        </p:nvSpPr>
        <p:spPr bwMode="auto">
          <a:xfrm>
            <a:off x="190500" y="335845"/>
            <a:ext cx="87630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So Jesus said to them, “Truly, truly, I say to you, the Son can do nothing of his own accord, but only what he sees the Father doing. For whatever the Father does, that the Son does likewise. </a:t>
            </a:r>
            <a:r>
              <a:rPr lang="en-US" sz="3600" baseline="30000" dirty="0">
                <a:latin typeface="+mn-lt"/>
              </a:rPr>
              <a:t>20 </a:t>
            </a:r>
            <a:r>
              <a:rPr lang="en-US" sz="3600" dirty="0">
                <a:latin typeface="+mn-lt"/>
              </a:rPr>
              <a:t>For the Father loves the Son and shows him all that he himself is doing. And greater works than these will he show him, so that you may marvel. </a:t>
            </a:r>
            <a:r>
              <a:rPr lang="en-US" sz="3600" baseline="30000" dirty="0">
                <a:latin typeface="+mn-lt"/>
              </a:rPr>
              <a:t>21 </a:t>
            </a:r>
            <a:r>
              <a:rPr lang="en-US" sz="3600" dirty="0">
                <a:latin typeface="+mn-lt"/>
              </a:rPr>
              <a:t>For as the Father raises the dead and gives them life, so also the Son gives life to whom he will.</a:t>
            </a:r>
          </a:p>
          <a:p>
            <a:pPr>
              <a:tabLst>
                <a:tab pos="8455025" algn="r"/>
              </a:tabLst>
            </a:pPr>
            <a:r>
              <a:rPr lang="en-US" sz="3600" dirty="0">
                <a:latin typeface="+mn-lt"/>
              </a:rPr>
              <a:t>	</a:t>
            </a:r>
            <a:r>
              <a:rPr lang="en-US" sz="2800" b="1" dirty="0">
                <a:latin typeface="+mn-lt"/>
              </a:rPr>
              <a:t>Jn 5:19-21</a:t>
            </a:r>
            <a:endParaRPr lang="en-US" sz="2800" b="1" dirty="0">
              <a:uFill>
                <a:solidFill>
                  <a:srgbClr val="3E0000"/>
                </a:solidFill>
              </a:uFill>
              <a:latin typeface="+mn-lt"/>
              <a:cs typeface="Arial" panose="020B0604020202020204" pitchFamily="34" charset="0"/>
            </a:endParaRPr>
          </a:p>
        </p:txBody>
      </p:sp>
      <p:sp>
        <p:nvSpPr>
          <p:cNvPr id="3" name="Rectangle: Rounded Corners 2">
            <a:extLst>
              <a:ext uri="{FF2B5EF4-FFF2-40B4-BE49-F238E27FC236}">
                <a16:creationId xmlns:a16="http://schemas.microsoft.com/office/drawing/2014/main" id="{35FEB38E-14ED-8FC7-4231-BB6BD20D966D}"/>
              </a:ext>
            </a:extLst>
          </p:cNvPr>
          <p:cNvSpPr/>
          <p:nvPr/>
        </p:nvSpPr>
        <p:spPr>
          <a:xfrm>
            <a:off x="1524000" y="2086432"/>
            <a:ext cx="5562600"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Rounded Corners 3">
            <a:extLst>
              <a:ext uri="{FF2B5EF4-FFF2-40B4-BE49-F238E27FC236}">
                <a16:creationId xmlns:a16="http://schemas.microsoft.com/office/drawing/2014/main" id="{F296F044-C9D0-9219-D633-95B4856E16E1}"/>
              </a:ext>
            </a:extLst>
          </p:cNvPr>
          <p:cNvSpPr/>
          <p:nvPr/>
        </p:nvSpPr>
        <p:spPr>
          <a:xfrm>
            <a:off x="190500" y="2576289"/>
            <a:ext cx="3543300"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99259289"/>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60EDAF-9B3A-B790-B429-04C654AD950A}"/>
              </a:ext>
            </a:extLst>
          </p:cNvPr>
          <p:cNvSpPr txBox="1">
            <a:spLocks noChangeArrowheads="1"/>
          </p:cNvSpPr>
          <p:nvPr/>
        </p:nvSpPr>
        <p:spPr bwMode="auto">
          <a:xfrm>
            <a:off x="190500" y="133735"/>
            <a:ext cx="87630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And I will ask the Father, and he will give you another Helper, to be with you forever, </a:t>
            </a:r>
            <a:r>
              <a:rPr lang="en-US" sz="3600" baseline="30000" dirty="0">
                <a:latin typeface="+mn-lt"/>
              </a:rPr>
              <a:t>17 </a:t>
            </a:r>
            <a:r>
              <a:rPr lang="en-US" sz="3600" dirty="0">
                <a:latin typeface="+mn-lt"/>
              </a:rPr>
              <a:t>even the Spirit of truth, whom the world cannot receive, because it neither sees him nor knows him. You know him, for he dwells with you and will be in you.  </a:t>
            </a:r>
            <a:r>
              <a:rPr lang="en-US" sz="3600" baseline="30000" dirty="0">
                <a:latin typeface="+mn-lt"/>
              </a:rPr>
              <a:t>18 </a:t>
            </a:r>
            <a:r>
              <a:rPr lang="en-US" sz="3600" dirty="0">
                <a:latin typeface="+mn-lt"/>
              </a:rPr>
              <a:t>I will not leave you as orphans; I will come to you. </a:t>
            </a:r>
            <a:r>
              <a:rPr lang="en-US" sz="3600" baseline="30000" dirty="0">
                <a:latin typeface="+mn-lt"/>
              </a:rPr>
              <a:t>19 </a:t>
            </a:r>
            <a:r>
              <a:rPr lang="en-US" sz="3600" dirty="0">
                <a:latin typeface="+mn-lt"/>
              </a:rPr>
              <a:t>Yet a little while and the world will see me no more, but you will see me. Because I live, you also will live. </a:t>
            </a:r>
            <a:r>
              <a:rPr lang="en-US" sz="3600" baseline="30000" dirty="0">
                <a:latin typeface="+mn-lt"/>
              </a:rPr>
              <a:t>20 </a:t>
            </a:r>
            <a:r>
              <a:rPr lang="en-US" sz="3600" dirty="0">
                <a:latin typeface="+mn-lt"/>
              </a:rPr>
              <a:t>In that day you will know that I am in my Father, and you in me, and I in you.</a:t>
            </a:r>
            <a:r>
              <a:rPr lang="en-US" sz="2800" dirty="0">
                <a:latin typeface="+mn-lt"/>
              </a:rPr>
              <a:t>	</a:t>
            </a:r>
            <a:endParaRPr lang="en-US" sz="2800" b="1" dirty="0">
              <a:latin typeface="+mn-lt"/>
            </a:endParaRPr>
          </a:p>
          <a:p>
            <a:pPr>
              <a:tabLst>
                <a:tab pos="8455025" algn="r"/>
              </a:tabLst>
            </a:pPr>
            <a:r>
              <a:rPr lang="en-US" sz="2800" b="1" dirty="0">
                <a:latin typeface="+mn-lt"/>
              </a:rPr>
              <a:t>	Jn 14:16-20</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148170660"/>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60EDAF-9B3A-B790-B429-04C654AD950A}"/>
              </a:ext>
            </a:extLst>
          </p:cNvPr>
          <p:cNvSpPr txBox="1">
            <a:spLocks noChangeArrowheads="1"/>
          </p:cNvSpPr>
          <p:nvPr/>
        </p:nvSpPr>
        <p:spPr bwMode="auto">
          <a:xfrm>
            <a:off x="190500" y="335845"/>
            <a:ext cx="87630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“Whoever has my commandments and keeps them, he it is who loves me. And he who loves me will be loved by my Father, and I will love him and manifest myself to him.”…  </a:t>
            </a:r>
            <a:r>
              <a:rPr lang="en-US" sz="3600" baseline="30000" dirty="0">
                <a:latin typeface="+mn-lt"/>
              </a:rPr>
              <a:t>23 </a:t>
            </a:r>
            <a:r>
              <a:rPr lang="en-US" sz="3600" dirty="0">
                <a:latin typeface="+mn-lt"/>
              </a:rPr>
              <a:t>Jesus answered </a:t>
            </a:r>
            <a:r>
              <a:rPr lang="en-US" sz="3600" i="1" dirty="0">
                <a:latin typeface="+mn-lt"/>
              </a:rPr>
              <a:t>Judas</a:t>
            </a:r>
            <a:r>
              <a:rPr lang="en-US" sz="3600" dirty="0">
                <a:latin typeface="+mn-lt"/>
              </a:rPr>
              <a:t>, “If anyone loves me, he will keep my word, and my Father will love him, and we will come to him and make our home with him. </a:t>
            </a:r>
            <a:r>
              <a:rPr lang="en-US" sz="3600" baseline="30000" dirty="0">
                <a:latin typeface="+mn-lt"/>
              </a:rPr>
              <a:t>24 </a:t>
            </a:r>
            <a:r>
              <a:rPr lang="en-US" sz="3600" dirty="0">
                <a:latin typeface="+mn-lt"/>
              </a:rPr>
              <a:t>Whoever does not love me does not keep my words. And the word that you hear is not mine but the Father’s who sent me.”	</a:t>
            </a:r>
            <a:r>
              <a:rPr lang="en-US" sz="2800" b="1" dirty="0">
                <a:latin typeface="+mn-lt"/>
              </a:rPr>
              <a:t>Jn 14:21, 23-24</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619423868"/>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60EDAF-9B3A-B790-B429-04C654AD950A}"/>
              </a:ext>
            </a:extLst>
          </p:cNvPr>
          <p:cNvSpPr txBox="1">
            <a:spLocks noChangeArrowheads="1"/>
          </p:cNvSpPr>
          <p:nvPr/>
        </p:nvSpPr>
        <p:spPr bwMode="auto">
          <a:xfrm>
            <a:off x="190500" y="335845"/>
            <a:ext cx="87630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“These things I have spoken to you while I am still with you. </a:t>
            </a:r>
            <a:r>
              <a:rPr lang="en-US" sz="3600" baseline="30000" dirty="0">
                <a:latin typeface="+mn-lt"/>
              </a:rPr>
              <a:t>26 </a:t>
            </a:r>
            <a:r>
              <a:rPr lang="en-US" sz="3600" dirty="0">
                <a:latin typeface="+mn-lt"/>
              </a:rPr>
              <a:t>But the Helper, the Holy Spirit, whom the Father will send in my name, he will teach you all things and bring to your remembrance all that I have said to you. </a:t>
            </a:r>
            <a:r>
              <a:rPr lang="en-US" sz="3600" baseline="30000" dirty="0">
                <a:latin typeface="+mn-lt"/>
              </a:rPr>
              <a:t>27 </a:t>
            </a:r>
            <a:r>
              <a:rPr lang="en-US" sz="3600" dirty="0">
                <a:latin typeface="+mn-lt"/>
              </a:rPr>
              <a:t>Peace I leave with you; my peace I give to you. Not as the world gives do I give to you. Let not your hearts be troubled, neither let them be afraid. </a:t>
            </a:r>
            <a:r>
              <a:rPr lang="en-US" sz="3600" baseline="30000" dirty="0">
                <a:latin typeface="+mn-lt"/>
              </a:rPr>
              <a:t>28 </a:t>
            </a:r>
            <a:r>
              <a:rPr lang="en-US" sz="3600" dirty="0">
                <a:latin typeface="+mn-lt"/>
              </a:rPr>
              <a:t>You heard me say to you, ‘I am going away, and I will come to you.’	</a:t>
            </a:r>
            <a:endParaRPr lang="en-US" sz="2800" b="1" dirty="0">
              <a:latin typeface="+mn-lt"/>
            </a:endParaRPr>
          </a:p>
          <a:p>
            <a:pPr>
              <a:tabLst>
                <a:tab pos="8455025" algn="r"/>
              </a:tabLst>
            </a:pPr>
            <a:r>
              <a:rPr lang="en-US" sz="2800" b="1" dirty="0">
                <a:latin typeface="+mn-lt"/>
              </a:rPr>
              <a:t>	Jn 14:25-28a</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2386519785"/>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60EDAF-9B3A-B790-B429-04C654AD950A}"/>
              </a:ext>
            </a:extLst>
          </p:cNvPr>
          <p:cNvSpPr txBox="1">
            <a:spLocks noChangeArrowheads="1"/>
          </p:cNvSpPr>
          <p:nvPr/>
        </p:nvSpPr>
        <p:spPr bwMode="auto">
          <a:xfrm>
            <a:off x="190500" y="612844"/>
            <a:ext cx="87630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If you loved me, you would have rejoiced, because I am going to the Father, for the Father is greater than I. </a:t>
            </a:r>
            <a:r>
              <a:rPr lang="en-US" sz="3600" baseline="30000" dirty="0">
                <a:latin typeface="+mn-lt"/>
              </a:rPr>
              <a:t>29 </a:t>
            </a:r>
            <a:r>
              <a:rPr lang="en-US" sz="3600" dirty="0">
                <a:latin typeface="+mn-lt"/>
              </a:rPr>
              <a:t>And now I have told you before it takes place, so that when it does take place you may believe. </a:t>
            </a:r>
            <a:r>
              <a:rPr lang="en-US" sz="3600" baseline="30000" dirty="0">
                <a:latin typeface="+mn-lt"/>
              </a:rPr>
              <a:t>30 </a:t>
            </a:r>
            <a:r>
              <a:rPr lang="en-US" sz="3600" dirty="0">
                <a:latin typeface="+mn-lt"/>
              </a:rPr>
              <a:t>I will no longer talk much with you, for the ruler of this world is coming. He has no claim on me, </a:t>
            </a:r>
            <a:r>
              <a:rPr lang="en-US" sz="3600" baseline="30000" dirty="0">
                <a:latin typeface="+mn-lt"/>
              </a:rPr>
              <a:t>31 </a:t>
            </a:r>
            <a:r>
              <a:rPr lang="en-US" sz="3600" dirty="0">
                <a:latin typeface="+mn-lt"/>
              </a:rPr>
              <a:t>but I do as the Father has commanded me, so that the world may know that I love the Father. Rise, let us go from here.	</a:t>
            </a:r>
            <a:r>
              <a:rPr lang="en-US" sz="2800" b="1" dirty="0">
                <a:latin typeface="+mn-lt"/>
              </a:rPr>
              <a:t>Jn 14:28b-31</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2177656782"/>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60EDAF-9B3A-B790-B429-04C654AD950A}"/>
              </a:ext>
            </a:extLst>
          </p:cNvPr>
          <p:cNvSpPr txBox="1">
            <a:spLocks noChangeArrowheads="1"/>
          </p:cNvSpPr>
          <p:nvPr/>
        </p:nvSpPr>
        <p:spPr bwMode="auto">
          <a:xfrm>
            <a:off x="381000" y="612844"/>
            <a:ext cx="83820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Then God said, “Let us make man in our image, after our likeness. And let them have dominion over the fish of the sea and over the birds of the heavens and over the livestock and over all the earth and over every creeping thing that creeps on the earth.”</a:t>
            </a:r>
          </a:p>
          <a:p>
            <a:pPr>
              <a:tabLst>
                <a:tab pos="8455025" algn="r"/>
              </a:tabLst>
            </a:pPr>
            <a:r>
              <a:rPr lang="en-US" sz="3600" baseline="30000" dirty="0">
                <a:latin typeface="+mn-lt"/>
              </a:rPr>
              <a:t>27 </a:t>
            </a:r>
            <a:r>
              <a:rPr lang="en-US" sz="3600" dirty="0">
                <a:latin typeface="+mn-lt"/>
              </a:rPr>
              <a:t>So God created </a:t>
            </a:r>
            <a:r>
              <a:rPr lang="en-US" sz="3600" b="1" cap="small" dirty="0">
                <a:latin typeface="+mn-lt"/>
              </a:rPr>
              <a:t>man</a:t>
            </a:r>
            <a:r>
              <a:rPr lang="en-US" sz="3600" dirty="0">
                <a:latin typeface="+mn-lt"/>
              </a:rPr>
              <a:t> in his own image, in the image of God he created him; male and female he created them.	</a:t>
            </a:r>
            <a:r>
              <a:rPr lang="en-US" sz="2800" b="1" dirty="0">
                <a:latin typeface="+mn-lt"/>
              </a:rPr>
              <a:t>Gen 1:26-27</a:t>
            </a:r>
            <a:endParaRPr lang="en-US" sz="2800" b="1" dirty="0">
              <a:uFill>
                <a:solidFill>
                  <a:srgbClr val="3E0000"/>
                </a:solidFill>
              </a:uFill>
              <a:latin typeface="+mn-lt"/>
              <a:cs typeface="Arial" panose="020B0604020202020204" pitchFamily="34" charset="0"/>
            </a:endParaRPr>
          </a:p>
        </p:txBody>
      </p:sp>
      <p:sp>
        <p:nvSpPr>
          <p:cNvPr id="3" name="Rectangle: Rounded Corners 2">
            <a:extLst>
              <a:ext uri="{FF2B5EF4-FFF2-40B4-BE49-F238E27FC236}">
                <a16:creationId xmlns:a16="http://schemas.microsoft.com/office/drawing/2014/main" id="{35FEB38E-14ED-8FC7-4231-BB6BD20D966D}"/>
              </a:ext>
            </a:extLst>
          </p:cNvPr>
          <p:cNvSpPr/>
          <p:nvPr/>
        </p:nvSpPr>
        <p:spPr>
          <a:xfrm>
            <a:off x="1371600" y="4539734"/>
            <a:ext cx="6553200"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Rounded Corners 3">
            <a:extLst>
              <a:ext uri="{FF2B5EF4-FFF2-40B4-BE49-F238E27FC236}">
                <a16:creationId xmlns:a16="http://schemas.microsoft.com/office/drawing/2014/main" id="{F296F044-C9D0-9219-D633-95B4856E16E1}"/>
              </a:ext>
            </a:extLst>
          </p:cNvPr>
          <p:cNvSpPr/>
          <p:nvPr/>
        </p:nvSpPr>
        <p:spPr>
          <a:xfrm>
            <a:off x="1752600" y="1219200"/>
            <a:ext cx="3429000"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56317646"/>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228600" y="3890097"/>
            <a:ext cx="86868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As obedient children, do not be conformed to the passions of your former ignorance, </a:t>
            </a:r>
            <a:r>
              <a:rPr lang="en-US" sz="3200" baseline="30000" dirty="0">
                <a:latin typeface="+mn-lt"/>
              </a:rPr>
              <a:t>15 </a:t>
            </a:r>
            <a:r>
              <a:rPr lang="en-US" sz="3200" dirty="0">
                <a:latin typeface="+mn-lt"/>
              </a:rPr>
              <a:t>but as he who called you is holy, you also be holy in all your conduct, </a:t>
            </a:r>
            <a:r>
              <a:rPr lang="en-US" sz="3200" baseline="30000" dirty="0">
                <a:latin typeface="+mn-lt"/>
              </a:rPr>
              <a:t>16 </a:t>
            </a:r>
            <a:r>
              <a:rPr lang="en-US" sz="3200" dirty="0">
                <a:latin typeface="+mn-lt"/>
              </a:rPr>
              <a:t>since it is written, “You shall be holy, for I am holy.”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1 Pet 1:14-16</a:t>
            </a:r>
            <a:endParaRPr lang="en-US" sz="3200" dirty="0">
              <a:latin typeface="+mn-lt"/>
            </a:endParaRPr>
          </a:p>
        </p:txBody>
      </p:sp>
      <p:sp>
        <p:nvSpPr>
          <p:cNvPr id="2" name="TextBox 1">
            <a:extLst>
              <a:ext uri="{FF2B5EF4-FFF2-40B4-BE49-F238E27FC236}">
                <a16:creationId xmlns:a16="http://schemas.microsoft.com/office/drawing/2014/main" id="{830FB781-18B5-5BAF-3A39-3B2978605D4B}"/>
              </a:ext>
            </a:extLst>
          </p:cNvPr>
          <p:cNvSpPr txBox="1"/>
          <p:nvPr/>
        </p:nvSpPr>
        <p:spPr>
          <a:xfrm>
            <a:off x="457199" y="1974143"/>
            <a:ext cx="8229602" cy="1384995"/>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I am made to be </a:t>
            </a:r>
            <a:r>
              <a:rPr lang="en-US" sz="6000" b="1" u="sng" kern="1400" dirty="0">
                <a:ln>
                  <a:noFill/>
                </a:ln>
                <a:effectLst/>
                <a:uFill>
                  <a:solidFill>
                    <a:srgbClr val="3E0000"/>
                  </a:solidFill>
                </a:uFill>
                <a:latin typeface="Calibri" panose="020F0502020204030204" pitchFamily="34" charset="0"/>
              </a:rPr>
              <a:t>holy</a:t>
            </a:r>
            <a:r>
              <a:rPr lang="en-US" sz="6000" b="1" kern="1400" dirty="0">
                <a:ln>
                  <a:noFill/>
                </a:ln>
                <a:effectLst/>
                <a:uFill>
                  <a:solidFill>
                    <a:srgbClr val="3E0000"/>
                  </a:solidFill>
                </a:uFill>
                <a:latin typeface="Calibri" panose="020F0502020204030204" pitchFamily="34" charset="0"/>
              </a:rPr>
              <a:t>.</a:t>
            </a:r>
          </a:p>
          <a:p>
            <a:pPr marL="111316" marR="38100" indent="0" algn="ctr">
              <a:spcBef>
                <a:spcPts val="0"/>
              </a:spcBef>
              <a:spcAft>
                <a:spcPts val="0"/>
              </a:spcAft>
              <a:tabLst>
                <a:tab pos="682625" algn="l"/>
                <a:tab pos="8455025" algn="r"/>
              </a:tabLst>
            </a:pPr>
            <a:endParaRPr lang="en-US" sz="2400" b="1" kern="1400" dirty="0">
              <a:ln>
                <a:noFill/>
              </a:ln>
              <a:effectLst/>
              <a:latin typeface="Calibri" panose="020F0502020204030204" pitchFamily="34" charset="0"/>
            </a:endParaRPr>
          </a:p>
        </p:txBody>
      </p:sp>
      <p:sp>
        <p:nvSpPr>
          <p:cNvPr id="4" name="Explosion: 8 Points 3">
            <a:extLst>
              <a:ext uri="{FF2B5EF4-FFF2-40B4-BE49-F238E27FC236}">
                <a16:creationId xmlns:a16="http://schemas.microsoft.com/office/drawing/2014/main" id="{1CE39772-83BD-EBC3-8255-0D7C5AE02924}"/>
              </a:ext>
            </a:extLst>
          </p:cNvPr>
          <p:cNvSpPr/>
          <p:nvPr/>
        </p:nvSpPr>
        <p:spPr>
          <a:xfrm>
            <a:off x="762000" y="1598922"/>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9137415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457199" y="395274"/>
            <a:ext cx="8229602" cy="3170099"/>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Being </a:t>
            </a:r>
            <a:r>
              <a:rPr lang="en-US" sz="6000" b="1" u="sng" kern="1400" dirty="0">
                <a:ln>
                  <a:noFill/>
                </a:ln>
                <a:effectLst/>
                <a:uFill>
                  <a:solidFill>
                    <a:srgbClr val="3E0000"/>
                  </a:solidFill>
                </a:uFill>
                <a:latin typeface="Calibri" panose="020F0502020204030204" pitchFamily="34" charset="0"/>
              </a:rPr>
              <a:t>holy</a:t>
            </a:r>
            <a:r>
              <a:rPr lang="en-US" sz="6000" b="1" kern="1400" dirty="0">
                <a:ln>
                  <a:noFill/>
                </a:ln>
                <a:effectLst/>
                <a:uFill>
                  <a:solidFill>
                    <a:srgbClr val="3E0000"/>
                  </a:solidFill>
                </a:uFill>
                <a:latin typeface="Calibri" panose="020F0502020204030204" pitchFamily="34" charset="0"/>
              </a:rPr>
              <a:t> means that</a:t>
            </a:r>
          </a:p>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I am “</a:t>
            </a:r>
            <a:r>
              <a:rPr lang="en-US" sz="6000" b="1" u="sng" kern="1400" dirty="0">
                <a:ln>
                  <a:noFill/>
                </a:ln>
                <a:effectLst/>
                <a:uFill>
                  <a:solidFill>
                    <a:srgbClr val="3E0000"/>
                  </a:solidFill>
                </a:uFill>
                <a:latin typeface="Calibri" panose="020F0502020204030204" pitchFamily="34" charset="0"/>
              </a:rPr>
              <a:t>un-orphaned</a:t>
            </a:r>
            <a:r>
              <a:rPr lang="en-US" sz="6000" b="1" kern="1400" dirty="0">
                <a:ln>
                  <a:noFill/>
                </a:ln>
                <a:effectLst/>
                <a:uFill>
                  <a:solidFill>
                    <a:srgbClr val="3E0000"/>
                  </a:solidFill>
                </a:uFill>
                <a:latin typeface="Calibri" panose="020F0502020204030204" pitchFamily="34" charset="0"/>
              </a:rPr>
              <a:t>.”</a:t>
            </a:r>
          </a:p>
          <a:p>
            <a:pPr marL="111316" marR="38100" indent="0" algn="ctr">
              <a:spcBef>
                <a:spcPts val="0"/>
              </a:spcBef>
              <a:spcAft>
                <a:spcPts val="0"/>
              </a:spcAft>
              <a:tabLst>
                <a:tab pos="682625" algn="l"/>
                <a:tab pos="8455025" algn="r"/>
              </a:tabLst>
            </a:pPr>
            <a:endParaRPr lang="en-US" sz="2000" b="1" kern="1400" dirty="0">
              <a:uFill>
                <a:solidFill>
                  <a:srgbClr val="3E0000"/>
                </a:solidFill>
              </a:uFill>
              <a:latin typeface="Calibri" panose="020F0502020204030204" pitchFamily="34" charset="0"/>
            </a:endParaRPr>
          </a:p>
          <a:p>
            <a:pPr marL="111316" marR="38100" indent="0" algn="ctr">
              <a:spcBef>
                <a:spcPts val="0"/>
              </a:spcBef>
              <a:spcAft>
                <a:spcPts val="0"/>
              </a:spcAft>
              <a:tabLst>
                <a:tab pos="682625" algn="l"/>
                <a:tab pos="8455025" algn="r"/>
              </a:tabLst>
            </a:pPr>
            <a:r>
              <a:rPr lang="en-US" sz="6000" b="1" i="1" kern="1400" dirty="0">
                <a:ln>
                  <a:noFill/>
                </a:ln>
                <a:solidFill>
                  <a:srgbClr val="3E0000"/>
                </a:solidFill>
                <a:effectLst/>
                <a:uFill>
                  <a:solidFill>
                    <a:srgbClr val="3E0000"/>
                  </a:solidFill>
                </a:uFill>
                <a:latin typeface="Calibri" panose="020F0502020204030204" pitchFamily="34" charset="0"/>
              </a:rPr>
              <a:t>I am a child of God!</a:t>
            </a:r>
            <a:endParaRPr lang="en-US" sz="2400" b="1" i="1" kern="1400" dirty="0">
              <a:ln>
                <a:noFill/>
              </a:ln>
              <a:solidFill>
                <a:srgbClr val="3E0000"/>
              </a:solidFill>
              <a:effectLst/>
              <a:latin typeface="Calibri" panose="020F0502020204030204" pitchFamily="34" charset="0"/>
            </a:endParaRPr>
          </a:p>
        </p:txBody>
      </p:sp>
      <p:sp>
        <p:nvSpPr>
          <p:cNvPr id="5" name="Explosion: 8 Points 4">
            <a:extLst>
              <a:ext uri="{FF2B5EF4-FFF2-40B4-BE49-F238E27FC236}">
                <a16:creationId xmlns:a16="http://schemas.microsoft.com/office/drawing/2014/main" id="{1381352D-8427-2F9C-2236-99FFC79256FD}"/>
              </a:ext>
            </a:extLst>
          </p:cNvPr>
          <p:cNvSpPr/>
          <p:nvPr/>
        </p:nvSpPr>
        <p:spPr>
          <a:xfrm>
            <a:off x="609600" y="20053"/>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228600" y="3962286"/>
            <a:ext cx="86868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“I will not leave you as orphans; I will come to you. </a:t>
            </a:r>
            <a:r>
              <a:rPr lang="en-US" sz="3200" baseline="30000" dirty="0">
                <a:latin typeface="+mn-lt"/>
              </a:rPr>
              <a:t>19 </a:t>
            </a:r>
            <a:r>
              <a:rPr lang="en-US" sz="3200" dirty="0">
                <a:latin typeface="+mn-lt"/>
              </a:rPr>
              <a:t>Yet a little while and the world will see me no more, but you will see me. Because I live, you also will live. </a:t>
            </a:r>
            <a:r>
              <a:rPr lang="en-US" sz="3200" baseline="30000" dirty="0">
                <a:latin typeface="+mn-lt"/>
              </a:rPr>
              <a:t>20</a:t>
            </a:r>
            <a:r>
              <a:rPr lang="en-US" sz="3200" dirty="0">
                <a:latin typeface="+mn-lt"/>
              </a:rPr>
              <a:t> In that day you will know that I am in my Father, and you in me, and I in you.”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Jn 14:18-20</a:t>
            </a:r>
            <a:endParaRPr lang="en-US" sz="3200" dirty="0">
              <a:latin typeface="+mn-lt"/>
            </a:endParaRPr>
          </a:p>
        </p:txBody>
      </p:sp>
    </p:spTree>
    <p:extLst>
      <p:ext uri="{BB962C8B-B14F-4D97-AF65-F5344CB8AC3E}">
        <p14:creationId xmlns:p14="http://schemas.microsoft.com/office/powerpoint/2010/main" val="155671627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0" y="85219"/>
            <a:ext cx="9144000" cy="1015663"/>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i="1" kern="1400" dirty="0">
                <a:ln>
                  <a:noFill/>
                </a:ln>
                <a:solidFill>
                  <a:srgbClr val="3E0000"/>
                </a:solidFill>
                <a:effectLst/>
                <a:uFill>
                  <a:solidFill>
                    <a:srgbClr val="3E0000"/>
                  </a:solidFill>
                </a:uFill>
                <a:latin typeface="Calibri" panose="020F0502020204030204" pitchFamily="34" charset="0"/>
              </a:rPr>
              <a:t>As a child of God:</a:t>
            </a:r>
            <a:endParaRPr lang="en-US" sz="2400" b="1" i="1" kern="1400" dirty="0">
              <a:ln>
                <a:noFill/>
              </a:ln>
              <a:solidFill>
                <a:srgbClr val="3E0000"/>
              </a:solidFill>
              <a:effectLst/>
              <a:latin typeface="Calibri" panose="020F0502020204030204" pitchFamily="34" charset="0"/>
            </a:endParaRPr>
          </a:p>
        </p:txBody>
      </p:sp>
      <p:sp>
        <p:nvSpPr>
          <p:cNvPr id="5" name="Explosion: 8 Points 4">
            <a:extLst>
              <a:ext uri="{FF2B5EF4-FFF2-40B4-BE49-F238E27FC236}">
                <a16:creationId xmlns:a16="http://schemas.microsoft.com/office/drawing/2014/main" id="{1381352D-8427-2F9C-2236-99FFC79256FD}"/>
              </a:ext>
            </a:extLst>
          </p:cNvPr>
          <p:cNvSpPr/>
          <p:nvPr/>
        </p:nvSpPr>
        <p:spPr>
          <a:xfrm>
            <a:off x="1752600" y="164069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381000" y="5181600"/>
            <a:ext cx="8382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“In that day you will know that I am in my Father, and you in me, and I in you.”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Jn 14:20</a:t>
            </a:r>
            <a:endParaRPr lang="en-US" sz="3200" dirty="0">
              <a:latin typeface="+mn-lt"/>
            </a:endParaRPr>
          </a:p>
        </p:txBody>
      </p:sp>
      <p:sp>
        <p:nvSpPr>
          <p:cNvPr id="2" name="TextBox 1">
            <a:extLst>
              <a:ext uri="{FF2B5EF4-FFF2-40B4-BE49-F238E27FC236}">
                <a16:creationId xmlns:a16="http://schemas.microsoft.com/office/drawing/2014/main" id="{5DC6F3AE-8381-9CD3-E30C-C516A13B3E00}"/>
              </a:ext>
            </a:extLst>
          </p:cNvPr>
          <p:cNvSpPr txBox="1"/>
          <p:nvPr/>
        </p:nvSpPr>
        <p:spPr>
          <a:xfrm>
            <a:off x="0" y="1952358"/>
            <a:ext cx="9144000" cy="193899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I will </a:t>
            </a:r>
            <a:r>
              <a:rPr lang="en-US" sz="6000" b="1" u="sng" kern="1400" dirty="0">
                <a:ln>
                  <a:noFill/>
                </a:ln>
                <a:effectLst/>
                <a:uFill>
                  <a:solidFill>
                    <a:srgbClr val="3E0000"/>
                  </a:solidFill>
                </a:uFill>
                <a:latin typeface="Calibri" panose="020F0502020204030204" pitchFamily="34" charset="0"/>
              </a:rPr>
              <a:t>know</a:t>
            </a:r>
            <a:r>
              <a:rPr lang="en-US" sz="6000" b="1" kern="1400" dirty="0">
                <a:ln>
                  <a:noFill/>
                </a:ln>
                <a:effectLst/>
                <a:uFill>
                  <a:solidFill>
                    <a:srgbClr val="3E0000"/>
                  </a:solidFill>
                </a:uFill>
                <a:latin typeface="Calibri" panose="020F0502020204030204" pitchFamily="34" charset="0"/>
              </a:rPr>
              <a:t> and</a:t>
            </a:r>
          </a:p>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be </a:t>
            </a:r>
            <a:r>
              <a:rPr lang="en-US" sz="6000" b="1" u="sng" kern="1400" dirty="0">
                <a:ln>
                  <a:noFill/>
                </a:ln>
                <a:effectLst/>
                <a:uFill>
                  <a:solidFill>
                    <a:srgbClr val="3E0000"/>
                  </a:solidFill>
                </a:uFill>
                <a:latin typeface="Calibri" panose="020F0502020204030204" pitchFamily="34" charset="0"/>
              </a:rPr>
              <a:t>known</a:t>
            </a:r>
            <a:r>
              <a:rPr lang="en-US" sz="6000" b="1" kern="1400" dirty="0">
                <a:ln>
                  <a:noFill/>
                </a:ln>
                <a:effectLst/>
                <a:uFill>
                  <a:solidFill>
                    <a:srgbClr val="3E0000"/>
                  </a:solidFill>
                </a:uFill>
                <a:latin typeface="Calibri" panose="020F0502020204030204" pitchFamily="34" charset="0"/>
              </a:rPr>
              <a:t>.</a:t>
            </a:r>
          </a:p>
        </p:txBody>
      </p:sp>
    </p:spTree>
    <p:extLst>
      <p:ext uri="{BB962C8B-B14F-4D97-AF65-F5344CB8AC3E}">
        <p14:creationId xmlns:p14="http://schemas.microsoft.com/office/powerpoint/2010/main" val="66107696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0" y="85219"/>
            <a:ext cx="9144000" cy="1015663"/>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i="1" kern="1400" dirty="0">
                <a:ln>
                  <a:noFill/>
                </a:ln>
                <a:solidFill>
                  <a:srgbClr val="3E0000"/>
                </a:solidFill>
                <a:effectLst/>
                <a:uFill>
                  <a:solidFill>
                    <a:srgbClr val="3E0000"/>
                  </a:solidFill>
                </a:uFill>
                <a:latin typeface="Calibri" panose="020F0502020204030204" pitchFamily="34" charset="0"/>
              </a:rPr>
              <a:t>As a child of God:</a:t>
            </a:r>
            <a:endParaRPr lang="en-US" sz="2400" b="1" i="1" kern="1400" dirty="0">
              <a:ln>
                <a:noFill/>
              </a:ln>
              <a:solidFill>
                <a:srgbClr val="3E0000"/>
              </a:solidFill>
              <a:effectLst/>
              <a:latin typeface="Calibri" panose="020F0502020204030204" pitchFamily="34" charset="0"/>
            </a:endParaRPr>
          </a:p>
        </p:txBody>
      </p:sp>
      <p:sp>
        <p:nvSpPr>
          <p:cNvPr id="5" name="Explosion: 8 Points 4">
            <a:extLst>
              <a:ext uri="{FF2B5EF4-FFF2-40B4-BE49-F238E27FC236}">
                <a16:creationId xmlns:a16="http://schemas.microsoft.com/office/drawing/2014/main" id="{1381352D-8427-2F9C-2236-99FFC79256FD}"/>
              </a:ext>
            </a:extLst>
          </p:cNvPr>
          <p:cNvSpPr/>
          <p:nvPr/>
        </p:nvSpPr>
        <p:spPr>
          <a:xfrm>
            <a:off x="1752600" y="164069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381000" y="4419600"/>
            <a:ext cx="83820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“Whoever has my commandments and keeps them, he it is who loves me. And he who loves me will be loved by my Father, and I will love him and manifest myself to him.”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Jn 14:21</a:t>
            </a:r>
            <a:endParaRPr lang="en-US" sz="3200" dirty="0">
              <a:latin typeface="+mn-lt"/>
            </a:endParaRPr>
          </a:p>
        </p:txBody>
      </p:sp>
      <p:sp>
        <p:nvSpPr>
          <p:cNvPr id="2" name="TextBox 1">
            <a:extLst>
              <a:ext uri="{FF2B5EF4-FFF2-40B4-BE49-F238E27FC236}">
                <a16:creationId xmlns:a16="http://schemas.microsoft.com/office/drawing/2014/main" id="{5DC6F3AE-8381-9CD3-E30C-C516A13B3E00}"/>
              </a:ext>
            </a:extLst>
          </p:cNvPr>
          <p:cNvSpPr txBox="1"/>
          <p:nvPr/>
        </p:nvSpPr>
        <p:spPr>
          <a:xfrm>
            <a:off x="0" y="1952358"/>
            <a:ext cx="9144000" cy="193899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I will </a:t>
            </a:r>
            <a:r>
              <a:rPr lang="en-US" sz="6000" b="1" u="sng" kern="1400" dirty="0">
                <a:ln>
                  <a:noFill/>
                </a:ln>
                <a:effectLst/>
                <a:uFill>
                  <a:solidFill>
                    <a:srgbClr val="3E0000"/>
                  </a:solidFill>
                </a:uFill>
                <a:latin typeface="Calibri" panose="020F0502020204030204" pitchFamily="34" charset="0"/>
              </a:rPr>
              <a:t>love</a:t>
            </a:r>
            <a:r>
              <a:rPr lang="en-US" sz="6000" b="1" kern="1400" dirty="0">
                <a:ln>
                  <a:noFill/>
                </a:ln>
                <a:effectLst/>
                <a:uFill>
                  <a:solidFill>
                    <a:srgbClr val="3E0000"/>
                  </a:solidFill>
                </a:uFill>
                <a:latin typeface="Calibri" panose="020F0502020204030204" pitchFamily="34" charset="0"/>
              </a:rPr>
              <a:t> and</a:t>
            </a:r>
          </a:p>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be </a:t>
            </a:r>
            <a:r>
              <a:rPr lang="en-US" sz="6000" b="1" u="sng" kern="1400" dirty="0">
                <a:ln>
                  <a:noFill/>
                </a:ln>
                <a:effectLst/>
                <a:uFill>
                  <a:solidFill>
                    <a:srgbClr val="3E0000"/>
                  </a:solidFill>
                </a:uFill>
                <a:latin typeface="Calibri" panose="020F0502020204030204" pitchFamily="34" charset="0"/>
              </a:rPr>
              <a:t>loved</a:t>
            </a:r>
            <a:r>
              <a:rPr lang="en-US" sz="6000" b="1" kern="1400" dirty="0">
                <a:ln>
                  <a:noFill/>
                </a:ln>
                <a:effectLst/>
                <a:uFill>
                  <a:solidFill>
                    <a:srgbClr val="3E0000"/>
                  </a:solidFill>
                </a:uFill>
                <a:latin typeface="Calibri" panose="020F0502020204030204" pitchFamily="34" charset="0"/>
              </a:rPr>
              <a:t>.</a:t>
            </a:r>
          </a:p>
        </p:txBody>
      </p:sp>
    </p:spTree>
    <p:extLst>
      <p:ext uri="{BB962C8B-B14F-4D97-AF65-F5344CB8AC3E}">
        <p14:creationId xmlns:p14="http://schemas.microsoft.com/office/powerpoint/2010/main" val="262204494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0" y="85219"/>
            <a:ext cx="9144000" cy="1015663"/>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i="1" kern="1400" dirty="0">
                <a:ln>
                  <a:noFill/>
                </a:ln>
                <a:solidFill>
                  <a:srgbClr val="3E0000"/>
                </a:solidFill>
                <a:effectLst/>
                <a:uFill>
                  <a:solidFill>
                    <a:srgbClr val="3E0000"/>
                  </a:solidFill>
                </a:uFill>
                <a:latin typeface="Calibri" panose="020F0502020204030204" pitchFamily="34" charset="0"/>
              </a:rPr>
              <a:t>As a child of God:</a:t>
            </a:r>
            <a:endParaRPr lang="en-US" sz="2400" b="1" i="1" kern="1400" dirty="0">
              <a:ln>
                <a:noFill/>
              </a:ln>
              <a:solidFill>
                <a:srgbClr val="3E0000"/>
              </a:solidFill>
              <a:effectLst/>
              <a:latin typeface="Calibri" panose="020F0502020204030204" pitchFamily="34" charset="0"/>
            </a:endParaRPr>
          </a:p>
        </p:txBody>
      </p:sp>
      <p:sp>
        <p:nvSpPr>
          <p:cNvPr id="5" name="Explosion: 8 Points 4">
            <a:extLst>
              <a:ext uri="{FF2B5EF4-FFF2-40B4-BE49-F238E27FC236}">
                <a16:creationId xmlns:a16="http://schemas.microsoft.com/office/drawing/2014/main" id="{1381352D-8427-2F9C-2236-99FFC79256FD}"/>
              </a:ext>
            </a:extLst>
          </p:cNvPr>
          <p:cNvSpPr/>
          <p:nvPr/>
        </p:nvSpPr>
        <p:spPr>
          <a:xfrm>
            <a:off x="1752600" y="164069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381000" y="4419600"/>
            <a:ext cx="83820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“Jesus answered him, “If anyone loves me, he will keep my word, and my Father will love him, and we will come to him and make our home with him.”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Jn 14:21</a:t>
            </a:r>
            <a:endParaRPr lang="en-US" sz="3200" dirty="0">
              <a:latin typeface="+mn-lt"/>
            </a:endParaRPr>
          </a:p>
        </p:txBody>
      </p:sp>
      <p:sp>
        <p:nvSpPr>
          <p:cNvPr id="2" name="TextBox 1">
            <a:extLst>
              <a:ext uri="{FF2B5EF4-FFF2-40B4-BE49-F238E27FC236}">
                <a16:creationId xmlns:a16="http://schemas.microsoft.com/office/drawing/2014/main" id="{5DC6F3AE-8381-9CD3-E30C-C516A13B3E00}"/>
              </a:ext>
            </a:extLst>
          </p:cNvPr>
          <p:cNvSpPr txBox="1"/>
          <p:nvPr/>
        </p:nvSpPr>
        <p:spPr>
          <a:xfrm>
            <a:off x="0" y="1952358"/>
            <a:ext cx="9144000" cy="193899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I will </a:t>
            </a:r>
            <a:r>
              <a:rPr lang="en-US" sz="6000" b="1" u="sng" kern="1400" dirty="0">
                <a:ln>
                  <a:noFill/>
                </a:ln>
                <a:effectLst/>
                <a:uFill>
                  <a:solidFill>
                    <a:srgbClr val="3E0000"/>
                  </a:solidFill>
                </a:uFill>
                <a:latin typeface="Calibri" panose="020F0502020204030204" pitchFamily="34" charset="0"/>
              </a:rPr>
              <a:t>abide</a:t>
            </a:r>
            <a:r>
              <a:rPr lang="en-US" sz="6000" b="1" kern="1400" dirty="0">
                <a:ln>
                  <a:noFill/>
                </a:ln>
                <a:effectLst/>
                <a:uFill>
                  <a:solidFill>
                    <a:srgbClr val="3E0000"/>
                  </a:solidFill>
                </a:uFill>
                <a:latin typeface="Calibri" panose="020F0502020204030204" pitchFamily="34" charset="0"/>
              </a:rPr>
              <a:t> and</a:t>
            </a:r>
          </a:p>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be </a:t>
            </a:r>
            <a:r>
              <a:rPr lang="en-US" sz="6000" b="1" u="sng" kern="1400" dirty="0">
                <a:uFill>
                  <a:solidFill>
                    <a:srgbClr val="3E0000"/>
                  </a:solidFill>
                </a:uFill>
                <a:latin typeface="Calibri" panose="020F0502020204030204" pitchFamily="34" charset="0"/>
              </a:rPr>
              <a:t>abod</a:t>
            </a:r>
            <a:r>
              <a:rPr lang="en-US" sz="6000" b="1" u="sng" kern="1400" dirty="0">
                <a:ln>
                  <a:noFill/>
                </a:ln>
                <a:effectLst/>
                <a:uFill>
                  <a:solidFill>
                    <a:srgbClr val="3E0000"/>
                  </a:solidFill>
                </a:uFill>
                <a:latin typeface="Calibri" panose="020F0502020204030204" pitchFamily="34" charset="0"/>
              </a:rPr>
              <a:t>ed</a:t>
            </a:r>
            <a:r>
              <a:rPr lang="en-US" sz="6000" b="1" kern="1400" dirty="0">
                <a:ln>
                  <a:noFill/>
                </a:ln>
                <a:effectLst/>
                <a:uFill>
                  <a:solidFill>
                    <a:srgbClr val="3E0000"/>
                  </a:solidFill>
                </a:uFill>
                <a:latin typeface="Calibri" panose="020F0502020204030204" pitchFamily="34" charset="0"/>
              </a:rPr>
              <a:t>.</a:t>
            </a:r>
          </a:p>
        </p:txBody>
      </p:sp>
    </p:spTree>
    <p:extLst>
      <p:ext uri="{BB962C8B-B14F-4D97-AF65-F5344CB8AC3E}">
        <p14:creationId xmlns:p14="http://schemas.microsoft.com/office/powerpoint/2010/main" val="154784961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0" y="85219"/>
            <a:ext cx="9144000" cy="1015663"/>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i="1" kern="1400" dirty="0">
                <a:ln>
                  <a:noFill/>
                </a:ln>
                <a:solidFill>
                  <a:srgbClr val="3E0000"/>
                </a:solidFill>
                <a:effectLst/>
                <a:uFill>
                  <a:solidFill>
                    <a:srgbClr val="3E0000"/>
                  </a:solidFill>
                </a:uFill>
                <a:latin typeface="Calibri" panose="020F0502020204030204" pitchFamily="34" charset="0"/>
              </a:rPr>
              <a:t>As a child of God:</a:t>
            </a:r>
            <a:endParaRPr lang="en-US" sz="2400" b="1" i="1" kern="1400" dirty="0">
              <a:ln>
                <a:noFill/>
              </a:ln>
              <a:solidFill>
                <a:srgbClr val="3E0000"/>
              </a:solidFill>
              <a:effectLst/>
              <a:latin typeface="Calibri" panose="020F0502020204030204" pitchFamily="34" charset="0"/>
            </a:endParaRPr>
          </a:p>
        </p:txBody>
      </p:sp>
      <p:sp>
        <p:nvSpPr>
          <p:cNvPr id="5" name="Explosion: 8 Points 4">
            <a:extLst>
              <a:ext uri="{FF2B5EF4-FFF2-40B4-BE49-F238E27FC236}">
                <a16:creationId xmlns:a16="http://schemas.microsoft.com/office/drawing/2014/main" id="{1381352D-8427-2F9C-2236-99FFC79256FD}"/>
              </a:ext>
            </a:extLst>
          </p:cNvPr>
          <p:cNvSpPr/>
          <p:nvPr/>
        </p:nvSpPr>
        <p:spPr>
          <a:xfrm>
            <a:off x="1600200" y="1151399"/>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228600" y="3891350"/>
            <a:ext cx="86868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“These things I have spoken to you while I am still with you. </a:t>
            </a:r>
            <a:r>
              <a:rPr lang="en-US" sz="3200" baseline="30000" dirty="0">
                <a:latin typeface="+mn-lt"/>
              </a:rPr>
              <a:t>26 </a:t>
            </a:r>
            <a:r>
              <a:rPr lang="en-US" sz="3200" dirty="0">
                <a:latin typeface="+mn-lt"/>
              </a:rPr>
              <a:t>But the Helper, the Holy Spirit, whom the Father will send in my name, he will teach you all things and bring to your remembrance all that I have said to you.”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Jn 14:25-26</a:t>
            </a:r>
            <a:endParaRPr lang="en-US" sz="3200" dirty="0">
              <a:latin typeface="+mn-lt"/>
            </a:endParaRPr>
          </a:p>
        </p:txBody>
      </p:sp>
      <p:sp>
        <p:nvSpPr>
          <p:cNvPr id="2" name="TextBox 1">
            <a:extLst>
              <a:ext uri="{FF2B5EF4-FFF2-40B4-BE49-F238E27FC236}">
                <a16:creationId xmlns:a16="http://schemas.microsoft.com/office/drawing/2014/main" id="{5DC6F3AE-8381-9CD3-E30C-C516A13B3E00}"/>
              </a:ext>
            </a:extLst>
          </p:cNvPr>
          <p:cNvSpPr txBox="1"/>
          <p:nvPr/>
        </p:nvSpPr>
        <p:spPr>
          <a:xfrm>
            <a:off x="0" y="1526620"/>
            <a:ext cx="9144000" cy="193899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I will be </a:t>
            </a:r>
            <a:r>
              <a:rPr lang="en-US" sz="6000" b="1" u="sng" kern="1400" dirty="0">
                <a:ln>
                  <a:noFill/>
                </a:ln>
                <a:effectLst/>
                <a:uFill>
                  <a:solidFill>
                    <a:srgbClr val="3E0000"/>
                  </a:solidFill>
                </a:uFill>
                <a:latin typeface="Calibri" panose="020F0502020204030204" pitchFamily="34" charset="0"/>
              </a:rPr>
              <a:t>helped</a:t>
            </a:r>
          </a:p>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and be “ </a:t>
            </a:r>
            <a:r>
              <a:rPr lang="en-US" sz="6000" b="1" u="sng" kern="1400" dirty="0">
                <a:uFill>
                  <a:solidFill>
                    <a:srgbClr val="3E0000"/>
                  </a:solidFill>
                </a:uFill>
                <a:latin typeface="Calibri" panose="020F0502020204030204" pitchFamily="34" charset="0"/>
              </a:rPr>
              <a:t>Spirited</a:t>
            </a:r>
            <a:r>
              <a:rPr lang="en-US" sz="6000" b="1" kern="1400" dirty="0">
                <a:ln>
                  <a:noFill/>
                </a:ln>
                <a:effectLst/>
                <a:uFill>
                  <a:solidFill>
                    <a:srgbClr val="3E0000"/>
                  </a:solidFill>
                </a:uFill>
                <a:latin typeface="Calibri" panose="020F0502020204030204" pitchFamily="34" charset="0"/>
              </a:rPr>
              <a:t>.”</a:t>
            </a:r>
          </a:p>
        </p:txBody>
      </p:sp>
    </p:spTree>
    <p:extLst>
      <p:ext uri="{BB962C8B-B14F-4D97-AF65-F5344CB8AC3E}">
        <p14:creationId xmlns:p14="http://schemas.microsoft.com/office/powerpoint/2010/main" val="335397424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60EDAF-9B3A-B790-B429-04C654AD950A}"/>
              </a:ext>
            </a:extLst>
          </p:cNvPr>
          <p:cNvSpPr txBox="1">
            <a:spLocks noChangeArrowheads="1"/>
          </p:cNvSpPr>
          <p:nvPr/>
        </p:nvSpPr>
        <p:spPr bwMode="auto">
          <a:xfrm>
            <a:off x="304800" y="685800"/>
            <a:ext cx="8447314"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Therefore, preparing your minds for action, and being sober-minded, set your hope fully on the grace that will be brought to you at the revelation of Jesus Christ. </a:t>
            </a:r>
            <a:r>
              <a:rPr lang="en-US" sz="3600" baseline="30000" dirty="0">
                <a:latin typeface="+mn-lt"/>
              </a:rPr>
              <a:t>14 </a:t>
            </a:r>
            <a:r>
              <a:rPr lang="en-US" sz="3600" dirty="0">
                <a:latin typeface="+mn-lt"/>
              </a:rPr>
              <a:t>As obedient children, do not be conformed to the passions of your former ignorance, </a:t>
            </a:r>
            <a:r>
              <a:rPr lang="en-US" sz="3600" baseline="30000" dirty="0">
                <a:latin typeface="+mn-lt"/>
              </a:rPr>
              <a:t>15 </a:t>
            </a:r>
            <a:r>
              <a:rPr lang="en-US" sz="3600" dirty="0">
                <a:latin typeface="+mn-lt"/>
              </a:rPr>
              <a:t>but as he who called you is holy, you also be holy in all your conduct, </a:t>
            </a:r>
            <a:r>
              <a:rPr lang="en-US" sz="3600" baseline="30000" dirty="0">
                <a:latin typeface="+mn-lt"/>
              </a:rPr>
              <a:t>16 </a:t>
            </a:r>
            <a:r>
              <a:rPr lang="en-US" sz="3600" dirty="0">
                <a:latin typeface="+mn-lt"/>
              </a:rPr>
              <a:t>since it is written, </a:t>
            </a:r>
          </a:p>
          <a:p>
            <a:pPr>
              <a:tabLst>
                <a:tab pos="8455025" algn="r"/>
              </a:tabLst>
            </a:pPr>
            <a:r>
              <a:rPr lang="en-US" sz="3600" dirty="0">
                <a:latin typeface="+mn-lt"/>
              </a:rPr>
              <a:t>“You shall be holy, for I am holy.”	</a:t>
            </a:r>
            <a:r>
              <a:rPr lang="en-US" sz="2800" b="1" dirty="0">
                <a:latin typeface="+mn-lt"/>
              </a:rPr>
              <a:t>1 Pet 1:13-16</a:t>
            </a:r>
            <a:endParaRPr lang="en-US" sz="2800" b="1" dirty="0">
              <a:uFill>
                <a:solidFill>
                  <a:srgbClr val="3E0000"/>
                </a:solidFill>
              </a:uFill>
              <a:latin typeface="+mn-lt"/>
              <a:cs typeface="Arial" panose="020B0604020202020204" pitchFamily="34" charset="0"/>
            </a:endParaRPr>
          </a:p>
        </p:txBody>
      </p:sp>
      <p:sp>
        <p:nvSpPr>
          <p:cNvPr id="3" name="Rectangle: Rounded Corners 2">
            <a:extLst>
              <a:ext uri="{FF2B5EF4-FFF2-40B4-BE49-F238E27FC236}">
                <a16:creationId xmlns:a16="http://schemas.microsoft.com/office/drawing/2014/main" id="{35FEB38E-14ED-8FC7-4231-BB6BD20D966D}"/>
              </a:ext>
            </a:extLst>
          </p:cNvPr>
          <p:cNvSpPr/>
          <p:nvPr/>
        </p:nvSpPr>
        <p:spPr>
          <a:xfrm>
            <a:off x="219528" y="5105400"/>
            <a:ext cx="6257471"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59808581"/>
      </p:ext>
    </p:extLst>
  </p:cSld>
  <p:clrMapOvr>
    <a:masterClrMapping/>
  </p:clrMapOvr>
  <p:transition spd="slow">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9F740-6BF2-FD54-2952-9C54D494C435}"/>
              </a:ext>
            </a:extLst>
          </p:cNvPr>
          <p:cNvSpPr txBox="1"/>
          <p:nvPr/>
        </p:nvSpPr>
        <p:spPr>
          <a:xfrm>
            <a:off x="457200" y="85219"/>
            <a:ext cx="8153400" cy="286232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i="1" kern="1400" dirty="0">
                <a:ln>
                  <a:noFill/>
                </a:ln>
                <a:solidFill>
                  <a:srgbClr val="3E0000"/>
                </a:solidFill>
                <a:effectLst/>
                <a:uFill>
                  <a:solidFill>
                    <a:srgbClr val="3E0000"/>
                  </a:solidFill>
                </a:uFill>
                <a:latin typeface="Calibri" panose="020F0502020204030204" pitchFamily="34" charset="0"/>
              </a:rPr>
              <a:t>Have I lived like</a:t>
            </a:r>
          </a:p>
          <a:p>
            <a:pPr marL="111316" marR="38100" indent="0" algn="ctr">
              <a:spcBef>
                <a:spcPts val="0"/>
              </a:spcBef>
              <a:spcAft>
                <a:spcPts val="0"/>
              </a:spcAft>
              <a:tabLst>
                <a:tab pos="682625" algn="l"/>
                <a:tab pos="8455025" algn="r"/>
              </a:tabLst>
            </a:pPr>
            <a:r>
              <a:rPr lang="en-US" sz="6000" b="1" i="1" kern="1400" dirty="0">
                <a:ln>
                  <a:noFill/>
                </a:ln>
                <a:solidFill>
                  <a:srgbClr val="3E0000"/>
                </a:solidFill>
                <a:effectLst/>
                <a:uFill>
                  <a:solidFill>
                    <a:srgbClr val="3E0000"/>
                  </a:solidFill>
                </a:uFill>
                <a:latin typeface="Calibri" panose="020F0502020204030204" pitchFamily="34" charset="0"/>
              </a:rPr>
              <a:t>a child of God this week?</a:t>
            </a:r>
            <a:endParaRPr lang="en-US" sz="2400" b="1" i="1" kern="1400" dirty="0">
              <a:ln>
                <a:noFill/>
              </a:ln>
              <a:solidFill>
                <a:srgbClr val="3E0000"/>
              </a:solidFill>
              <a:effectLst/>
              <a:latin typeface="Calibri" panose="020F0502020204030204" pitchFamily="34" charset="0"/>
            </a:endParaRPr>
          </a:p>
        </p:txBody>
      </p:sp>
      <p:sp>
        <p:nvSpPr>
          <p:cNvPr id="7" name="TextBox 6">
            <a:extLst>
              <a:ext uri="{FF2B5EF4-FFF2-40B4-BE49-F238E27FC236}">
                <a16:creationId xmlns:a16="http://schemas.microsoft.com/office/drawing/2014/main" id="{A6ED2C2B-94C8-24DB-1489-05EEF1DBB12B}"/>
              </a:ext>
            </a:extLst>
          </p:cNvPr>
          <p:cNvSpPr txBox="1">
            <a:spLocks noChangeArrowheads="1"/>
          </p:cNvSpPr>
          <p:nvPr/>
        </p:nvSpPr>
        <p:spPr bwMode="auto">
          <a:xfrm>
            <a:off x="228600" y="3277664"/>
            <a:ext cx="86868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“Abide in me, and I in you. As the branch cannot bear fruit by itself, unless it abides in the vine, neither can you, unless you abide in me. </a:t>
            </a:r>
            <a:r>
              <a:rPr lang="en-US" sz="3200" baseline="30000" dirty="0">
                <a:latin typeface="+mn-lt"/>
              </a:rPr>
              <a:t>5 </a:t>
            </a:r>
            <a:r>
              <a:rPr lang="en-US" sz="3200" dirty="0">
                <a:latin typeface="+mn-lt"/>
              </a:rPr>
              <a:t>I am the vine; you are the branches. Whoever abides in me and I in him, he it is that bears much fruit, for apart from me you can do nothing.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Jn 15:4-5</a:t>
            </a:r>
            <a:endParaRPr lang="en-US" sz="3200" dirty="0">
              <a:latin typeface="+mn-lt"/>
            </a:endParaRPr>
          </a:p>
        </p:txBody>
      </p:sp>
    </p:spTree>
    <p:extLst>
      <p:ext uri="{BB962C8B-B14F-4D97-AF65-F5344CB8AC3E}">
        <p14:creationId xmlns:p14="http://schemas.microsoft.com/office/powerpoint/2010/main" val="157744876"/>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F51C44A-48FD-452A-B631-29826638C0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12443</TotalTime>
  <Words>1246</Words>
  <Application>Microsoft Office PowerPoint</Application>
  <PresentationFormat>On-screen Show (4:3)</PresentationFormat>
  <Paragraphs>52</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715</cp:revision>
  <cp:lastPrinted>2022-10-02T13:03:38Z</cp:lastPrinted>
  <dcterms:created xsi:type="dcterms:W3CDTF">2020-07-19T11:17:55Z</dcterms:created>
  <dcterms:modified xsi:type="dcterms:W3CDTF">2023-10-08T11:27:28Z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