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4"/>
  </p:notesMasterIdLst>
  <p:handoutMasterIdLst>
    <p:handoutMasterId r:id="rId25"/>
  </p:handoutMasterIdLst>
  <p:sldIdLst>
    <p:sldId id="7104" r:id="rId5"/>
    <p:sldId id="7602" r:id="rId6"/>
    <p:sldId id="7603" r:id="rId7"/>
    <p:sldId id="7557" r:id="rId8"/>
    <p:sldId id="7599" r:id="rId9"/>
    <p:sldId id="7600" r:id="rId10"/>
    <p:sldId id="7598" r:id="rId11"/>
    <p:sldId id="7604" r:id="rId12"/>
    <p:sldId id="7606" r:id="rId13"/>
    <p:sldId id="7607" r:id="rId14"/>
    <p:sldId id="7608" r:id="rId15"/>
    <p:sldId id="7550" r:id="rId16"/>
    <p:sldId id="7611" r:id="rId17"/>
    <p:sldId id="7612" r:id="rId18"/>
    <p:sldId id="7613" r:id="rId19"/>
    <p:sldId id="7614" r:id="rId20"/>
    <p:sldId id="7610" r:id="rId21"/>
    <p:sldId id="7609" r:id="rId22"/>
    <p:sldId id="7572" r:id="rId2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varScale="1">
        <p:scale>
          <a:sx n="66" d="100"/>
          <a:sy n="66" d="100"/>
        </p:scale>
        <p:origin x="114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9/24/2023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9/24/2023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9/24/2023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9/24/2023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9/24/2023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9/24/2023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9/24/2023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9/24/2023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9/24/2023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9/24/2023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9/24/2023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9/24/2023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9/24/2023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9/24/2023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77319" y="2514600"/>
            <a:ext cx="2618282"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Lk 15:1-2</a:t>
            </a:r>
          </a:p>
          <a:p>
            <a:pPr marR="38100" eaLnBrk="1" hangingPunct="1">
              <a:lnSpc>
                <a:spcPct val="90000"/>
              </a:lnSpc>
              <a:spcBef>
                <a:spcPts val="0"/>
              </a:spcBef>
              <a:spcAft>
                <a:spcPts val="600"/>
              </a:spcAft>
            </a:pPr>
            <a:r>
              <a:rPr lang="en-US" sz="2800" b="1" dirty="0">
                <a:cs typeface="Arial" panose="020B0604020202020204" pitchFamily="34" charset="0"/>
              </a:rPr>
              <a:t>Lk 15:25-32</a:t>
            </a:r>
          </a:p>
          <a:p>
            <a:pPr marR="38100" eaLnBrk="1" hangingPunct="1">
              <a:lnSpc>
                <a:spcPct val="90000"/>
              </a:lnSpc>
              <a:spcBef>
                <a:spcPts val="0"/>
              </a:spcBef>
              <a:spcAft>
                <a:spcPts val="600"/>
              </a:spcAft>
            </a:pPr>
            <a:r>
              <a:rPr lang="en-US" sz="2800" b="1" dirty="0">
                <a:cs typeface="Arial" panose="020B0604020202020204" pitchFamily="34" charset="0"/>
              </a:rPr>
              <a:t>Lk 14:1-24</a:t>
            </a: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9/24/23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277318" y="304800"/>
            <a:ext cx="8561882"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A Faithful Angry Son</a:t>
            </a:r>
          </a:p>
          <a:p>
            <a:pPr marL="0" marR="38100" indent="0" algn="ctr">
              <a:spcBef>
                <a:spcPts val="0"/>
              </a:spcBef>
              <a:spcAft>
                <a:spcPts val="600"/>
              </a:spcAft>
            </a:pPr>
            <a:r>
              <a:rPr lang="en-US" sz="4800" b="1" i="1" dirty="0">
                <a:cs typeface="Arial" panose="020B0604020202020204" pitchFamily="34" charset="0"/>
              </a:rPr>
              <a:t>and a Forgiving Father </a:t>
            </a:r>
            <a:endParaRPr lang="en-US" sz="3600" i="1" dirty="0">
              <a:cs typeface="Arial" panose="020B0604020202020204" pitchFamily="34" charset="0"/>
            </a:endParaRPr>
          </a:p>
        </p:txBody>
      </p:sp>
      <p:pic>
        <p:nvPicPr>
          <p:cNvPr id="3" name="Picture 2" descr="A person with mud on his face&#10;&#10;Description automatically generated">
            <a:extLst>
              <a:ext uri="{FF2B5EF4-FFF2-40B4-BE49-F238E27FC236}">
                <a16:creationId xmlns:a16="http://schemas.microsoft.com/office/drawing/2014/main" id="{E0D716ED-8861-06D9-601E-E7F5E5414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4798" y="2133600"/>
            <a:ext cx="6088231" cy="4728029"/>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152400" y="434876"/>
            <a:ext cx="856188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4800" b="1" i="1" dirty="0">
                <a:cs typeface="Arial" panose="020B0604020202020204" pitchFamily="34" charset="0"/>
              </a:rPr>
              <a:t>Do you feel like your efforts with helping those who “DRAIN” you are not benefiting you?</a:t>
            </a:r>
          </a:p>
        </p:txBody>
      </p:sp>
      <p:sp>
        <p:nvSpPr>
          <p:cNvPr id="4" name="TextBox 9">
            <a:extLst>
              <a:ext uri="{FF2B5EF4-FFF2-40B4-BE49-F238E27FC236}">
                <a16:creationId xmlns:a16="http://schemas.microsoft.com/office/drawing/2014/main" id="{2F2CB716-6A87-1E5A-65DF-3ED1D7B21476}"/>
              </a:ext>
            </a:extLst>
          </p:cNvPr>
          <p:cNvSpPr txBox="1">
            <a:spLocks noChangeArrowheads="1"/>
          </p:cNvSpPr>
          <p:nvPr/>
        </p:nvSpPr>
        <p:spPr bwMode="auto">
          <a:xfrm>
            <a:off x="152400" y="4114800"/>
            <a:ext cx="856188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4800" b="1" i="1" dirty="0">
                <a:cs typeface="Arial" panose="020B0604020202020204" pitchFamily="34" charset="0"/>
              </a:rPr>
              <a:t>Are you struggling with who you should be connecting to?</a:t>
            </a:r>
          </a:p>
        </p:txBody>
      </p:sp>
    </p:spTree>
    <p:extLst>
      <p:ext uri="{BB962C8B-B14F-4D97-AF65-F5344CB8AC3E}">
        <p14:creationId xmlns:p14="http://schemas.microsoft.com/office/powerpoint/2010/main" val="749291862"/>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152400" y="434876"/>
            <a:ext cx="856188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4800" b="1" i="1" dirty="0">
                <a:cs typeface="Arial" panose="020B0604020202020204" pitchFamily="34" charset="0"/>
              </a:rPr>
              <a:t>Do you feel like being part of a church </a:t>
            </a:r>
            <a:r>
              <a:rPr lang="en-US" sz="3600" i="1" dirty="0">
                <a:cs typeface="Arial" panose="020B0604020202020204" pitchFamily="34" charset="0"/>
              </a:rPr>
              <a:t>(Agape or other)</a:t>
            </a:r>
            <a:r>
              <a:rPr lang="en-US" sz="4800" b="1" i="1" dirty="0">
                <a:cs typeface="Arial" panose="020B0604020202020204" pitchFamily="34" charset="0"/>
              </a:rPr>
              <a:t> is an unbearable weight around your neck?</a:t>
            </a:r>
          </a:p>
        </p:txBody>
      </p:sp>
      <p:sp>
        <p:nvSpPr>
          <p:cNvPr id="4" name="TextBox 9">
            <a:extLst>
              <a:ext uri="{FF2B5EF4-FFF2-40B4-BE49-F238E27FC236}">
                <a16:creationId xmlns:a16="http://schemas.microsoft.com/office/drawing/2014/main" id="{2F2CB716-6A87-1E5A-65DF-3ED1D7B21476}"/>
              </a:ext>
            </a:extLst>
          </p:cNvPr>
          <p:cNvSpPr txBox="1">
            <a:spLocks noChangeArrowheads="1"/>
          </p:cNvSpPr>
          <p:nvPr/>
        </p:nvSpPr>
        <p:spPr bwMode="auto">
          <a:xfrm>
            <a:off x="152400" y="4114800"/>
            <a:ext cx="856188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4800" b="1" i="1" dirty="0">
                <a:cs typeface="Arial" panose="020B0604020202020204" pitchFamily="34" charset="0"/>
              </a:rPr>
              <a:t>Do you feel like God is not recognizing your value and your hard work?</a:t>
            </a:r>
          </a:p>
        </p:txBody>
      </p:sp>
    </p:spTree>
    <p:extLst>
      <p:ext uri="{BB962C8B-B14F-4D97-AF65-F5344CB8AC3E}">
        <p14:creationId xmlns:p14="http://schemas.microsoft.com/office/powerpoint/2010/main" val="3024288581"/>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243512"/>
            <a:ext cx="87630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One Sabbath, when he went to dine at the house of a ruler of the Pharisees, they were watching him carefully. </a:t>
            </a:r>
            <a:r>
              <a:rPr lang="en-US" sz="3400" baseline="30000" dirty="0">
                <a:latin typeface="+mn-lt"/>
              </a:rPr>
              <a:t>2 </a:t>
            </a:r>
            <a:r>
              <a:rPr lang="en-US" sz="3400" dirty="0">
                <a:latin typeface="+mn-lt"/>
              </a:rPr>
              <a:t>And behold, there was a man before him who had dropsy. </a:t>
            </a:r>
            <a:r>
              <a:rPr lang="en-US" sz="3400" baseline="30000" dirty="0">
                <a:latin typeface="+mn-lt"/>
              </a:rPr>
              <a:t>3 </a:t>
            </a:r>
            <a:r>
              <a:rPr lang="en-US" sz="3400" dirty="0">
                <a:latin typeface="+mn-lt"/>
              </a:rPr>
              <a:t>And Jesus responded to the lawyers and Pharisees, saying, </a:t>
            </a:r>
            <a:r>
              <a:rPr lang="en-US" sz="3400" dirty="0">
                <a:solidFill>
                  <a:srgbClr val="FF0000"/>
                </a:solidFill>
                <a:latin typeface="+mn-lt"/>
              </a:rPr>
              <a:t>“Is it lawful to heal on the Sabbath, or not?” </a:t>
            </a:r>
            <a:r>
              <a:rPr lang="en-US" sz="3400" baseline="30000" dirty="0">
                <a:latin typeface="+mn-lt"/>
              </a:rPr>
              <a:t>4 </a:t>
            </a:r>
            <a:r>
              <a:rPr lang="en-US" sz="3400" dirty="0">
                <a:latin typeface="+mn-lt"/>
              </a:rPr>
              <a:t>But they remained silent. Then he took him and healed him and sent him away. </a:t>
            </a:r>
            <a:r>
              <a:rPr lang="en-US" sz="3400" baseline="30000" dirty="0">
                <a:latin typeface="+mn-lt"/>
              </a:rPr>
              <a:t>5 </a:t>
            </a:r>
            <a:r>
              <a:rPr lang="en-US" sz="3400" dirty="0">
                <a:latin typeface="+mn-lt"/>
              </a:rPr>
              <a:t>And he said to them, </a:t>
            </a:r>
            <a:r>
              <a:rPr lang="en-US" sz="3400" dirty="0">
                <a:solidFill>
                  <a:srgbClr val="FF0000"/>
                </a:solidFill>
                <a:latin typeface="+mn-lt"/>
              </a:rPr>
              <a:t>“Which of you, having a son or an ox that has fallen into a well on a Sabbath day, will not immediately pull him out?” </a:t>
            </a:r>
            <a:r>
              <a:rPr lang="en-US" sz="3400" baseline="30000" dirty="0">
                <a:latin typeface="+mn-lt"/>
              </a:rPr>
              <a:t>6 </a:t>
            </a:r>
            <a:r>
              <a:rPr lang="en-US" sz="3400" dirty="0">
                <a:latin typeface="+mn-lt"/>
              </a:rPr>
              <a:t>And they could not reply to these things.	</a:t>
            </a:r>
            <a:r>
              <a:rPr lang="en-US" sz="2800" b="1" dirty="0">
                <a:latin typeface="+mn-lt"/>
              </a:rPr>
              <a:t>Lk 14:1-6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27480751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412789"/>
            <a:ext cx="8763000" cy="60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Now he told a parable to those who were invited, when he noticed how they chose the places of honor, saying to them, </a:t>
            </a:r>
            <a:r>
              <a:rPr lang="en-US" sz="3400" baseline="30000" dirty="0">
                <a:latin typeface="+mn-lt"/>
              </a:rPr>
              <a:t>8 </a:t>
            </a:r>
            <a:r>
              <a:rPr lang="en-US" sz="3400" dirty="0">
                <a:solidFill>
                  <a:srgbClr val="FF0000"/>
                </a:solidFill>
                <a:latin typeface="+mn-lt"/>
              </a:rPr>
              <a:t>“When you are invited by someone to a wedding feast, do not sit down in a place of honor, lest someone more distinguished than you be invited by him</a:t>
            </a:r>
            <a:r>
              <a:rPr lang="en-US" sz="3400" dirty="0">
                <a:latin typeface="+mn-lt"/>
              </a:rPr>
              <a:t>…</a:t>
            </a:r>
          </a:p>
          <a:p>
            <a:pPr>
              <a:tabLst>
                <a:tab pos="8455025" algn="r"/>
              </a:tabLst>
            </a:pPr>
            <a:endParaRPr lang="en-US" sz="1200" dirty="0">
              <a:latin typeface="+mn-lt"/>
            </a:endParaRPr>
          </a:p>
          <a:p>
            <a:pPr>
              <a:tabLst>
                <a:tab pos="8455025" algn="r"/>
              </a:tabLst>
            </a:pPr>
            <a:r>
              <a:rPr lang="en-US" sz="3400" b="1" dirty="0">
                <a:latin typeface="+mn-lt"/>
              </a:rPr>
              <a:t>He said also to the man who had invited him</a:t>
            </a:r>
            <a:r>
              <a:rPr lang="en-US" sz="3400" dirty="0">
                <a:latin typeface="+mn-lt"/>
              </a:rPr>
              <a:t>, </a:t>
            </a:r>
            <a:r>
              <a:rPr lang="en-US" sz="3400" dirty="0">
                <a:solidFill>
                  <a:srgbClr val="FF0000"/>
                </a:solidFill>
                <a:latin typeface="+mn-lt"/>
              </a:rPr>
              <a:t>“When you give a dinner or a banquet, do not invite your friends or your brothers or your relatives or rich neighbors, lest they also invite you in return and you be repaid.”</a:t>
            </a:r>
            <a:r>
              <a:rPr lang="en-US" sz="3400" dirty="0">
                <a:latin typeface="+mn-lt"/>
              </a:rPr>
              <a:t>	</a:t>
            </a:r>
            <a:r>
              <a:rPr lang="en-US" sz="2800" b="1" dirty="0">
                <a:latin typeface="+mn-lt"/>
              </a:rPr>
              <a:t>Lk 14:7-8, 12</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360594461"/>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2316746"/>
            <a:ext cx="876300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solidFill>
                  <a:srgbClr val="FF0000"/>
                </a:solidFill>
                <a:latin typeface="+mn-lt"/>
              </a:rPr>
              <a:t>“But when you give a feast, invite the poor, the crippled, the lame, the blind, </a:t>
            </a:r>
            <a:r>
              <a:rPr lang="en-US" sz="3400" baseline="30000" dirty="0">
                <a:solidFill>
                  <a:srgbClr val="FF0000"/>
                </a:solidFill>
                <a:latin typeface="+mn-lt"/>
              </a:rPr>
              <a:t>14 </a:t>
            </a:r>
            <a:r>
              <a:rPr lang="en-US" sz="3400" dirty="0">
                <a:solidFill>
                  <a:srgbClr val="FF0000"/>
                </a:solidFill>
                <a:latin typeface="+mn-lt"/>
              </a:rPr>
              <a:t>and you will be blessed, because they cannot repay you. For you will be repaid at the resurrection of the just.” </a:t>
            </a:r>
          </a:p>
          <a:p>
            <a:pPr>
              <a:tabLst>
                <a:tab pos="8455025" algn="r"/>
              </a:tabLst>
            </a:pPr>
            <a:endParaRPr lang="en-US" sz="1200" dirty="0">
              <a:solidFill>
                <a:srgbClr val="FF0000"/>
              </a:solidFill>
              <a:latin typeface="+mn-lt"/>
            </a:endParaRPr>
          </a:p>
          <a:p>
            <a:pPr>
              <a:tabLst>
                <a:tab pos="8455025" algn="r"/>
              </a:tabLst>
            </a:pPr>
            <a:r>
              <a:rPr lang="en-US" sz="3400" baseline="30000" dirty="0">
                <a:latin typeface="+mn-lt"/>
              </a:rPr>
              <a:t>15 </a:t>
            </a:r>
            <a:r>
              <a:rPr lang="en-US" sz="3400" dirty="0">
                <a:latin typeface="+mn-lt"/>
              </a:rPr>
              <a:t>When one of those who reclined at table with him heard these things, he said to him, </a:t>
            </a:r>
            <a:r>
              <a:rPr lang="en-US" sz="3400" dirty="0">
                <a:solidFill>
                  <a:srgbClr val="7030A0"/>
                </a:solidFill>
                <a:latin typeface="+mn-lt"/>
              </a:rPr>
              <a:t>“</a:t>
            </a:r>
            <a:r>
              <a:rPr lang="en-US" sz="3400" u="sng" dirty="0">
                <a:solidFill>
                  <a:srgbClr val="7030A0"/>
                </a:solidFill>
                <a:uFill>
                  <a:solidFill>
                    <a:schemeClr val="tx1"/>
                  </a:solidFill>
                </a:uFill>
                <a:latin typeface="+mn-lt"/>
              </a:rPr>
              <a:t>Blessed is everyone who will eat bread in the kingdom of God</a:t>
            </a:r>
            <a:r>
              <a:rPr lang="en-US" sz="3400" dirty="0">
                <a:solidFill>
                  <a:srgbClr val="7030A0"/>
                </a:solidFill>
                <a:latin typeface="+mn-lt"/>
              </a:rPr>
              <a:t>!”</a:t>
            </a:r>
            <a:r>
              <a:rPr lang="en-US" sz="3400" dirty="0">
                <a:solidFill>
                  <a:srgbClr val="FF0000"/>
                </a:solidFill>
                <a:latin typeface="+mn-lt"/>
              </a:rPr>
              <a:t>	</a:t>
            </a:r>
            <a:r>
              <a:rPr lang="en-US" sz="2800" b="1" dirty="0">
                <a:latin typeface="+mn-lt"/>
              </a:rPr>
              <a:t>Lk 14:13-15</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9B9F1664-16E4-A235-7D56-1D7B86B98F12}"/>
              </a:ext>
            </a:extLst>
          </p:cNvPr>
          <p:cNvSpPr txBox="1">
            <a:spLocks noChangeArrowheads="1"/>
          </p:cNvSpPr>
          <p:nvPr/>
        </p:nvSpPr>
        <p:spPr bwMode="auto">
          <a:xfrm>
            <a:off x="0" y="152400"/>
            <a:ext cx="9144000"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dirty="0">
                <a:cs typeface="Arial" panose="020B0604020202020204" pitchFamily="34" charset="0"/>
              </a:rPr>
              <a:t>A Pharisee jumps</a:t>
            </a:r>
          </a:p>
          <a:p>
            <a:pPr marL="0" marR="38100" indent="0" algn="ctr">
              <a:spcBef>
                <a:spcPts val="0"/>
              </a:spcBef>
              <a:spcAft>
                <a:spcPts val="600"/>
              </a:spcAft>
            </a:pPr>
            <a:r>
              <a:rPr lang="en-US" sz="6000" b="1" dirty="0">
                <a:cs typeface="Arial" panose="020B0604020202020204" pitchFamily="34" charset="0"/>
              </a:rPr>
              <a:t>for joy!</a:t>
            </a:r>
          </a:p>
        </p:txBody>
      </p:sp>
      <p:sp>
        <p:nvSpPr>
          <p:cNvPr id="4" name="Arrow: Down 3">
            <a:extLst>
              <a:ext uri="{FF2B5EF4-FFF2-40B4-BE49-F238E27FC236}">
                <a16:creationId xmlns:a16="http://schemas.microsoft.com/office/drawing/2014/main" id="{9487CF0C-E4D5-3D1D-2F15-60050BC8B543}"/>
              </a:ext>
            </a:extLst>
          </p:cNvPr>
          <p:cNvSpPr/>
          <p:nvPr/>
        </p:nvSpPr>
        <p:spPr>
          <a:xfrm rot="20245127">
            <a:off x="6476119" y="1599682"/>
            <a:ext cx="457200" cy="3658636"/>
          </a:xfrm>
          <a:prstGeom prst="downArrow">
            <a:avLst/>
          </a:prstGeom>
          <a:noFill/>
          <a:ln w="50800">
            <a:solidFill>
              <a:schemeClr val="tx1">
                <a:lumMod val="50000"/>
                <a:lumOff val="5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3888638"/>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52400" y="4191000"/>
            <a:ext cx="8534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Now the tax collectors and sinners were all drawing near to hear him. </a:t>
            </a:r>
            <a:r>
              <a:rPr lang="en-US" sz="3200" baseline="30000" dirty="0">
                <a:latin typeface="+mn-lt"/>
              </a:rPr>
              <a:t>2 </a:t>
            </a:r>
            <a:r>
              <a:rPr lang="en-US" sz="3200" dirty="0">
                <a:latin typeface="+mn-lt"/>
              </a:rPr>
              <a:t>And the Pharisees and the scribes grumbled, saying, “This man receives sinners and eats with them.”	</a:t>
            </a:r>
            <a:r>
              <a:rPr lang="en-US" sz="2800" b="1" dirty="0">
                <a:latin typeface="+mn-lt"/>
              </a:rPr>
              <a:t>Lk 15:1-2</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291059" y="457200"/>
            <a:ext cx="856188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Jesus speaks to the grumbling Pharisees out of His public ministry among sinners.</a:t>
            </a:r>
          </a:p>
        </p:txBody>
      </p:sp>
    </p:spTree>
    <p:extLst>
      <p:ext uri="{BB962C8B-B14F-4D97-AF65-F5344CB8AC3E}">
        <p14:creationId xmlns:p14="http://schemas.microsoft.com/office/powerpoint/2010/main" val="3361754285"/>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400621"/>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oldest son was</a:t>
            </a:r>
          </a:p>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working</a:t>
            </a:r>
            <a:r>
              <a:rPr lang="en-US" sz="6000" b="1" kern="1400" dirty="0">
                <a:ln>
                  <a:noFill/>
                </a:ln>
                <a:effectLst/>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hard</a:t>
            </a:r>
            <a:r>
              <a:rPr lang="en-US" sz="6000" b="1" kern="1400" dirty="0">
                <a:ln>
                  <a:noFill/>
                </a:ln>
                <a:effectLst/>
                <a:uFill>
                  <a:solidFill>
                    <a:srgbClr val="3E0000"/>
                  </a:solidFill>
                </a:uFill>
                <a:latin typeface="Calibri" panose="020F0502020204030204" pitchFamily="34" charset="0"/>
              </a:rPr>
              <a:t>.  </a:t>
            </a:r>
            <a:r>
              <a:rPr lang="en-US" sz="2400" b="1" i="1" kern="1400" dirty="0">
                <a:uFill>
                  <a:solidFill>
                    <a:srgbClr val="3E0000"/>
                  </a:solidFill>
                </a:uFill>
                <a:latin typeface="Calibri" panose="020F0502020204030204" pitchFamily="34" charset="0"/>
              </a:rPr>
              <a:t>Lk 15:25</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219200" y="5819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2667000"/>
            <a:ext cx="8686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Now his older son was in the field, and as he came and drew near to the house, he heard music and dancing. </a:t>
            </a:r>
            <a:r>
              <a:rPr lang="en-US" sz="3200" baseline="30000" dirty="0">
                <a:solidFill>
                  <a:schemeClr val="tx1">
                    <a:lumMod val="50000"/>
                    <a:lumOff val="50000"/>
                  </a:schemeClr>
                </a:solidFill>
                <a:latin typeface="+mn-lt"/>
              </a:rPr>
              <a:t>26 </a:t>
            </a:r>
            <a:r>
              <a:rPr lang="en-US" sz="3200" dirty="0">
                <a:solidFill>
                  <a:schemeClr val="tx1">
                    <a:lumMod val="50000"/>
                    <a:lumOff val="50000"/>
                  </a:schemeClr>
                </a:solidFill>
                <a:latin typeface="+mn-lt"/>
              </a:rPr>
              <a:t>And he called one of the servants and asked what these things meant. </a:t>
            </a:r>
            <a:r>
              <a:rPr lang="en-US" sz="3200" baseline="30000" dirty="0">
                <a:solidFill>
                  <a:schemeClr val="tx1">
                    <a:lumMod val="50000"/>
                    <a:lumOff val="50000"/>
                  </a:schemeClr>
                </a:solidFill>
                <a:latin typeface="+mn-lt"/>
              </a:rPr>
              <a:t>27 </a:t>
            </a:r>
            <a:r>
              <a:rPr lang="en-US" sz="3200" dirty="0">
                <a:solidFill>
                  <a:schemeClr val="tx1">
                    <a:lumMod val="50000"/>
                    <a:lumOff val="50000"/>
                  </a:schemeClr>
                </a:solidFill>
                <a:latin typeface="+mn-lt"/>
              </a:rPr>
              <a:t>And he said to him, ‘Your brother has come, and your father has killed the fattened calf, because he has received him back safe and sound.’</a:t>
            </a:r>
            <a:r>
              <a:rPr lang="en-US" sz="32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15:25-27</a:t>
            </a:r>
            <a:endParaRPr lang="en-US" sz="3200" dirty="0">
              <a:latin typeface="+mn-lt"/>
            </a:endParaRPr>
          </a:p>
        </p:txBody>
      </p:sp>
    </p:spTree>
    <p:extLst>
      <p:ext uri="{BB962C8B-B14F-4D97-AF65-F5344CB8AC3E}">
        <p14:creationId xmlns:p14="http://schemas.microsoft.com/office/powerpoint/2010/main" val="341402380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400621"/>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oldest son was</a:t>
            </a:r>
          </a:p>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uninformed</a:t>
            </a:r>
            <a:r>
              <a:rPr lang="en-US" sz="6000" b="1" kern="1400" dirty="0">
                <a:ln>
                  <a:noFill/>
                </a:ln>
                <a:effectLst/>
                <a:uFill>
                  <a:solidFill>
                    <a:srgbClr val="3E0000"/>
                  </a:solidFill>
                </a:uFill>
                <a:latin typeface="Calibri" panose="020F0502020204030204" pitchFamily="34" charset="0"/>
              </a:rPr>
              <a:t>.  </a:t>
            </a:r>
            <a:r>
              <a:rPr lang="en-US" sz="2400" b="1" i="1" kern="1400" dirty="0">
                <a:uFill>
                  <a:solidFill>
                    <a:srgbClr val="3E0000"/>
                  </a:solidFill>
                </a:uFill>
                <a:latin typeface="Calibri" panose="020F0502020204030204" pitchFamily="34" charset="0"/>
              </a:rPr>
              <a:t>Lk 15:26-27</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219200" y="5819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2667000"/>
            <a:ext cx="8686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solidFill>
                  <a:schemeClr val="tx1">
                    <a:lumMod val="50000"/>
                    <a:lumOff val="50000"/>
                  </a:schemeClr>
                </a:solidFill>
                <a:latin typeface="+mn-lt"/>
              </a:rPr>
              <a:t>Now his older son was in the field, and as he came and drew near to the house, he heard music and dancing. </a:t>
            </a:r>
            <a:r>
              <a:rPr lang="en-US" sz="3200" baseline="30000" dirty="0">
                <a:latin typeface="+mn-lt"/>
              </a:rPr>
              <a:t>26 </a:t>
            </a:r>
            <a:r>
              <a:rPr lang="en-US" sz="3200" dirty="0">
                <a:latin typeface="+mn-lt"/>
              </a:rPr>
              <a:t>And he called one of the servants and asked what these things meant. </a:t>
            </a:r>
            <a:r>
              <a:rPr lang="en-US" sz="3200" baseline="30000" dirty="0">
                <a:latin typeface="+mn-lt"/>
              </a:rPr>
              <a:t>27 </a:t>
            </a:r>
            <a:r>
              <a:rPr lang="en-US" sz="3200" dirty="0">
                <a:latin typeface="+mn-lt"/>
              </a:rPr>
              <a:t>And he said to him, ‘Your brother has come, and your father has killed the fattened calf, because he has received him back safe and sound.’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15:25-27</a:t>
            </a:r>
            <a:endParaRPr lang="en-US" sz="3200" dirty="0">
              <a:latin typeface="+mn-lt"/>
            </a:endParaRPr>
          </a:p>
        </p:txBody>
      </p:sp>
    </p:spTree>
    <p:extLst>
      <p:ext uri="{BB962C8B-B14F-4D97-AF65-F5344CB8AC3E}">
        <p14:creationId xmlns:p14="http://schemas.microsoft.com/office/powerpoint/2010/main" val="23571053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29029" y="158832"/>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oldest son</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became </a:t>
            </a:r>
            <a:r>
              <a:rPr lang="en-US" sz="6000" b="1" u="sng" kern="1400" dirty="0">
                <a:uFill>
                  <a:solidFill>
                    <a:srgbClr val="3E0000"/>
                  </a:solidFill>
                </a:uFill>
                <a:latin typeface="Calibri" panose="020F0502020204030204" pitchFamily="34" charset="0"/>
              </a:rPr>
              <a:t>ve</a:t>
            </a:r>
            <a:r>
              <a:rPr lang="en-US" sz="6000" b="1" u="sng" kern="1400" dirty="0">
                <a:ln>
                  <a:noFill/>
                </a:ln>
                <a:effectLst/>
                <a:uFill>
                  <a:solidFill>
                    <a:srgbClr val="3E0000"/>
                  </a:solidFill>
                </a:uFill>
                <a:latin typeface="Calibri" panose="020F0502020204030204" pitchFamily="34" charset="0"/>
              </a:rPr>
              <a:t>ry</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angry</a:t>
            </a:r>
            <a:r>
              <a:rPr lang="en-US" sz="6000" b="1" kern="1400" dirty="0">
                <a:ln>
                  <a:noFill/>
                </a:ln>
                <a:effectLst/>
                <a:uFill>
                  <a:solidFill>
                    <a:srgbClr val="3E0000"/>
                  </a:solidFill>
                </a:uFill>
                <a:latin typeface="Calibri" panose="020F0502020204030204" pitchFamily="34" charset="0"/>
              </a:rPr>
              <a:t>. </a:t>
            </a:r>
            <a:r>
              <a:rPr lang="en-US" sz="2400" b="1" i="1" kern="1400" dirty="0">
                <a:uFill>
                  <a:solidFill>
                    <a:srgbClr val="3E0000"/>
                  </a:solidFill>
                </a:uFill>
                <a:latin typeface="Calibri" panose="020F0502020204030204" pitchFamily="34" charset="0"/>
              </a:rPr>
              <a:t>Lk 15:28a</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8288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199571" y="2227627"/>
            <a:ext cx="8686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But he was angry and refused to go in. </a:t>
            </a:r>
            <a:r>
              <a:rPr lang="en-US" sz="3200" dirty="0">
                <a:solidFill>
                  <a:schemeClr val="tx1">
                    <a:lumMod val="50000"/>
                    <a:lumOff val="50000"/>
                  </a:schemeClr>
                </a:solidFill>
                <a:latin typeface="+mn-lt"/>
              </a:rPr>
              <a:t>His father came out and entreated him, </a:t>
            </a:r>
            <a:r>
              <a:rPr lang="en-US" sz="3200" baseline="30000" dirty="0">
                <a:solidFill>
                  <a:schemeClr val="tx1">
                    <a:lumMod val="50000"/>
                    <a:lumOff val="50000"/>
                  </a:schemeClr>
                </a:solidFill>
                <a:latin typeface="+mn-lt"/>
              </a:rPr>
              <a:t>29 </a:t>
            </a:r>
            <a:r>
              <a:rPr lang="en-US" sz="3200" dirty="0">
                <a:solidFill>
                  <a:schemeClr val="tx1">
                    <a:lumMod val="50000"/>
                    <a:lumOff val="50000"/>
                  </a:schemeClr>
                </a:solidFill>
                <a:latin typeface="+mn-lt"/>
              </a:rPr>
              <a:t>but he answered his father, ‘Look, these many years I have served you, and I never disobeyed your command, yet you never gave me a young goat, that I might celebrate with my friends. </a:t>
            </a:r>
            <a:r>
              <a:rPr lang="en-US" sz="3200" baseline="30000" dirty="0">
                <a:solidFill>
                  <a:schemeClr val="tx1">
                    <a:lumMod val="50000"/>
                    <a:lumOff val="50000"/>
                  </a:schemeClr>
                </a:solidFill>
                <a:latin typeface="+mn-lt"/>
              </a:rPr>
              <a:t>30 </a:t>
            </a:r>
            <a:r>
              <a:rPr lang="en-US" sz="3200" dirty="0">
                <a:solidFill>
                  <a:schemeClr val="tx1">
                    <a:lumMod val="50000"/>
                    <a:lumOff val="50000"/>
                  </a:schemeClr>
                </a:solidFill>
                <a:latin typeface="+mn-lt"/>
              </a:rPr>
              <a:t>But when this son of yours came, who has devoured your property with prostitutes, you killed the fattened calf for him!’</a:t>
            </a:r>
            <a:endParaRPr lang="en-US" sz="2800" dirty="0">
              <a:solidFill>
                <a:schemeClr val="tx1">
                  <a:lumMod val="50000"/>
                  <a:lumOff val="50000"/>
                </a:schemeClr>
              </a:solidFill>
              <a:latin typeface="+mn-lt"/>
            </a:endParaRPr>
          </a:p>
          <a:p>
            <a:pPr>
              <a:tabLst>
                <a:tab pos="8455025" algn="r"/>
              </a:tabLst>
            </a:pPr>
            <a:r>
              <a:rPr lang="en-US" sz="28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15:28-30</a:t>
            </a:r>
            <a:endParaRPr lang="en-US" sz="2800" dirty="0">
              <a:latin typeface="+mn-lt"/>
            </a:endParaRPr>
          </a:p>
        </p:txBody>
      </p:sp>
    </p:spTree>
    <p:extLst>
      <p:ext uri="{BB962C8B-B14F-4D97-AF65-F5344CB8AC3E}">
        <p14:creationId xmlns:p14="http://schemas.microsoft.com/office/powerpoint/2010/main" val="104940912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21771" y="68580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oldest son was </a:t>
            </a:r>
            <a:r>
              <a:rPr lang="en-US" sz="6000" b="1" u="sng" kern="1400" dirty="0">
                <a:uFill>
                  <a:solidFill>
                    <a:srgbClr val="3E0000"/>
                  </a:solidFill>
                </a:uFill>
                <a:latin typeface="Calibri" panose="020F0502020204030204" pitchFamily="34" charset="0"/>
              </a:rPr>
              <a:t>missing</a:t>
            </a:r>
            <a:endParaRPr lang="en-US" sz="6000" b="1" kern="1400" dirty="0">
              <a:ln>
                <a:noFill/>
              </a:ln>
              <a:effectLst/>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a:t>
            </a:r>
            <a:r>
              <a:rPr lang="en-US" sz="6000" b="1" u="sng" kern="1400" dirty="0">
                <a:uFill>
                  <a:solidFill>
                    <a:srgbClr val="3E0000"/>
                  </a:solidFill>
                </a:uFill>
                <a:latin typeface="Calibri" panose="020F0502020204030204" pitchFamily="34" charset="0"/>
              </a:rPr>
              <a:t>joy</a:t>
            </a:r>
            <a:r>
              <a:rPr lang="en-US" sz="6000" b="1" kern="1400" dirty="0">
                <a:ln>
                  <a:noFill/>
                </a:ln>
                <a:effectLst/>
                <a:uFill>
                  <a:solidFill>
                    <a:srgbClr val="3E0000"/>
                  </a:solidFill>
                </a:uFill>
                <a:latin typeface="Calibri" panose="020F0502020204030204" pitchFamily="34" charset="0"/>
              </a:rPr>
              <a:t> </a:t>
            </a:r>
            <a:r>
              <a:rPr lang="en-US" sz="6000" b="1" u="sng" kern="1400" dirty="0">
                <a:uFill>
                  <a:solidFill>
                    <a:srgbClr val="3E0000"/>
                  </a:solidFill>
                </a:uFill>
                <a:latin typeface="Calibri" panose="020F0502020204030204" pitchFamily="34" charset="0"/>
              </a:rPr>
              <a:t>of</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salvation</a:t>
            </a:r>
            <a:r>
              <a:rPr lang="en-US" sz="6000" b="1" kern="1400" dirty="0">
                <a:ln>
                  <a:noFill/>
                </a:ln>
                <a:effectLst/>
                <a:uFill>
                  <a:solidFill>
                    <a:srgbClr val="3E0000"/>
                  </a:solidFill>
                </a:uFill>
                <a:latin typeface="Calibri" panose="020F0502020204030204" pitchFamily="34" charset="0"/>
              </a:rPr>
              <a:t>!</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76219" y="17732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199570" y="2891311"/>
            <a:ext cx="879202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…His father came out and entreated him, </a:t>
            </a:r>
            <a:r>
              <a:rPr lang="en-US" sz="3200" baseline="30000" dirty="0">
                <a:latin typeface="+mn-lt"/>
              </a:rPr>
              <a:t>29 </a:t>
            </a:r>
            <a:r>
              <a:rPr lang="en-US" sz="3200" dirty="0">
                <a:latin typeface="+mn-lt"/>
              </a:rPr>
              <a:t>but he answered his father, ‘Look, these many years I have served you, and I never disobeyed your command, yet you never gave me a young goat, that I might celebrate with my friends. </a:t>
            </a:r>
            <a:r>
              <a:rPr lang="en-US" sz="3200" baseline="30000" dirty="0">
                <a:latin typeface="+mn-lt"/>
              </a:rPr>
              <a:t>30 </a:t>
            </a:r>
            <a:r>
              <a:rPr lang="en-US" sz="3200" dirty="0">
                <a:latin typeface="+mn-lt"/>
              </a:rPr>
              <a:t>But when this son of yours came, who has devoured your property with prostitutes, you killed the fattened calf for him!’</a:t>
            </a:r>
            <a:endParaRPr lang="en-US" sz="2800" dirty="0">
              <a:latin typeface="+mn-lt"/>
            </a:endParaRPr>
          </a:p>
          <a:p>
            <a:pPr>
              <a:tabLst>
                <a:tab pos="8455025" algn="r"/>
              </a:tabLst>
            </a:pPr>
            <a:r>
              <a:rPr lang="en-US" sz="28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15:2</a:t>
            </a:r>
            <a:r>
              <a:rPr lang="en-US" sz="2800" b="1" dirty="0">
                <a:solidFill>
                  <a:prstClr val="black"/>
                </a:solidFill>
                <a:latin typeface="Calibri" panose="020F0502020204030204"/>
              </a:rPr>
              <a:t>8b-30</a:t>
            </a:r>
            <a:endParaRPr lang="en-US" sz="2800" dirty="0">
              <a:latin typeface="+mn-lt"/>
            </a:endParaRPr>
          </a:p>
        </p:txBody>
      </p:sp>
    </p:spTree>
    <p:extLst>
      <p:ext uri="{BB962C8B-B14F-4D97-AF65-F5344CB8AC3E}">
        <p14:creationId xmlns:p14="http://schemas.microsoft.com/office/powerpoint/2010/main" val="331726125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178283"/>
            <a:ext cx="9144000" cy="286232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The oldest son wasn’t recognizing the joy of a lost child coming home!</a:t>
            </a:r>
            <a:endParaRPr lang="en-US" sz="2400" b="1" kern="1400" dirty="0">
              <a:ln>
                <a:noFill/>
              </a:ln>
              <a:effectLst/>
              <a:latin typeface="Calibri" panose="020F0502020204030204" pitchFamily="34" charset="0"/>
            </a:endParaRPr>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3048000"/>
            <a:ext cx="8686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And when he had spent everything, a severe famine arose in that country, and he began to be </a:t>
            </a:r>
            <a:r>
              <a:rPr lang="en-US" sz="3200" i="1" dirty="0">
                <a:latin typeface="+mn-lt"/>
              </a:rPr>
              <a:t>desperate</a:t>
            </a:r>
            <a:r>
              <a:rPr lang="en-US" sz="3200" dirty="0">
                <a:latin typeface="+mn-lt"/>
              </a:rPr>
              <a:t>…  </a:t>
            </a:r>
            <a:r>
              <a:rPr lang="en-US" sz="3200" baseline="30000" dirty="0">
                <a:latin typeface="+mn-lt"/>
              </a:rPr>
              <a:t>16 </a:t>
            </a:r>
            <a:r>
              <a:rPr lang="en-US" sz="3200" dirty="0">
                <a:latin typeface="+mn-lt"/>
              </a:rPr>
              <a:t>And he was longing to be fed with the pods that the pigs ate… he came to himself, and said, ‘How many of my father’s hired servants have more than enough bread, but I perish here with hunger!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15:14, 16-17</a:t>
            </a:r>
            <a:endParaRPr lang="en-US" sz="3200" dirty="0">
              <a:latin typeface="+mn-lt"/>
            </a:endParaRPr>
          </a:p>
        </p:txBody>
      </p:sp>
    </p:spTree>
    <p:extLst>
      <p:ext uri="{BB962C8B-B14F-4D97-AF65-F5344CB8AC3E}">
        <p14:creationId xmlns:p14="http://schemas.microsoft.com/office/powerpoint/2010/main" val="3641750290"/>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48771" y="-7257"/>
            <a:ext cx="8991600" cy="1569660"/>
          </a:xfrm>
          <a:prstGeom prst="rect">
            <a:avLst/>
          </a:prstGeom>
          <a:noFill/>
        </p:spPr>
        <p:txBody>
          <a:bodyPr wrap="square">
            <a:spAutoFit/>
          </a:bodyPr>
          <a:lstStyle/>
          <a:p>
            <a:pPr marL="111316" marR="38100" indent="0">
              <a:spcBef>
                <a:spcPts val="0"/>
              </a:spcBef>
              <a:spcAft>
                <a:spcPts val="0"/>
              </a:spcAft>
              <a:tabLst>
                <a:tab pos="682625" algn="l"/>
                <a:tab pos="8455025" algn="r"/>
              </a:tabLst>
            </a:pPr>
            <a:r>
              <a:rPr lang="en-US" sz="4800" b="1" kern="1400" dirty="0">
                <a:ln>
                  <a:noFill/>
                </a:ln>
                <a:effectLst/>
                <a:uFill>
                  <a:solidFill>
                    <a:srgbClr val="3E0000"/>
                  </a:solidFill>
                </a:uFill>
                <a:latin typeface="Calibri" panose="020F0502020204030204" pitchFamily="34" charset="0"/>
              </a:rPr>
              <a:t>The oldest son’s probable thoughts, “My selfish brother…”</a:t>
            </a:r>
            <a:endParaRPr lang="en-US" sz="4800" b="1" kern="1400" dirty="0">
              <a:ln>
                <a:noFill/>
              </a:ln>
              <a:effectLst/>
              <a:latin typeface="Calibri" panose="020F0502020204030204" pitchFamily="34" charset="0"/>
            </a:endParaRPr>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609600" y="1562403"/>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latin typeface="+mn-lt"/>
              </a:rPr>
              <a:t>doesn’t realize how much hurt that he has </a:t>
            </a:r>
            <a:r>
              <a:rPr lang="en-US" sz="3600" b="1" dirty="0">
                <a:latin typeface="+mn-lt"/>
              </a:rPr>
              <a:t>done to dad!</a:t>
            </a:r>
            <a:endParaRPr lang="en-US" sz="3200" dirty="0">
              <a:latin typeface="+mn-lt"/>
            </a:endParaRPr>
          </a:p>
        </p:txBody>
      </p:sp>
    </p:spTree>
    <p:extLst>
      <p:ext uri="{BB962C8B-B14F-4D97-AF65-F5344CB8AC3E}">
        <p14:creationId xmlns:p14="http://schemas.microsoft.com/office/powerpoint/2010/main" val="509627825"/>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609600" y="1562403"/>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solidFill>
                  <a:schemeClr val="tx1">
                    <a:lumMod val="50000"/>
                    <a:lumOff val="50000"/>
                  </a:schemeClr>
                </a:solidFill>
                <a:latin typeface="+mn-lt"/>
              </a:rPr>
              <a:t>doesn’t realize how much hurt that he has </a:t>
            </a:r>
            <a:r>
              <a:rPr lang="en-US" sz="3600" b="1" dirty="0">
                <a:solidFill>
                  <a:schemeClr val="tx1">
                    <a:lumMod val="50000"/>
                    <a:lumOff val="50000"/>
                  </a:schemeClr>
                </a:solidFill>
                <a:latin typeface="+mn-lt"/>
              </a:rPr>
              <a:t>done to dad!</a:t>
            </a:r>
            <a:endParaRPr lang="en-US" sz="3200" dirty="0">
              <a:solidFill>
                <a:schemeClr val="tx1">
                  <a:lumMod val="50000"/>
                  <a:lumOff val="50000"/>
                </a:schemeClr>
              </a:solidFill>
              <a:latin typeface="+mn-lt"/>
            </a:endParaRPr>
          </a:p>
        </p:txBody>
      </p:sp>
      <p:sp>
        <p:nvSpPr>
          <p:cNvPr id="4" name="TextBox 3">
            <a:extLst>
              <a:ext uri="{FF2B5EF4-FFF2-40B4-BE49-F238E27FC236}">
                <a16:creationId xmlns:a16="http://schemas.microsoft.com/office/drawing/2014/main" id="{B594477D-4584-C5C5-7341-EAF666E31BC8}"/>
              </a:ext>
            </a:extLst>
          </p:cNvPr>
          <p:cNvSpPr txBox="1">
            <a:spLocks noChangeArrowheads="1"/>
          </p:cNvSpPr>
          <p:nvPr/>
        </p:nvSpPr>
        <p:spPr bwMode="auto">
          <a:xfrm>
            <a:off x="609600" y="2885842"/>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latin typeface="+mn-lt"/>
              </a:rPr>
              <a:t>doesn’t care how much hurt that he has </a:t>
            </a:r>
            <a:r>
              <a:rPr lang="en-US" sz="3600" b="1" dirty="0">
                <a:latin typeface="+mn-lt"/>
              </a:rPr>
              <a:t>done to me!</a:t>
            </a:r>
            <a:endParaRPr lang="en-US" sz="3200" dirty="0">
              <a:latin typeface="+mn-lt"/>
            </a:endParaRPr>
          </a:p>
        </p:txBody>
      </p:sp>
      <p:sp>
        <p:nvSpPr>
          <p:cNvPr id="2" name="TextBox 1">
            <a:extLst>
              <a:ext uri="{FF2B5EF4-FFF2-40B4-BE49-F238E27FC236}">
                <a16:creationId xmlns:a16="http://schemas.microsoft.com/office/drawing/2014/main" id="{1EECF3C1-C4FA-2A51-EDF3-921573E28039}"/>
              </a:ext>
            </a:extLst>
          </p:cNvPr>
          <p:cNvSpPr txBox="1"/>
          <p:nvPr/>
        </p:nvSpPr>
        <p:spPr>
          <a:xfrm>
            <a:off x="148771" y="-7257"/>
            <a:ext cx="8991600" cy="1569660"/>
          </a:xfrm>
          <a:prstGeom prst="rect">
            <a:avLst/>
          </a:prstGeom>
          <a:noFill/>
        </p:spPr>
        <p:txBody>
          <a:bodyPr wrap="square">
            <a:spAutoFit/>
          </a:bodyPr>
          <a:lstStyle/>
          <a:p>
            <a:pPr marL="111316" marR="38100" indent="0">
              <a:spcBef>
                <a:spcPts val="0"/>
              </a:spcBef>
              <a:spcAft>
                <a:spcPts val="0"/>
              </a:spcAft>
              <a:tabLst>
                <a:tab pos="682625" algn="l"/>
                <a:tab pos="8455025" algn="r"/>
              </a:tabLst>
            </a:pPr>
            <a:r>
              <a:rPr lang="en-US" sz="4800" b="1" kern="1400" dirty="0">
                <a:ln>
                  <a:noFill/>
                </a:ln>
                <a:effectLst/>
                <a:uFill>
                  <a:solidFill>
                    <a:srgbClr val="3E0000"/>
                  </a:solidFill>
                </a:uFill>
                <a:latin typeface="Calibri" panose="020F0502020204030204" pitchFamily="34" charset="0"/>
              </a:rPr>
              <a:t>The oldest son’s probable thoughts, “My selfish brother…”</a:t>
            </a:r>
            <a:endParaRPr lang="en-US" sz="4800" b="1" kern="1400" dirty="0">
              <a:ln>
                <a:noFill/>
              </a:ln>
              <a:effectLst/>
              <a:latin typeface="Calibri" panose="020F0502020204030204" pitchFamily="34" charset="0"/>
            </a:endParaRPr>
          </a:p>
        </p:txBody>
      </p:sp>
    </p:spTree>
    <p:extLst>
      <p:ext uri="{BB962C8B-B14F-4D97-AF65-F5344CB8AC3E}">
        <p14:creationId xmlns:p14="http://schemas.microsoft.com/office/powerpoint/2010/main" val="197491433"/>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48771" y="-7257"/>
            <a:ext cx="8991600" cy="1569660"/>
          </a:xfrm>
          <a:prstGeom prst="rect">
            <a:avLst/>
          </a:prstGeom>
          <a:noFill/>
        </p:spPr>
        <p:txBody>
          <a:bodyPr wrap="square">
            <a:spAutoFit/>
          </a:bodyPr>
          <a:lstStyle/>
          <a:p>
            <a:pPr marL="111316" marR="38100" indent="0">
              <a:spcBef>
                <a:spcPts val="0"/>
              </a:spcBef>
              <a:spcAft>
                <a:spcPts val="0"/>
              </a:spcAft>
              <a:tabLst>
                <a:tab pos="682625" algn="l"/>
                <a:tab pos="8455025" algn="r"/>
              </a:tabLst>
            </a:pPr>
            <a:r>
              <a:rPr lang="en-US" sz="4800" b="1" kern="1400" dirty="0">
                <a:ln>
                  <a:noFill/>
                </a:ln>
                <a:effectLst/>
                <a:uFill>
                  <a:solidFill>
                    <a:srgbClr val="3E0000"/>
                  </a:solidFill>
                </a:uFill>
                <a:latin typeface="Calibri" panose="020F0502020204030204" pitchFamily="34" charset="0"/>
              </a:rPr>
              <a:t>The oldest son’s probable thoughts, “My selfish brother…”</a:t>
            </a:r>
            <a:endParaRPr lang="en-US" sz="4800" b="1" kern="1400" dirty="0">
              <a:ln>
                <a:noFill/>
              </a:ln>
              <a:effectLst/>
              <a:latin typeface="Calibri" panose="020F0502020204030204" pitchFamily="34" charset="0"/>
            </a:endParaRPr>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609600" y="1562403"/>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solidFill>
                  <a:schemeClr val="tx1">
                    <a:lumMod val="50000"/>
                    <a:lumOff val="50000"/>
                  </a:schemeClr>
                </a:solidFill>
                <a:latin typeface="+mn-lt"/>
              </a:rPr>
              <a:t>doesn’t realize how much hurt that he has </a:t>
            </a:r>
            <a:r>
              <a:rPr lang="en-US" sz="3600" b="1" dirty="0">
                <a:solidFill>
                  <a:schemeClr val="tx1">
                    <a:lumMod val="50000"/>
                    <a:lumOff val="50000"/>
                  </a:schemeClr>
                </a:solidFill>
                <a:latin typeface="+mn-lt"/>
              </a:rPr>
              <a:t>done to dad!</a:t>
            </a:r>
            <a:endParaRPr lang="en-US" sz="3200" dirty="0">
              <a:solidFill>
                <a:schemeClr val="tx1">
                  <a:lumMod val="50000"/>
                  <a:lumOff val="50000"/>
                </a:schemeClr>
              </a:solidFill>
              <a:latin typeface="+mn-lt"/>
            </a:endParaRPr>
          </a:p>
        </p:txBody>
      </p:sp>
      <p:sp>
        <p:nvSpPr>
          <p:cNvPr id="4" name="TextBox 3">
            <a:extLst>
              <a:ext uri="{FF2B5EF4-FFF2-40B4-BE49-F238E27FC236}">
                <a16:creationId xmlns:a16="http://schemas.microsoft.com/office/drawing/2014/main" id="{B594477D-4584-C5C5-7341-EAF666E31BC8}"/>
              </a:ext>
            </a:extLst>
          </p:cNvPr>
          <p:cNvSpPr txBox="1">
            <a:spLocks noChangeArrowheads="1"/>
          </p:cNvSpPr>
          <p:nvPr/>
        </p:nvSpPr>
        <p:spPr bwMode="auto">
          <a:xfrm>
            <a:off x="609600" y="2885842"/>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solidFill>
                  <a:schemeClr val="tx1">
                    <a:lumMod val="50000"/>
                    <a:lumOff val="50000"/>
                  </a:schemeClr>
                </a:solidFill>
                <a:latin typeface="+mn-lt"/>
              </a:rPr>
              <a:t>doesn’t care how much hurt that he has </a:t>
            </a:r>
            <a:r>
              <a:rPr lang="en-US" sz="3600" b="1" dirty="0">
                <a:solidFill>
                  <a:schemeClr val="tx1">
                    <a:lumMod val="50000"/>
                    <a:lumOff val="50000"/>
                  </a:schemeClr>
                </a:solidFill>
                <a:latin typeface="+mn-lt"/>
              </a:rPr>
              <a:t>done to me!</a:t>
            </a:r>
            <a:endParaRPr lang="en-US" sz="3200" dirty="0">
              <a:solidFill>
                <a:schemeClr val="tx1">
                  <a:lumMod val="50000"/>
                  <a:lumOff val="50000"/>
                </a:schemeClr>
              </a:solidFill>
              <a:latin typeface="+mn-lt"/>
            </a:endParaRPr>
          </a:p>
        </p:txBody>
      </p:sp>
      <p:sp>
        <p:nvSpPr>
          <p:cNvPr id="5" name="TextBox 4">
            <a:extLst>
              <a:ext uri="{FF2B5EF4-FFF2-40B4-BE49-F238E27FC236}">
                <a16:creationId xmlns:a16="http://schemas.microsoft.com/office/drawing/2014/main" id="{2953CEDF-143B-6B2A-A788-063FCBD234AA}"/>
              </a:ext>
            </a:extLst>
          </p:cNvPr>
          <p:cNvSpPr txBox="1">
            <a:spLocks noChangeArrowheads="1"/>
          </p:cNvSpPr>
          <p:nvPr/>
        </p:nvSpPr>
        <p:spPr bwMode="auto">
          <a:xfrm>
            <a:off x="609600" y="4209281"/>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latin typeface="+mn-lt"/>
              </a:rPr>
              <a:t>doesn’t care how much extra work that I now have to do</a:t>
            </a:r>
            <a:r>
              <a:rPr lang="en-US" sz="3600" b="1" dirty="0">
                <a:latin typeface="+mn-lt"/>
              </a:rPr>
              <a:t>!</a:t>
            </a:r>
            <a:endParaRPr lang="en-US" sz="3200" dirty="0">
              <a:latin typeface="+mn-lt"/>
            </a:endParaRPr>
          </a:p>
        </p:txBody>
      </p:sp>
    </p:spTree>
    <p:extLst>
      <p:ext uri="{BB962C8B-B14F-4D97-AF65-F5344CB8AC3E}">
        <p14:creationId xmlns:p14="http://schemas.microsoft.com/office/powerpoint/2010/main" val="2535569826"/>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48771" y="-7257"/>
            <a:ext cx="8991600" cy="1569660"/>
          </a:xfrm>
          <a:prstGeom prst="rect">
            <a:avLst/>
          </a:prstGeom>
          <a:noFill/>
        </p:spPr>
        <p:txBody>
          <a:bodyPr wrap="square">
            <a:spAutoFit/>
          </a:bodyPr>
          <a:lstStyle/>
          <a:p>
            <a:pPr marL="111316" marR="38100" indent="0">
              <a:spcBef>
                <a:spcPts val="0"/>
              </a:spcBef>
              <a:spcAft>
                <a:spcPts val="0"/>
              </a:spcAft>
              <a:tabLst>
                <a:tab pos="682625" algn="l"/>
                <a:tab pos="8455025" algn="r"/>
              </a:tabLst>
            </a:pPr>
            <a:r>
              <a:rPr lang="en-US" sz="4800" b="1" kern="1400" dirty="0">
                <a:ln>
                  <a:noFill/>
                </a:ln>
                <a:effectLst/>
                <a:uFill>
                  <a:solidFill>
                    <a:srgbClr val="3E0000"/>
                  </a:solidFill>
                </a:uFill>
                <a:latin typeface="Calibri" panose="020F0502020204030204" pitchFamily="34" charset="0"/>
              </a:rPr>
              <a:t>The oldest son’s probable thoughts, “My selfish brother…”</a:t>
            </a:r>
            <a:endParaRPr lang="en-US" sz="4800" b="1" kern="1400" dirty="0">
              <a:ln>
                <a:noFill/>
              </a:ln>
              <a:effectLst/>
              <a:latin typeface="Calibri" panose="020F0502020204030204" pitchFamily="34" charset="0"/>
            </a:endParaRPr>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609600" y="1562403"/>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solidFill>
                  <a:schemeClr val="tx1">
                    <a:lumMod val="50000"/>
                    <a:lumOff val="50000"/>
                  </a:schemeClr>
                </a:solidFill>
                <a:latin typeface="+mn-lt"/>
              </a:rPr>
              <a:t>doesn’t realize how much hurt that he has </a:t>
            </a:r>
            <a:r>
              <a:rPr lang="en-US" sz="3600" b="1" dirty="0">
                <a:solidFill>
                  <a:schemeClr val="tx1">
                    <a:lumMod val="50000"/>
                    <a:lumOff val="50000"/>
                  </a:schemeClr>
                </a:solidFill>
                <a:latin typeface="+mn-lt"/>
              </a:rPr>
              <a:t>done to dad!</a:t>
            </a:r>
            <a:endParaRPr lang="en-US" sz="3200" dirty="0">
              <a:solidFill>
                <a:schemeClr val="tx1">
                  <a:lumMod val="50000"/>
                  <a:lumOff val="50000"/>
                </a:schemeClr>
              </a:solidFill>
              <a:latin typeface="+mn-lt"/>
            </a:endParaRPr>
          </a:p>
        </p:txBody>
      </p:sp>
      <p:sp>
        <p:nvSpPr>
          <p:cNvPr id="4" name="TextBox 3">
            <a:extLst>
              <a:ext uri="{FF2B5EF4-FFF2-40B4-BE49-F238E27FC236}">
                <a16:creationId xmlns:a16="http://schemas.microsoft.com/office/drawing/2014/main" id="{B594477D-4584-C5C5-7341-EAF666E31BC8}"/>
              </a:ext>
            </a:extLst>
          </p:cNvPr>
          <p:cNvSpPr txBox="1">
            <a:spLocks noChangeArrowheads="1"/>
          </p:cNvSpPr>
          <p:nvPr/>
        </p:nvSpPr>
        <p:spPr bwMode="auto">
          <a:xfrm>
            <a:off x="609600" y="2885842"/>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solidFill>
                  <a:schemeClr val="tx1">
                    <a:lumMod val="50000"/>
                    <a:lumOff val="50000"/>
                  </a:schemeClr>
                </a:solidFill>
                <a:latin typeface="+mn-lt"/>
              </a:rPr>
              <a:t>doesn’t care how much hurt that he has </a:t>
            </a:r>
            <a:r>
              <a:rPr lang="en-US" sz="3600" b="1" dirty="0">
                <a:solidFill>
                  <a:schemeClr val="tx1">
                    <a:lumMod val="50000"/>
                    <a:lumOff val="50000"/>
                  </a:schemeClr>
                </a:solidFill>
                <a:latin typeface="+mn-lt"/>
              </a:rPr>
              <a:t>done to me!</a:t>
            </a:r>
            <a:endParaRPr lang="en-US" sz="3200" dirty="0">
              <a:solidFill>
                <a:schemeClr val="tx1">
                  <a:lumMod val="50000"/>
                  <a:lumOff val="50000"/>
                </a:schemeClr>
              </a:solidFill>
              <a:latin typeface="+mn-lt"/>
            </a:endParaRPr>
          </a:p>
        </p:txBody>
      </p:sp>
      <p:sp>
        <p:nvSpPr>
          <p:cNvPr id="5" name="TextBox 4">
            <a:extLst>
              <a:ext uri="{FF2B5EF4-FFF2-40B4-BE49-F238E27FC236}">
                <a16:creationId xmlns:a16="http://schemas.microsoft.com/office/drawing/2014/main" id="{2953CEDF-143B-6B2A-A788-063FCBD234AA}"/>
              </a:ext>
            </a:extLst>
          </p:cNvPr>
          <p:cNvSpPr txBox="1">
            <a:spLocks noChangeArrowheads="1"/>
          </p:cNvSpPr>
          <p:nvPr/>
        </p:nvSpPr>
        <p:spPr bwMode="auto">
          <a:xfrm>
            <a:off x="609600" y="4209281"/>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solidFill>
                  <a:schemeClr val="tx1">
                    <a:lumMod val="50000"/>
                    <a:lumOff val="50000"/>
                  </a:schemeClr>
                </a:solidFill>
                <a:latin typeface="+mn-lt"/>
              </a:rPr>
              <a:t>doesn’t care how much extra work that I now have to do</a:t>
            </a:r>
            <a:r>
              <a:rPr lang="en-US" sz="3600" b="1" dirty="0">
                <a:solidFill>
                  <a:schemeClr val="tx1">
                    <a:lumMod val="50000"/>
                    <a:lumOff val="50000"/>
                  </a:schemeClr>
                </a:solidFill>
                <a:latin typeface="+mn-lt"/>
              </a:rPr>
              <a:t>!</a:t>
            </a:r>
            <a:endParaRPr lang="en-US" sz="3200" dirty="0">
              <a:solidFill>
                <a:schemeClr val="tx1">
                  <a:lumMod val="50000"/>
                  <a:lumOff val="50000"/>
                </a:schemeClr>
              </a:solidFill>
              <a:latin typeface="+mn-lt"/>
            </a:endParaRPr>
          </a:p>
        </p:txBody>
      </p:sp>
      <p:sp>
        <p:nvSpPr>
          <p:cNvPr id="6" name="TextBox 5">
            <a:extLst>
              <a:ext uri="{FF2B5EF4-FFF2-40B4-BE49-F238E27FC236}">
                <a16:creationId xmlns:a16="http://schemas.microsoft.com/office/drawing/2014/main" id="{BFB68E50-0534-2C6D-26B7-21D4F8514F54}"/>
              </a:ext>
            </a:extLst>
          </p:cNvPr>
          <p:cNvSpPr txBox="1">
            <a:spLocks noChangeArrowheads="1"/>
          </p:cNvSpPr>
          <p:nvPr/>
        </p:nvSpPr>
        <p:spPr bwMode="auto">
          <a:xfrm>
            <a:off x="609600" y="5538190"/>
            <a:ext cx="83856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000" b="1" dirty="0">
                <a:latin typeface="+mn-lt"/>
              </a:rPr>
              <a:t>is probably enjoying undeserved sex and luxury without having earned it</a:t>
            </a:r>
            <a:r>
              <a:rPr lang="en-US" sz="3600" b="1" dirty="0">
                <a:latin typeface="+mn-lt"/>
              </a:rPr>
              <a:t>!</a:t>
            </a:r>
            <a:endParaRPr lang="en-US" sz="3200" dirty="0">
              <a:latin typeface="+mn-lt"/>
            </a:endParaRPr>
          </a:p>
        </p:txBody>
      </p:sp>
    </p:spTree>
    <p:extLst>
      <p:ext uri="{BB962C8B-B14F-4D97-AF65-F5344CB8AC3E}">
        <p14:creationId xmlns:p14="http://schemas.microsoft.com/office/powerpoint/2010/main" val="1872961146"/>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072821-8F20-CAB3-51B6-1B0E984108C7}"/>
              </a:ext>
            </a:extLst>
          </p:cNvPr>
          <p:cNvSpPr txBox="1">
            <a:spLocks noChangeArrowheads="1"/>
          </p:cNvSpPr>
          <p:nvPr/>
        </p:nvSpPr>
        <p:spPr bwMode="auto">
          <a:xfrm>
            <a:off x="197757" y="4567297"/>
            <a:ext cx="879202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He said to him, ‘Son, you are always with me, and all that is mine is yours. </a:t>
            </a:r>
            <a:r>
              <a:rPr lang="en-US" sz="3200" baseline="30000" dirty="0">
                <a:latin typeface="+mn-lt"/>
              </a:rPr>
              <a:t>32 </a:t>
            </a:r>
            <a:r>
              <a:rPr lang="en-US" sz="3200" dirty="0">
                <a:latin typeface="+mn-lt"/>
              </a:rPr>
              <a:t>It was fitting to celebrate and be glad, for this your brother was dead, and is alive; he was lost, and is found.’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15:31-32</a:t>
            </a:r>
            <a:endParaRPr lang="en-US" sz="2800" dirty="0">
              <a:latin typeface="+mn-lt"/>
            </a:endParaRPr>
          </a:p>
        </p:txBody>
      </p:sp>
      <p:sp>
        <p:nvSpPr>
          <p:cNvPr id="4" name="TextBox 9">
            <a:extLst>
              <a:ext uri="{FF2B5EF4-FFF2-40B4-BE49-F238E27FC236}">
                <a16:creationId xmlns:a16="http://schemas.microsoft.com/office/drawing/2014/main" id="{CFB04139-F3A7-A428-0856-AEE61184DEDA}"/>
              </a:ext>
            </a:extLst>
          </p:cNvPr>
          <p:cNvSpPr txBox="1">
            <a:spLocks noChangeArrowheads="1"/>
          </p:cNvSpPr>
          <p:nvPr/>
        </p:nvSpPr>
        <p:spPr bwMode="auto">
          <a:xfrm>
            <a:off x="190500" y="228600"/>
            <a:ext cx="8763000" cy="238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4800" b="1" i="1" dirty="0">
                <a:cs typeface="Arial" panose="020B0604020202020204" pitchFamily="34" charset="0"/>
              </a:rPr>
              <a:t>Son, </a:t>
            </a:r>
            <a:r>
              <a:rPr lang="en-US" sz="3600" i="1" dirty="0">
                <a:cs typeface="Arial" panose="020B0604020202020204" pitchFamily="34" charset="0"/>
              </a:rPr>
              <a:t>you have forgotten, </a:t>
            </a:r>
          </a:p>
          <a:p>
            <a:pPr marL="231775" marR="38100" indent="-231775">
              <a:spcBef>
                <a:spcPts val="0"/>
              </a:spcBef>
              <a:spcAft>
                <a:spcPts val="600"/>
              </a:spcAft>
            </a:pPr>
            <a:r>
              <a:rPr lang="en-US" sz="3600" b="1" i="1" dirty="0">
                <a:cs typeface="Arial" panose="020B0604020202020204" pitchFamily="34" charset="0"/>
              </a:rPr>
              <a:t>- </a:t>
            </a:r>
            <a:r>
              <a:rPr lang="en-US" sz="4800" b="1" i="1" dirty="0">
                <a:cs typeface="Arial" panose="020B0604020202020204" pitchFamily="34" charset="0"/>
              </a:rPr>
              <a:t>you are wearing shoes and my clothes.</a:t>
            </a:r>
          </a:p>
        </p:txBody>
      </p:sp>
      <p:sp>
        <p:nvSpPr>
          <p:cNvPr id="6" name="TextBox 9">
            <a:extLst>
              <a:ext uri="{FF2B5EF4-FFF2-40B4-BE49-F238E27FC236}">
                <a16:creationId xmlns:a16="http://schemas.microsoft.com/office/drawing/2014/main" id="{6CB17ABC-8E6F-AD5D-312D-A3F53D22BF7D}"/>
              </a:ext>
            </a:extLst>
          </p:cNvPr>
          <p:cNvSpPr txBox="1">
            <a:spLocks noChangeArrowheads="1"/>
          </p:cNvSpPr>
          <p:nvPr/>
        </p:nvSpPr>
        <p:spPr bwMode="auto">
          <a:xfrm>
            <a:off x="212271" y="2674473"/>
            <a:ext cx="8763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3600" i="1" dirty="0">
                <a:cs typeface="Arial" panose="020B0604020202020204" pitchFamily="34" charset="0"/>
              </a:rPr>
              <a:t>- </a:t>
            </a:r>
            <a:r>
              <a:rPr lang="en-US" sz="4800" b="1" i="1" dirty="0">
                <a:cs typeface="Arial" panose="020B0604020202020204" pitchFamily="34" charset="0"/>
              </a:rPr>
              <a:t>you are living in my blessing.</a:t>
            </a:r>
          </a:p>
        </p:txBody>
      </p:sp>
    </p:spTree>
    <p:extLst>
      <p:ext uri="{BB962C8B-B14F-4D97-AF65-F5344CB8AC3E}">
        <p14:creationId xmlns:p14="http://schemas.microsoft.com/office/powerpoint/2010/main" val="3832187608"/>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152400" y="434876"/>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spcBef>
                <a:spcPts val="0"/>
              </a:spcBef>
              <a:spcAft>
                <a:spcPts val="600"/>
              </a:spcAft>
            </a:pPr>
            <a:r>
              <a:rPr lang="en-US" sz="4800" b="1" dirty="0">
                <a:solidFill>
                  <a:srgbClr val="3E0000"/>
                </a:solidFill>
                <a:cs typeface="Arial" panose="020B0604020202020204" pitchFamily="34" charset="0"/>
              </a:rPr>
              <a:t>Son, </a:t>
            </a:r>
            <a:r>
              <a:rPr lang="en-US" sz="3600" i="1" dirty="0">
                <a:cs typeface="Arial" panose="020B0604020202020204" pitchFamily="34" charset="0"/>
              </a:rPr>
              <a:t>(you have forgotten) </a:t>
            </a:r>
            <a:r>
              <a:rPr lang="en-US" sz="4800" b="1" i="1" dirty="0">
                <a:cs typeface="Arial" panose="020B0604020202020204" pitchFamily="34" charset="0"/>
              </a:rPr>
              <a:t>you are part of a vital community that responds to my heart and is ready to rejoice when I rejoice.  </a:t>
            </a:r>
            <a:r>
              <a:rPr lang="en-US" sz="4800" b="1" dirty="0">
                <a:solidFill>
                  <a:srgbClr val="3E0000"/>
                </a:solidFill>
                <a:cs typeface="Arial" panose="020B0604020202020204" pitchFamily="34" charset="0"/>
              </a:rPr>
              <a:t>Now, Come and Rejoice with me!</a:t>
            </a:r>
          </a:p>
        </p:txBody>
      </p:sp>
      <p:sp>
        <p:nvSpPr>
          <p:cNvPr id="5" name="TextBox 4">
            <a:extLst>
              <a:ext uri="{FF2B5EF4-FFF2-40B4-BE49-F238E27FC236}">
                <a16:creationId xmlns:a16="http://schemas.microsoft.com/office/drawing/2014/main" id="{7318A12C-61E0-674D-5C33-CB6C28B03A1F}"/>
              </a:ext>
            </a:extLst>
          </p:cNvPr>
          <p:cNvSpPr txBox="1">
            <a:spLocks noChangeArrowheads="1"/>
          </p:cNvSpPr>
          <p:nvPr/>
        </p:nvSpPr>
        <p:spPr bwMode="auto">
          <a:xfrm>
            <a:off x="175985" y="5270197"/>
            <a:ext cx="879202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It was fitting to celebrate and be glad, for this your brother was dead, and is alive; he was lost, and is found.  </a:t>
            </a:r>
            <a:r>
              <a:rPr lang="en-US" sz="28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Lk 15:32</a:t>
            </a:r>
            <a:endParaRPr lang="en-US" sz="2800" dirty="0">
              <a:latin typeface="+mn-lt"/>
            </a:endParaRPr>
          </a:p>
        </p:txBody>
      </p:sp>
    </p:spTree>
    <p:extLst>
      <p:ext uri="{BB962C8B-B14F-4D97-AF65-F5344CB8AC3E}">
        <p14:creationId xmlns:p14="http://schemas.microsoft.com/office/powerpoint/2010/main" val="2804676391"/>
      </p:ext>
    </p:extLst>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121920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Joy</a:t>
            </a:r>
            <a:r>
              <a:rPr lang="en-US" sz="6000" b="1" kern="1400" dirty="0">
                <a:ln>
                  <a:noFill/>
                </a:ln>
                <a:effectLst/>
                <a:latin typeface="Calibri" panose="020F0502020204030204" pitchFamily="34" charset="0"/>
              </a:rPr>
              <a:t> must </a:t>
            </a:r>
            <a:r>
              <a:rPr lang="en-US" sz="6000" b="1" u="sng" kern="1400" dirty="0">
                <a:ln>
                  <a:noFill/>
                </a:ln>
                <a:effectLst/>
                <a:uFill>
                  <a:solidFill>
                    <a:srgbClr val="3E0000"/>
                  </a:solidFill>
                </a:uFill>
                <a:latin typeface="Calibri" panose="020F0502020204030204" pitchFamily="34" charset="0"/>
              </a:rPr>
              <a:t>follow</a:t>
            </a:r>
            <a:r>
              <a:rPr lang="en-US" sz="6000" b="1" kern="1400" dirty="0">
                <a:ln>
                  <a:noFill/>
                </a:ln>
                <a:effectLst/>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repentance</a:t>
            </a:r>
            <a:r>
              <a:rPr lang="en-US" sz="6000" b="1" kern="1400" dirty="0">
                <a:ln>
                  <a:noFill/>
                </a:ln>
                <a:effectLst/>
                <a:uFill>
                  <a:solidFill>
                    <a:srgbClr val="3E0000"/>
                  </a:solidFill>
                </a:uFill>
                <a:latin typeface="Calibri" panose="020F0502020204030204" pitchFamily="34" charset="0"/>
              </a:rPr>
              <a:t>!</a:t>
            </a:r>
            <a:endParaRPr lang="en-US" sz="24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752600" y="6858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4038600"/>
            <a:ext cx="8686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And he said to him, ‘Son, you are always with me, and all that is mine is yours. </a:t>
            </a:r>
            <a:r>
              <a:rPr lang="en-US" sz="3200" baseline="30000" dirty="0">
                <a:latin typeface="+mn-lt"/>
              </a:rPr>
              <a:t>32 </a:t>
            </a:r>
            <a:r>
              <a:rPr lang="en-US" sz="3200" dirty="0">
                <a:latin typeface="+mn-lt"/>
              </a:rPr>
              <a:t>It was fitting to celebrate and be glad, for this your brother was dead, and is alive; he was lost, and is found.’ ”</a:t>
            </a:r>
          </a:p>
          <a:p>
            <a:pPr>
              <a:tabLst>
                <a:tab pos="8455025" algn="r"/>
              </a:tabLst>
            </a:pPr>
            <a:r>
              <a:rPr lang="en-US" sz="3200" dirty="0">
                <a:latin typeface="+mn-lt"/>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15:31-32</a:t>
            </a:r>
            <a:endParaRPr lang="en-US" sz="3200" dirty="0">
              <a:latin typeface="+mn-lt"/>
            </a:endParaRPr>
          </a:p>
        </p:txBody>
      </p:sp>
      <p:sp>
        <p:nvSpPr>
          <p:cNvPr id="2" name="Rectangle: Rounded Corners 1">
            <a:extLst>
              <a:ext uri="{FF2B5EF4-FFF2-40B4-BE49-F238E27FC236}">
                <a16:creationId xmlns:a16="http://schemas.microsoft.com/office/drawing/2014/main" id="{97BDAD1A-3F79-F77C-E1AB-EB6613CCFA58}"/>
              </a:ext>
            </a:extLst>
          </p:cNvPr>
          <p:cNvSpPr/>
          <p:nvPr/>
        </p:nvSpPr>
        <p:spPr>
          <a:xfrm>
            <a:off x="228600" y="5105400"/>
            <a:ext cx="38100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303870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12156</TotalTime>
  <Words>1280</Words>
  <Application>Microsoft Office PowerPoint</Application>
  <PresentationFormat>On-screen Show (4:3)</PresentationFormat>
  <Paragraphs>60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708</cp:revision>
  <cp:lastPrinted>2022-10-02T13:03:38Z</cp:lastPrinted>
  <dcterms:created xsi:type="dcterms:W3CDTF">2020-07-19T11:17:55Z</dcterms:created>
  <dcterms:modified xsi:type="dcterms:W3CDTF">2023-09-24T12:10:00Z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