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20"/>
  </p:notesMasterIdLst>
  <p:handoutMasterIdLst>
    <p:handoutMasterId r:id="rId21"/>
  </p:handoutMasterIdLst>
  <p:sldIdLst>
    <p:sldId id="7104" r:id="rId5"/>
    <p:sldId id="7557" r:id="rId6"/>
    <p:sldId id="7580" r:id="rId7"/>
    <p:sldId id="7581" r:id="rId8"/>
    <p:sldId id="7567" r:id="rId9"/>
    <p:sldId id="7574" r:id="rId10"/>
    <p:sldId id="7589" r:id="rId11"/>
    <p:sldId id="7550" r:id="rId12"/>
    <p:sldId id="7590" r:id="rId13"/>
    <p:sldId id="7571" r:id="rId14"/>
    <p:sldId id="7578" r:id="rId15"/>
    <p:sldId id="7592" r:id="rId16"/>
    <p:sldId id="7593" r:id="rId17"/>
    <p:sldId id="7572" r:id="rId18"/>
    <p:sldId id="7553" r:id="rId19"/>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3300"/>
    <a:srgbClr val="001236"/>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500" autoAdjust="0"/>
    <p:restoredTop sz="93969" autoAdjust="0"/>
  </p:normalViewPr>
  <p:slideViewPr>
    <p:cSldViewPr showGuides="1">
      <p:cViewPr varScale="1">
        <p:scale>
          <a:sx n="66" d="100"/>
          <a:sy n="66" d="100"/>
        </p:scale>
        <p:origin x="1140"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9/17/2023</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9/17/2023</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9/17/2023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9/17/2023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9/17/2023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9/17/2023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9/17/2023</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9/17/2023</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9/17/2023</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9/17/2023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9/17/2023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9/17/2023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9/17/2023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9/17/2023</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9">
            <a:extLst>
              <a:ext uri="{FF2B5EF4-FFF2-40B4-BE49-F238E27FC236}">
                <a16:creationId xmlns:a16="http://schemas.microsoft.com/office/drawing/2014/main" id="{24B1FA3F-297D-4A44-AE86-106312FC88B2}"/>
              </a:ext>
            </a:extLst>
          </p:cNvPr>
          <p:cNvSpPr txBox="1">
            <a:spLocks noChangeArrowheads="1"/>
          </p:cNvSpPr>
          <p:nvPr/>
        </p:nvSpPr>
        <p:spPr bwMode="auto">
          <a:xfrm>
            <a:off x="277319" y="2514600"/>
            <a:ext cx="2618282" cy="320933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R="38100" eaLnBrk="1" hangingPunct="1">
              <a:lnSpc>
                <a:spcPct val="90000"/>
              </a:lnSpc>
              <a:spcBef>
                <a:spcPts val="0"/>
              </a:spcBef>
              <a:spcAft>
                <a:spcPts val="600"/>
              </a:spcAft>
            </a:pPr>
            <a:r>
              <a:rPr lang="en-US" sz="2800" b="1" dirty="0">
                <a:cs typeface="Arial" panose="020B0604020202020204" pitchFamily="34" charset="0"/>
              </a:rPr>
              <a:t>Lk 15:1-2</a:t>
            </a:r>
          </a:p>
          <a:p>
            <a:pPr marR="38100" eaLnBrk="1" hangingPunct="1">
              <a:lnSpc>
                <a:spcPct val="90000"/>
              </a:lnSpc>
              <a:spcBef>
                <a:spcPts val="0"/>
              </a:spcBef>
              <a:spcAft>
                <a:spcPts val="600"/>
              </a:spcAft>
            </a:pPr>
            <a:r>
              <a:rPr lang="en-US" sz="2800" b="1" dirty="0">
                <a:cs typeface="Arial" panose="020B0604020202020204" pitchFamily="34" charset="0"/>
              </a:rPr>
              <a:t>Lk 15:11-32</a:t>
            </a:r>
          </a:p>
          <a:p>
            <a:pPr marR="38100" eaLnBrk="1" hangingPunct="1">
              <a:lnSpc>
                <a:spcPct val="90000"/>
              </a:lnSpc>
              <a:spcBef>
                <a:spcPts val="0"/>
              </a:spcBef>
              <a:spcAft>
                <a:spcPts val="600"/>
              </a:spcAft>
            </a:pPr>
            <a:r>
              <a:rPr lang="en-US" sz="2800" b="1" dirty="0">
                <a:cs typeface="Arial" panose="020B0604020202020204" pitchFamily="34" charset="0"/>
              </a:rPr>
              <a:t>Rom 3:21-25</a:t>
            </a:r>
          </a:p>
          <a:p>
            <a:pPr marR="38100" eaLnBrk="1" hangingPunct="1">
              <a:lnSpc>
                <a:spcPct val="90000"/>
              </a:lnSpc>
              <a:spcBef>
                <a:spcPts val="0"/>
              </a:spcBef>
              <a:spcAft>
                <a:spcPts val="600"/>
              </a:spcAft>
            </a:pPr>
            <a:endParaRPr lang="en-US" sz="2800" b="1" dirty="0">
              <a:cs typeface="Arial" panose="020B0604020202020204" pitchFamily="34" charset="0"/>
            </a:endParaRPr>
          </a:p>
          <a:p>
            <a:pPr marL="0" marR="38100" indent="-228600" eaLnBrk="1" hangingPunct="1">
              <a:lnSpc>
                <a:spcPct val="90000"/>
              </a:lnSpc>
              <a:spcBef>
                <a:spcPts val="0"/>
              </a:spcBef>
              <a:spcAft>
                <a:spcPts val="600"/>
              </a:spcAft>
              <a:buFont typeface="Arial" panose="020B0604020202020204" pitchFamily="34" charset="0"/>
              <a:buChar char="•"/>
            </a:pPr>
            <a:endParaRPr lang="en-US" sz="2800" b="1" dirty="0">
              <a:uFill>
                <a:solidFill>
                  <a:srgbClr val="3E0000"/>
                </a:solidFill>
              </a:uFill>
              <a:cs typeface="Arial" panose="020B0604020202020204" pitchFamily="34" charset="0"/>
            </a:endParaRPr>
          </a:p>
        </p:txBody>
      </p:sp>
      <p:sp>
        <p:nvSpPr>
          <p:cNvPr id="7" name="TextBox 9">
            <a:extLst>
              <a:ext uri="{FF2B5EF4-FFF2-40B4-BE49-F238E27FC236}">
                <a16:creationId xmlns:a16="http://schemas.microsoft.com/office/drawing/2014/main" id="{23C9D88D-F381-4E93-BA44-7450CB572DBE}"/>
              </a:ext>
            </a:extLst>
          </p:cNvPr>
          <p:cNvSpPr txBox="1">
            <a:spLocks noChangeArrowheads="1"/>
          </p:cNvSpPr>
          <p:nvPr/>
        </p:nvSpPr>
        <p:spPr bwMode="auto">
          <a:xfrm>
            <a:off x="304800" y="6094588"/>
            <a:ext cx="2362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cs typeface="Arial" panose="020B0604020202020204" pitchFamily="34" charset="0"/>
              </a:rPr>
              <a:t>9/17/23</a:t>
            </a:r>
          </a:p>
        </p:txBody>
      </p:sp>
      <p:sp>
        <p:nvSpPr>
          <p:cNvPr id="9" name="TextBox 9">
            <a:extLst>
              <a:ext uri="{FF2B5EF4-FFF2-40B4-BE49-F238E27FC236}">
                <a16:creationId xmlns:a16="http://schemas.microsoft.com/office/drawing/2014/main" id="{99634F8D-3225-2DAA-C2B5-99E932A92FC8}"/>
              </a:ext>
            </a:extLst>
          </p:cNvPr>
          <p:cNvSpPr txBox="1">
            <a:spLocks noChangeArrowheads="1"/>
          </p:cNvSpPr>
          <p:nvPr/>
        </p:nvSpPr>
        <p:spPr bwMode="auto">
          <a:xfrm>
            <a:off x="277318" y="304800"/>
            <a:ext cx="8561882" cy="1646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800" b="1" i="1" dirty="0">
                <a:cs typeface="Arial" panose="020B0604020202020204" pitchFamily="34" charset="0"/>
              </a:rPr>
              <a:t>A Wondering Son</a:t>
            </a:r>
          </a:p>
          <a:p>
            <a:pPr marL="0" marR="38100" indent="0" algn="ctr">
              <a:spcBef>
                <a:spcPts val="0"/>
              </a:spcBef>
              <a:spcAft>
                <a:spcPts val="600"/>
              </a:spcAft>
            </a:pPr>
            <a:r>
              <a:rPr lang="en-US" sz="4800" b="1" i="1" dirty="0">
                <a:cs typeface="Arial" panose="020B0604020202020204" pitchFamily="34" charset="0"/>
              </a:rPr>
              <a:t>and a Forgiving Father </a:t>
            </a:r>
            <a:endParaRPr lang="en-US" sz="3600" i="1" dirty="0">
              <a:cs typeface="Arial" panose="020B0604020202020204" pitchFamily="34" charset="0"/>
            </a:endParaRPr>
          </a:p>
        </p:txBody>
      </p:sp>
      <p:pic>
        <p:nvPicPr>
          <p:cNvPr id="3" name="Picture 2" descr="A person with mud on his face&#10;&#10;Description automatically generated">
            <a:extLst>
              <a:ext uri="{FF2B5EF4-FFF2-40B4-BE49-F238E27FC236}">
                <a16:creationId xmlns:a16="http://schemas.microsoft.com/office/drawing/2014/main" id="{E0D716ED-8861-06D9-601E-E7F5E54149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5769" y="2291827"/>
            <a:ext cx="6088231" cy="4566173"/>
          </a:xfrm>
          <a:prstGeom prst="rect">
            <a:avLst/>
          </a:prstGeom>
        </p:spPr>
      </p:pic>
    </p:spTree>
    <p:extLst>
      <p:ext uri="{BB962C8B-B14F-4D97-AF65-F5344CB8AC3E}">
        <p14:creationId xmlns:p14="http://schemas.microsoft.com/office/powerpoint/2010/main" val="3686156494"/>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A60EDAF-9B3A-B790-B429-04C654AD950A}"/>
              </a:ext>
            </a:extLst>
          </p:cNvPr>
          <p:cNvSpPr txBox="1">
            <a:spLocks noChangeArrowheads="1"/>
          </p:cNvSpPr>
          <p:nvPr/>
        </p:nvSpPr>
        <p:spPr bwMode="auto">
          <a:xfrm>
            <a:off x="304800" y="3886200"/>
            <a:ext cx="85344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200" dirty="0">
                <a:latin typeface="+mn-lt"/>
              </a:rPr>
              <a:t>Now the tax collectors and sinners were all drawing near to hear him. </a:t>
            </a:r>
            <a:r>
              <a:rPr lang="en-US" sz="3200" baseline="30000" dirty="0">
                <a:latin typeface="+mn-lt"/>
              </a:rPr>
              <a:t>2 </a:t>
            </a:r>
            <a:r>
              <a:rPr lang="en-US" sz="3200" dirty="0">
                <a:latin typeface="+mn-lt"/>
              </a:rPr>
              <a:t>And the Pharisees and the scribes grumbled, saying, “This man receives sinners and eats with them.”	</a:t>
            </a:r>
            <a:r>
              <a:rPr lang="en-US" sz="2800" b="1" dirty="0">
                <a:latin typeface="+mn-lt"/>
              </a:rPr>
              <a:t>Lk 15:1-2</a:t>
            </a:r>
            <a:endParaRPr lang="en-US" sz="2800" b="1" dirty="0">
              <a:uFill>
                <a:solidFill>
                  <a:srgbClr val="3E0000"/>
                </a:solidFill>
              </a:uFill>
              <a:latin typeface="+mn-lt"/>
              <a:cs typeface="Arial" panose="020B0604020202020204" pitchFamily="34" charset="0"/>
            </a:endParaRPr>
          </a:p>
        </p:txBody>
      </p:sp>
      <p:sp>
        <p:nvSpPr>
          <p:cNvPr id="3" name="TextBox 9">
            <a:extLst>
              <a:ext uri="{FF2B5EF4-FFF2-40B4-BE49-F238E27FC236}">
                <a16:creationId xmlns:a16="http://schemas.microsoft.com/office/drawing/2014/main" id="{248167D2-CB0E-B460-5E57-B4432AC58FD1}"/>
              </a:ext>
            </a:extLst>
          </p:cNvPr>
          <p:cNvSpPr txBox="1">
            <a:spLocks noChangeArrowheads="1"/>
          </p:cNvSpPr>
          <p:nvPr/>
        </p:nvSpPr>
        <p:spPr bwMode="auto">
          <a:xfrm>
            <a:off x="268514" y="762000"/>
            <a:ext cx="8561882" cy="201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6000" b="1" i="1" dirty="0">
                <a:cs typeface="Arial" panose="020B0604020202020204" pitchFamily="34" charset="0"/>
              </a:rPr>
              <a:t>Jesus,</a:t>
            </a:r>
          </a:p>
          <a:p>
            <a:pPr marL="0" marR="38100" indent="0" algn="ctr">
              <a:spcBef>
                <a:spcPts val="0"/>
              </a:spcBef>
              <a:spcAft>
                <a:spcPts val="600"/>
              </a:spcAft>
            </a:pPr>
            <a:r>
              <a:rPr lang="en-US" sz="6000" b="1" i="1" dirty="0">
                <a:cs typeface="Arial" panose="020B0604020202020204" pitchFamily="34" charset="0"/>
              </a:rPr>
              <a:t>the “Sinner” Magnet</a:t>
            </a:r>
          </a:p>
        </p:txBody>
      </p:sp>
    </p:spTree>
    <p:extLst>
      <p:ext uri="{BB962C8B-B14F-4D97-AF65-F5344CB8AC3E}">
        <p14:creationId xmlns:p14="http://schemas.microsoft.com/office/powerpoint/2010/main" val="3274807511"/>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A60EDAF-9B3A-B790-B429-04C654AD950A}"/>
              </a:ext>
            </a:extLst>
          </p:cNvPr>
          <p:cNvSpPr txBox="1">
            <a:spLocks noChangeArrowheads="1"/>
          </p:cNvSpPr>
          <p:nvPr/>
        </p:nvSpPr>
        <p:spPr bwMode="auto">
          <a:xfrm>
            <a:off x="304800" y="2514600"/>
            <a:ext cx="8534400"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200" dirty="0">
                <a:latin typeface="+mn-lt"/>
              </a:rPr>
              <a:t>… And when he has found it, he lays it on his shoulders, rejoicing. </a:t>
            </a:r>
            <a:r>
              <a:rPr lang="en-US" sz="3200" baseline="30000" dirty="0">
                <a:latin typeface="+mn-lt"/>
              </a:rPr>
              <a:t>6 </a:t>
            </a:r>
            <a:r>
              <a:rPr lang="en-US" sz="3200" dirty="0">
                <a:latin typeface="+mn-lt"/>
              </a:rPr>
              <a:t>And when he comes home, he calls together his friends and his neighbors, saying to them, ‘Rejoice with me, for I have found my sheep that was lost.’ </a:t>
            </a:r>
            <a:r>
              <a:rPr lang="en-US" sz="3200" baseline="30000" dirty="0">
                <a:latin typeface="+mn-lt"/>
              </a:rPr>
              <a:t>7 </a:t>
            </a:r>
            <a:r>
              <a:rPr lang="en-US" sz="3200" dirty="0">
                <a:latin typeface="+mn-lt"/>
              </a:rPr>
              <a:t>Just so, </a:t>
            </a:r>
            <a:r>
              <a:rPr lang="en-US" sz="3200" u="sng" dirty="0">
                <a:uFill>
                  <a:solidFill>
                    <a:srgbClr val="3E0000"/>
                  </a:solidFill>
                </a:uFill>
                <a:latin typeface="+mn-lt"/>
              </a:rPr>
              <a:t>I tell you, there will be </a:t>
            </a:r>
            <a:r>
              <a:rPr lang="en-US" sz="3200" i="1" u="sng" dirty="0">
                <a:uFill>
                  <a:solidFill>
                    <a:srgbClr val="3E0000"/>
                  </a:solidFill>
                </a:uFill>
                <a:latin typeface="+mn-lt"/>
              </a:rPr>
              <a:t>exceeding</a:t>
            </a:r>
            <a:r>
              <a:rPr lang="en-US" sz="3200" u="sng" dirty="0">
                <a:uFill>
                  <a:solidFill>
                    <a:srgbClr val="3E0000"/>
                  </a:solidFill>
                </a:uFill>
                <a:latin typeface="+mn-lt"/>
              </a:rPr>
              <a:t> joy in heaven over one sinner who </a:t>
            </a:r>
            <a:r>
              <a:rPr lang="en-US" sz="3200" dirty="0">
                <a:uFill>
                  <a:solidFill>
                    <a:srgbClr val="3E0000"/>
                  </a:solidFill>
                </a:uFill>
                <a:latin typeface="+mn-lt"/>
              </a:rPr>
              <a:t>repents </a:t>
            </a:r>
            <a:r>
              <a:rPr lang="en-US" sz="3200" i="1" dirty="0">
                <a:uFill>
                  <a:solidFill>
                    <a:srgbClr val="3E0000"/>
                  </a:solidFill>
                </a:uFill>
                <a:latin typeface="+mn-lt"/>
              </a:rPr>
              <a:t>above </a:t>
            </a:r>
            <a:r>
              <a:rPr lang="en-US" sz="3200" i="1" u="sng" dirty="0">
                <a:uFill>
                  <a:solidFill>
                    <a:srgbClr val="3E0000"/>
                  </a:solidFill>
                </a:uFill>
                <a:latin typeface="+mn-lt"/>
              </a:rPr>
              <a:t> </a:t>
            </a:r>
            <a:r>
              <a:rPr lang="en-US" sz="3200" u="sng" dirty="0">
                <a:uFill>
                  <a:solidFill>
                    <a:srgbClr val="3E0000"/>
                  </a:solidFill>
                </a:uFill>
                <a:latin typeface="+mn-lt"/>
              </a:rPr>
              <a:t>ninety-nine righteous persons who need no repentance</a:t>
            </a:r>
            <a:r>
              <a:rPr lang="en-US" sz="3200" dirty="0">
                <a:latin typeface="+mn-lt"/>
              </a:rPr>
              <a:t>.	</a:t>
            </a:r>
            <a:r>
              <a:rPr lang="en-US" sz="2800" b="1" dirty="0">
                <a:latin typeface="+mn-lt"/>
              </a:rPr>
              <a:t>Lk 15:5-7</a:t>
            </a:r>
            <a:endParaRPr lang="en-US" sz="2800" b="1" dirty="0">
              <a:uFill>
                <a:solidFill>
                  <a:srgbClr val="3E0000"/>
                </a:solidFill>
              </a:uFill>
              <a:latin typeface="+mn-lt"/>
              <a:cs typeface="Arial" panose="020B0604020202020204" pitchFamily="34" charset="0"/>
            </a:endParaRPr>
          </a:p>
        </p:txBody>
      </p:sp>
      <p:sp>
        <p:nvSpPr>
          <p:cNvPr id="3" name="TextBox 9">
            <a:extLst>
              <a:ext uri="{FF2B5EF4-FFF2-40B4-BE49-F238E27FC236}">
                <a16:creationId xmlns:a16="http://schemas.microsoft.com/office/drawing/2014/main" id="{248167D2-CB0E-B460-5E57-B4432AC58FD1}"/>
              </a:ext>
            </a:extLst>
          </p:cNvPr>
          <p:cNvSpPr txBox="1">
            <a:spLocks noChangeArrowheads="1"/>
          </p:cNvSpPr>
          <p:nvPr/>
        </p:nvSpPr>
        <p:spPr bwMode="auto">
          <a:xfrm>
            <a:off x="259175" y="318254"/>
            <a:ext cx="8561882" cy="1831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6000" b="1" dirty="0">
                <a:cs typeface="Arial" panose="020B0604020202020204" pitchFamily="34" charset="0"/>
              </a:rPr>
              <a:t>Joy in Heaven</a:t>
            </a:r>
          </a:p>
          <a:p>
            <a:pPr marL="0" marR="38100" indent="0" algn="ctr">
              <a:spcBef>
                <a:spcPts val="0"/>
              </a:spcBef>
              <a:spcAft>
                <a:spcPts val="600"/>
              </a:spcAft>
            </a:pPr>
            <a:r>
              <a:rPr lang="en-US" sz="4800" i="1" dirty="0">
                <a:cs typeface="Arial" panose="020B0604020202020204" pitchFamily="34" charset="0"/>
              </a:rPr>
              <a:t>The Lost Sheep</a:t>
            </a:r>
          </a:p>
        </p:txBody>
      </p:sp>
      <p:sp>
        <p:nvSpPr>
          <p:cNvPr id="4" name="Rectangle: Rounded Corners 3">
            <a:extLst>
              <a:ext uri="{FF2B5EF4-FFF2-40B4-BE49-F238E27FC236}">
                <a16:creationId xmlns:a16="http://schemas.microsoft.com/office/drawing/2014/main" id="{072EB7DA-E29F-13FA-79FA-62E27A5591B8}"/>
              </a:ext>
            </a:extLst>
          </p:cNvPr>
          <p:cNvSpPr/>
          <p:nvPr/>
        </p:nvSpPr>
        <p:spPr>
          <a:xfrm>
            <a:off x="259175" y="2590800"/>
            <a:ext cx="4846225" cy="4572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02600964"/>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A60EDAF-9B3A-B790-B429-04C654AD950A}"/>
              </a:ext>
            </a:extLst>
          </p:cNvPr>
          <p:cNvSpPr txBox="1">
            <a:spLocks noChangeArrowheads="1"/>
          </p:cNvSpPr>
          <p:nvPr/>
        </p:nvSpPr>
        <p:spPr bwMode="auto">
          <a:xfrm>
            <a:off x="318541" y="3198436"/>
            <a:ext cx="85344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200" dirty="0">
                <a:latin typeface="+mn-lt"/>
              </a:rPr>
              <a:t>… And when she has found it, she calls together her friends and neighbors, saying, ‘Rejoice with me, for I have found the coin that I had lost.’ </a:t>
            </a:r>
            <a:r>
              <a:rPr lang="en-US" sz="3200" baseline="30000" dirty="0">
                <a:latin typeface="+mn-lt"/>
              </a:rPr>
              <a:t>10 </a:t>
            </a:r>
            <a:r>
              <a:rPr lang="en-US" sz="3200" u="sng" dirty="0">
                <a:uFill>
                  <a:solidFill>
                    <a:srgbClr val="3E0000"/>
                  </a:solidFill>
                </a:uFill>
                <a:latin typeface="+mn-lt"/>
              </a:rPr>
              <a:t>Just so, I tell you, there is joy before the angels of God over one sinner who repents</a:t>
            </a:r>
            <a:r>
              <a:rPr lang="en-US" sz="3200" dirty="0">
                <a:latin typeface="+mn-lt"/>
              </a:rPr>
              <a:t>.”	</a:t>
            </a:r>
            <a:r>
              <a:rPr lang="en-US" sz="2800" b="1" dirty="0">
                <a:latin typeface="+mn-lt"/>
              </a:rPr>
              <a:t>Lk 15:9-10</a:t>
            </a:r>
            <a:endParaRPr lang="en-US" sz="2800" b="1" dirty="0">
              <a:uFill>
                <a:solidFill>
                  <a:srgbClr val="3E0000"/>
                </a:solidFill>
              </a:uFill>
              <a:latin typeface="+mn-lt"/>
              <a:cs typeface="Arial" panose="020B0604020202020204" pitchFamily="34" charset="0"/>
            </a:endParaRPr>
          </a:p>
        </p:txBody>
      </p:sp>
      <p:sp>
        <p:nvSpPr>
          <p:cNvPr id="3" name="TextBox 9">
            <a:extLst>
              <a:ext uri="{FF2B5EF4-FFF2-40B4-BE49-F238E27FC236}">
                <a16:creationId xmlns:a16="http://schemas.microsoft.com/office/drawing/2014/main" id="{248167D2-CB0E-B460-5E57-B4432AC58FD1}"/>
              </a:ext>
            </a:extLst>
          </p:cNvPr>
          <p:cNvSpPr txBox="1">
            <a:spLocks noChangeArrowheads="1"/>
          </p:cNvSpPr>
          <p:nvPr/>
        </p:nvSpPr>
        <p:spPr bwMode="auto">
          <a:xfrm>
            <a:off x="291059" y="457200"/>
            <a:ext cx="8561882" cy="1831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6000" b="1" dirty="0">
                <a:cs typeface="Arial" panose="020B0604020202020204" pitchFamily="34" charset="0"/>
              </a:rPr>
              <a:t>Joy in Heaven</a:t>
            </a:r>
          </a:p>
          <a:p>
            <a:pPr marL="0" marR="38100" indent="0" algn="ctr">
              <a:spcBef>
                <a:spcPts val="0"/>
              </a:spcBef>
              <a:spcAft>
                <a:spcPts val="600"/>
              </a:spcAft>
            </a:pPr>
            <a:r>
              <a:rPr lang="en-US" sz="4800" i="1" dirty="0">
                <a:cs typeface="Arial" panose="020B0604020202020204" pitchFamily="34" charset="0"/>
              </a:rPr>
              <a:t>The Lost Coin</a:t>
            </a:r>
          </a:p>
        </p:txBody>
      </p:sp>
      <p:sp>
        <p:nvSpPr>
          <p:cNvPr id="4" name="Rectangle: Rounded Corners 3">
            <a:extLst>
              <a:ext uri="{FF2B5EF4-FFF2-40B4-BE49-F238E27FC236}">
                <a16:creationId xmlns:a16="http://schemas.microsoft.com/office/drawing/2014/main" id="{D2623D04-C964-35FE-AD8A-A6C34CD13BBE}"/>
              </a:ext>
            </a:extLst>
          </p:cNvPr>
          <p:cNvSpPr/>
          <p:nvPr/>
        </p:nvSpPr>
        <p:spPr>
          <a:xfrm>
            <a:off x="152400" y="3276600"/>
            <a:ext cx="5181600" cy="457200"/>
          </a:xfrm>
          <a:prstGeom prst="roundRect">
            <a:avLst/>
          </a:prstGeom>
          <a:noFill/>
          <a:ln w="50800">
            <a:solidFill>
              <a:srgbClr val="3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29901100"/>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 with numbers and time&#10;&#10;Description automatically generated">
            <a:extLst>
              <a:ext uri="{FF2B5EF4-FFF2-40B4-BE49-F238E27FC236}">
                <a16:creationId xmlns:a16="http://schemas.microsoft.com/office/drawing/2014/main" id="{4A335EA7-00A7-FA22-9DD6-AE904071B676}"/>
              </a:ext>
            </a:extLst>
          </p:cNvPr>
          <p:cNvPicPr>
            <a:picLocks noChangeAspect="1"/>
          </p:cNvPicPr>
          <p:nvPr/>
        </p:nvPicPr>
        <p:blipFill rotWithShape="1">
          <a:blip r:embed="rId2">
            <a:extLst>
              <a:ext uri="{28A0092B-C50C-407E-A947-70E740481C1C}">
                <a14:useLocalDpi xmlns:a14="http://schemas.microsoft.com/office/drawing/2010/main" val="0"/>
              </a:ext>
            </a:extLst>
          </a:blip>
          <a:srcRect t="20668" b="26001"/>
          <a:stretch/>
        </p:blipFill>
        <p:spPr>
          <a:xfrm>
            <a:off x="2209800" y="141675"/>
            <a:ext cx="6934200" cy="6574649"/>
          </a:xfrm>
          <a:prstGeom prst="rect">
            <a:avLst/>
          </a:prstGeom>
        </p:spPr>
      </p:pic>
      <p:sp>
        <p:nvSpPr>
          <p:cNvPr id="4" name="TextBox 1">
            <a:extLst>
              <a:ext uri="{FF2B5EF4-FFF2-40B4-BE49-F238E27FC236}">
                <a16:creationId xmlns:a16="http://schemas.microsoft.com/office/drawing/2014/main" id="{8E9D115F-223B-FF9B-3A8B-BCD06CF1AA07}"/>
              </a:ext>
            </a:extLst>
          </p:cNvPr>
          <p:cNvSpPr txBox="1">
            <a:spLocks noChangeArrowheads="1"/>
          </p:cNvSpPr>
          <p:nvPr/>
        </p:nvSpPr>
        <p:spPr bwMode="auto">
          <a:xfrm>
            <a:off x="457200" y="474344"/>
            <a:ext cx="1162050" cy="590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463550" indent="-463550" algn="ctr">
              <a:tabLst>
                <a:tab pos="463550" algn="l"/>
                <a:tab pos="1377950" algn="l"/>
                <a:tab pos="2286000" algn="l"/>
                <a:tab pos="8116888" algn="r"/>
              </a:tabLst>
            </a:pPr>
            <a:r>
              <a:rPr lang="en-US" sz="5400" b="1" dirty="0">
                <a:latin typeface="Calibri" panose="020F0502020204030204"/>
              </a:rPr>
              <a:t>J</a:t>
            </a:r>
          </a:p>
          <a:p>
            <a:pPr marL="463550" indent="-463550" algn="ctr">
              <a:tabLst>
                <a:tab pos="463550" algn="l"/>
                <a:tab pos="1377950" algn="l"/>
                <a:tab pos="2286000" algn="l"/>
                <a:tab pos="8116888" algn="r"/>
              </a:tabLst>
            </a:pPr>
            <a:r>
              <a:rPr lang="en-US" sz="5400" b="1" dirty="0">
                <a:latin typeface="Calibri" panose="020F0502020204030204"/>
              </a:rPr>
              <a:t>o</a:t>
            </a:r>
          </a:p>
          <a:p>
            <a:pPr marL="463550" indent="-463550" algn="ctr">
              <a:tabLst>
                <a:tab pos="463550" algn="l"/>
                <a:tab pos="1377950" algn="l"/>
                <a:tab pos="2286000" algn="l"/>
                <a:tab pos="8116888" algn="r"/>
              </a:tabLst>
            </a:pPr>
            <a:r>
              <a:rPr lang="en-US" sz="5400" b="1" dirty="0">
                <a:latin typeface="Calibri" panose="020F0502020204030204"/>
              </a:rPr>
              <a:t>u</a:t>
            </a:r>
          </a:p>
          <a:p>
            <a:pPr marL="463550" indent="-463550" algn="ctr">
              <a:tabLst>
                <a:tab pos="463550" algn="l"/>
                <a:tab pos="1377950" algn="l"/>
                <a:tab pos="2286000" algn="l"/>
                <a:tab pos="8116888" algn="r"/>
              </a:tabLst>
            </a:pPr>
            <a:r>
              <a:rPr lang="en-US" sz="5400" b="1" dirty="0">
                <a:latin typeface="Calibri" panose="020F0502020204030204"/>
              </a:rPr>
              <a:t>r</a:t>
            </a:r>
          </a:p>
          <a:p>
            <a:pPr marL="463550" indent="-463550" algn="ctr">
              <a:tabLst>
                <a:tab pos="463550" algn="l"/>
                <a:tab pos="1377950" algn="l"/>
                <a:tab pos="2286000" algn="l"/>
                <a:tab pos="8116888" algn="r"/>
              </a:tabLst>
            </a:pPr>
            <a:r>
              <a:rPr lang="en-US" sz="5400" b="1" dirty="0">
                <a:latin typeface="Calibri" panose="020F0502020204030204"/>
              </a:rPr>
              <a:t>n</a:t>
            </a:r>
          </a:p>
          <a:p>
            <a:pPr marL="463550" indent="-463550" algn="ctr">
              <a:tabLst>
                <a:tab pos="463550" algn="l"/>
                <a:tab pos="1377950" algn="l"/>
                <a:tab pos="2286000" algn="l"/>
                <a:tab pos="8116888" algn="r"/>
              </a:tabLst>
            </a:pPr>
            <a:r>
              <a:rPr lang="en-US" sz="5400" b="1" dirty="0">
                <a:latin typeface="Calibri" panose="020F0502020204030204"/>
              </a:rPr>
              <a:t>e</a:t>
            </a:r>
          </a:p>
          <a:p>
            <a:pPr marL="463550" indent="-463550" algn="ctr">
              <a:tabLst>
                <a:tab pos="463550" algn="l"/>
                <a:tab pos="1377950" algn="l"/>
                <a:tab pos="2286000" algn="l"/>
                <a:tab pos="8116888" algn="r"/>
              </a:tabLst>
            </a:pPr>
            <a:r>
              <a:rPr lang="en-US" sz="5400" b="1" dirty="0">
                <a:latin typeface="Calibri" panose="020F0502020204030204"/>
              </a:rPr>
              <a:t>y</a:t>
            </a:r>
          </a:p>
        </p:txBody>
      </p:sp>
    </p:spTree>
    <p:extLst>
      <p:ext uri="{BB962C8B-B14F-4D97-AF65-F5344CB8AC3E}">
        <p14:creationId xmlns:p14="http://schemas.microsoft.com/office/powerpoint/2010/main" val="2158504117"/>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A5D178-AC85-F0BA-A960-587F554A60DA}"/>
              </a:ext>
            </a:extLst>
          </p:cNvPr>
          <p:cNvSpPr txBox="1">
            <a:spLocks noChangeArrowheads="1"/>
          </p:cNvSpPr>
          <p:nvPr/>
        </p:nvSpPr>
        <p:spPr bwMode="auto">
          <a:xfrm>
            <a:off x="304800" y="381000"/>
            <a:ext cx="8534400" cy="6309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i="1" dirty="0">
                <a:latin typeface="+mn-lt"/>
              </a:rPr>
              <a:t>Jesus</a:t>
            </a:r>
            <a:r>
              <a:rPr lang="en-US" sz="3600" dirty="0">
                <a:latin typeface="+mn-lt"/>
              </a:rPr>
              <a:t> said, “There was a man who had two sons. </a:t>
            </a:r>
            <a:r>
              <a:rPr lang="en-US" sz="3600" baseline="30000" dirty="0">
                <a:latin typeface="+mn-lt"/>
              </a:rPr>
              <a:t>12 </a:t>
            </a:r>
            <a:r>
              <a:rPr lang="en-US" sz="3600" dirty="0">
                <a:latin typeface="+mn-lt"/>
              </a:rPr>
              <a:t>And the younger of them said to his father, ‘Father, give me the share of property that is coming to me.’ And he divided his property between them. </a:t>
            </a:r>
            <a:r>
              <a:rPr lang="en-US" sz="3600" baseline="30000" dirty="0">
                <a:latin typeface="+mn-lt"/>
              </a:rPr>
              <a:t>13 </a:t>
            </a:r>
            <a:r>
              <a:rPr lang="en-US" sz="3600" dirty="0">
                <a:latin typeface="+mn-lt"/>
              </a:rPr>
              <a:t>Not many days later, the younger son gathered all he had and took a journey into a far country, and there he squandered his property in reckless living. </a:t>
            </a:r>
            <a:r>
              <a:rPr lang="en-US" sz="3600" baseline="30000" dirty="0">
                <a:latin typeface="+mn-lt"/>
              </a:rPr>
              <a:t>14 </a:t>
            </a:r>
            <a:r>
              <a:rPr lang="en-US" sz="3600" dirty="0">
                <a:latin typeface="+mn-lt"/>
              </a:rPr>
              <a:t>And when he had spent everything, a severe famine arose in that country, and he began to be in need.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Lk 15:11-14</a:t>
            </a:r>
            <a:endParaRPr lang="en-US" sz="3200" dirty="0">
              <a:latin typeface="+mn-lt"/>
            </a:endParaRPr>
          </a:p>
          <a:p>
            <a:pPr>
              <a:tabLst>
                <a:tab pos="8455025" algn="r"/>
              </a:tabLst>
            </a:pPr>
            <a:endParaRPr lang="en-US" sz="800" dirty="0">
              <a:latin typeface="+mn-lt"/>
            </a:endParaRPr>
          </a:p>
        </p:txBody>
      </p:sp>
    </p:spTree>
    <p:extLst>
      <p:ext uri="{BB962C8B-B14F-4D97-AF65-F5344CB8AC3E}">
        <p14:creationId xmlns:p14="http://schemas.microsoft.com/office/powerpoint/2010/main" val="3124492781"/>
      </p:ext>
    </p:extLst>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A5D178-AC85-F0BA-A960-587F554A60DA}"/>
              </a:ext>
            </a:extLst>
          </p:cNvPr>
          <p:cNvSpPr txBox="1">
            <a:spLocks noChangeArrowheads="1"/>
          </p:cNvSpPr>
          <p:nvPr/>
        </p:nvSpPr>
        <p:spPr bwMode="auto">
          <a:xfrm>
            <a:off x="304800" y="407173"/>
            <a:ext cx="8686800"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07400" algn="r"/>
              </a:tabLst>
            </a:pPr>
            <a:r>
              <a:rPr lang="en-US" sz="3600" dirty="0">
                <a:latin typeface="+mn-lt"/>
              </a:rPr>
              <a:t>So he went and hired himself out to one of the citizens of that country, who sent him into his fields to feed pigs. </a:t>
            </a:r>
            <a:r>
              <a:rPr lang="en-US" sz="3600" baseline="30000" dirty="0">
                <a:latin typeface="+mn-lt"/>
              </a:rPr>
              <a:t>16 </a:t>
            </a:r>
            <a:r>
              <a:rPr lang="en-US" sz="3600" dirty="0">
                <a:latin typeface="+mn-lt"/>
              </a:rPr>
              <a:t>And he was longing to be fed with the pods that the pigs ate, and no one gave him anything.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Lk 15:15-16</a:t>
            </a:r>
            <a:endParaRPr lang="en-US" sz="3200" dirty="0">
              <a:latin typeface="+mn-lt"/>
            </a:endParaRPr>
          </a:p>
          <a:p>
            <a:pPr>
              <a:tabLst>
                <a:tab pos="8455025" algn="r"/>
              </a:tabLst>
            </a:pPr>
            <a:endParaRPr lang="en-US" sz="800" dirty="0">
              <a:latin typeface="+mn-lt"/>
            </a:endParaRPr>
          </a:p>
        </p:txBody>
      </p:sp>
      <p:sp>
        <p:nvSpPr>
          <p:cNvPr id="3" name="TextBox 2">
            <a:extLst>
              <a:ext uri="{FF2B5EF4-FFF2-40B4-BE49-F238E27FC236}">
                <a16:creationId xmlns:a16="http://schemas.microsoft.com/office/drawing/2014/main" id="{69C63E27-55B7-E144-0302-58A8E4A58F18}"/>
              </a:ext>
            </a:extLst>
          </p:cNvPr>
          <p:cNvSpPr txBox="1">
            <a:spLocks noChangeArrowheads="1"/>
          </p:cNvSpPr>
          <p:nvPr/>
        </p:nvSpPr>
        <p:spPr bwMode="auto">
          <a:xfrm>
            <a:off x="304800" y="3886200"/>
            <a:ext cx="85344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8407400" algn="r"/>
              </a:tabLst>
            </a:pPr>
            <a:r>
              <a:rPr lang="en-US" sz="6000" b="1" dirty="0">
                <a:latin typeface="+mn-lt"/>
              </a:rPr>
              <a:t>Desperation</a:t>
            </a:r>
          </a:p>
          <a:p>
            <a:pPr algn="ctr">
              <a:tabLst>
                <a:tab pos="8407400" algn="r"/>
              </a:tabLst>
            </a:pPr>
            <a:r>
              <a:rPr lang="en-US" sz="6000" b="1" dirty="0">
                <a:latin typeface="+mn-lt"/>
              </a:rPr>
              <a:t>kicks in… </a:t>
            </a:r>
          </a:p>
        </p:txBody>
      </p:sp>
    </p:spTree>
    <p:extLst>
      <p:ext uri="{BB962C8B-B14F-4D97-AF65-F5344CB8AC3E}">
        <p14:creationId xmlns:p14="http://schemas.microsoft.com/office/powerpoint/2010/main" val="2284019417"/>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E9F740-6BF2-FD54-2952-9C54D494C435}"/>
              </a:ext>
            </a:extLst>
          </p:cNvPr>
          <p:cNvSpPr txBox="1"/>
          <p:nvPr/>
        </p:nvSpPr>
        <p:spPr>
          <a:xfrm>
            <a:off x="0" y="-54429"/>
            <a:ext cx="9144000" cy="2862322"/>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u="sng" kern="1400" dirty="0">
                <a:ln>
                  <a:noFill/>
                </a:ln>
                <a:effectLst/>
                <a:uFill>
                  <a:solidFill>
                    <a:srgbClr val="3E0000"/>
                  </a:solidFill>
                </a:uFill>
                <a:latin typeface="Calibri" panose="020F0502020204030204" pitchFamily="34" charset="0"/>
              </a:rPr>
              <a:t>Shame</a:t>
            </a:r>
            <a:r>
              <a:rPr lang="en-US" sz="6000" b="1" kern="1400" dirty="0">
                <a:ln>
                  <a:noFill/>
                </a:ln>
                <a:effectLst/>
                <a:latin typeface="Calibri" panose="020F0502020204030204" pitchFamily="34" charset="0"/>
              </a:rPr>
              <a:t> kept the younger son from a </a:t>
            </a:r>
            <a:r>
              <a:rPr lang="en-US" sz="6000" b="1" u="sng" kern="1400" dirty="0">
                <a:ln>
                  <a:noFill/>
                </a:ln>
                <a:effectLst/>
                <a:uFill>
                  <a:solidFill>
                    <a:srgbClr val="3E0000"/>
                  </a:solidFill>
                </a:uFill>
                <a:latin typeface="Calibri" panose="020F0502020204030204" pitchFamily="34" charset="0"/>
              </a:rPr>
              <a:t>relationship</a:t>
            </a:r>
            <a:r>
              <a:rPr lang="en-US" sz="6000" b="1" kern="1400" dirty="0">
                <a:ln>
                  <a:noFill/>
                </a:ln>
                <a:effectLst/>
                <a:latin typeface="Calibri" panose="020F0502020204030204" pitchFamily="34" charset="0"/>
              </a:rPr>
              <a:t> with his father</a:t>
            </a:r>
            <a:r>
              <a:rPr lang="en-US" sz="6000" b="1" kern="1400" dirty="0">
                <a:ln>
                  <a:noFill/>
                </a:ln>
                <a:effectLst/>
                <a:uFill>
                  <a:solidFill>
                    <a:srgbClr val="3E0000"/>
                  </a:solidFill>
                </a:uFill>
                <a:latin typeface="Calibri" panose="020F0502020204030204" pitchFamily="34" charset="0"/>
              </a:rPr>
              <a:t>.  </a:t>
            </a:r>
            <a:r>
              <a:rPr lang="en-US" sz="2400" b="1" i="1" kern="1400" dirty="0">
                <a:uFill>
                  <a:solidFill>
                    <a:srgbClr val="3E0000"/>
                  </a:solidFill>
                </a:uFill>
                <a:latin typeface="Calibri" panose="020F0502020204030204" pitchFamily="34" charset="0"/>
              </a:rPr>
              <a:t>Lk 15:14-17</a:t>
            </a:r>
            <a:endParaRPr lang="en-US" sz="2400" b="1" kern="1400" dirty="0">
              <a:ln>
                <a:noFill/>
              </a:ln>
              <a:effectLst/>
              <a:latin typeface="Calibri" panose="020F0502020204030204" pitchFamily="34" charset="0"/>
            </a:endParaRPr>
          </a:p>
        </p:txBody>
      </p:sp>
      <p:sp>
        <p:nvSpPr>
          <p:cNvPr id="5" name="Explosion: 8 Points 4">
            <a:extLst>
              <a:ext uri="{FF2B5EF4-FFF2-40B4-BE49-F238E27FC236}">
                <a16:creationId xmlns:a16="http://schemas.microsoft.com/office/drawing/2014/main" id="{1381352D-8427-2F9C-2236-99FFC79256FD}"/>
              </a:ext>
            </a:extLst>
          </p:cNvPr>
          <p:cNvSpPr/>
          <p:nvPr/>
        </p:nvSpPr>
        <p:spPr>
          <a:xfrm>
            <a:off x="228600" y="32657"/>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A6ED2C2B-94C8-24DB-1489-05EEF1DBB12B}"/>
              </a:ext>
            </a:extLst>
          </p:cNvPr>
          <p:cNvSpPr txBox="1">
            <a:spLocks noChangeArrowheads="1"/>
          </p:cNvSpPr>
          <p:nvPr/>
        </p:nvSpPr>
        <p:spPr bwMode="auto">
          <a:xfrm>
            <a:off x="228600" y="2667000"/>
            <a:ext cx="8686800"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200" dirty="0">
                <a:latin typeface="+mn-lt"/>
              </a:rPr>
              <a:t>And when he had spent everything, a severe famine arose in that country, and he began to be </a:t>
            </a:r>
            <a:r>
              <a:rPr lang="en-US" sz="3200" i="1" dirty="0">
                <a:latin typeface="+mn-lt"/>
              </a:rPr>
              <a:t>desperate</a:t>
            </a:r>
            <a:r>
              <a:rPr lang="en-US" sz="3200" dirty="0">
                <a:latin typeface="+mn-lt"/>
              </a:rPr>
              <a:t>…  </a:t>
            </a:r>
            <a:r>
              <a:rPr lang="en-US" sz="3200" i="1" dirty="0">
                <a:latin typeface="+mn-lt"/>
              </a:rPr>
              <a:t>He ended up in the country feeding pigs… </a:t>
            </a:r>
            <a:r>
              <a:rPr lang="en-US" sz="3200" dirty="0">
                <a:latin typeface="+mn-lt"/>
              </a:rPr>
              <a:t> </a:t>
            </a:r>
            <a:r>
              <a:rPr lang="en-US" sz="3200" baseline="30000" dirty="0">
                <a:latin typeface="+mn-lt"/>
              </a:rPr>
              <a:t>16 </a:t>
            </a:r>
            <a:r>
              <a:rPr lang="en-US" sz="3200" dirty="0">
                <a:latin typeface="+mn-lt"/>
              </a:rPr>
              <a:t>And he was longing to be fed with the pods that the pigs ate… he came to himself, and said, ‘How many of my father’s hired servants have more than enough bread, but I perish here with hunger!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Lk 15:14-17 abv</a:t>
            </a:r>
            <a:endParaRPr lang="en-US" sz="3200" dirty="0">
              <a:latin typeface="+mn-lt"/>
            </a:endParaRPr>
          </a:p>
        </p:txBody>
      </p:sp>
    </p:spTree>
    <p:extLst>
      <p:ext uri="{BB962C8B-B14F-4D97-AF65-F5344CB8AC3E}">
        <p14:creationId xmlns:p14="http://schemas.microsoft.com/office/powerpoint/2010/main" val="3641750290"/>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anim calcmode="lin" valueType="num">
                                      <p:cBhvr>
                                        <p:cTn id="8" dur="3000" fill="hold"/>
                                        <p:tgtEl>
                                          <p:spTgt spid="5"/>
                                        </p:tgtEl>
                                        <p:attrNameLst>
                                          <p:attrName>ppt_x</p:attrName>
                                        </p:attrNameLst>
                                      </p:cBhvr>
                                      <p:tavLst>
                                        <p:tav tm="0">
                                          <p:val>
                                            <p:strVal val="#ppt_x"/>
                                          </p:val>
                                        </p:tav>
                                        <p:tav tm="100000">
                                          <p:val>
                                            <p:strVal val="#ppt_x"/>
                                          </p:val>
                                        </p:tav>
                                      </p:tavLst>
                                    </p:anim>
                                    <p:anim calcmode="lin" valueType="num">
                                      <p:cBhvr>
                                        <p:cTn id="9" dur="3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A5D178-AC85-F0BA-A960-587F554A60DA}"/>
              </a:ext>
            </a:extLst>
          </p:cNvPr>
          <p:cNvSpPr txBox="1">
            <a:spLocks noChangeArrowheads="1"/>
          </p:cNvSpPr>
          <p:nvPr/>
        </p:nvSpPr>
        <p:spPr bwMode="auto">
          <a:xfrm>
            <a:off x="304800" y="152400"/>
            <a:ext cx="8534400" cy="680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solidFill>
                  <a:schemeClr val="bg1">
                    <a:lumMod val="50000"/>
                  </a:schemeClr>
                </a:solidFill>
                <a:latin typeface="+mn-lt"/>
              </a:rPr>
              <a:t>So he went and hired himself out to one of the citizens of that country, who sent him into his fields to feed pigs. </a:t>
            </a:r>
            <a:r>
              <a:rPr lang="en-US" sz="3600" baseline="30000" dirty="0">
                <a:solidFill>
                  <a:schemeClr val="bg1">
                    <a:lumMod val="50000"/>
                  </a:schemeClr>
                </a:solidFill>
                <a:latin typeface="+mn-lt"/>
              </a:rPr>
              <a:t>16 </a:t>
            </a:r>
            <a:r>
              <a:rPr lang="en-US" sz="3600" dirty="0">
                <a:solidFill>
                  <a:schemeClr val="bg1">
                    <a:lumMod val="50000"/>
                  </a:schemeClr>
                </a:solidFill>
                <a:latin typeface="+mn-lt"/>
              </a:rPr>
              <a:t>And he was longing to be fed with the pods that the pigs ate, and no one gave him anything. </a:t>
            </a:r>
          </a:p>
          <a:p>
            <a:pPr>
              <a:tabLst>
                <a:tab pos="8455025" algn="r"/>
              </a:tabLst>
            </a:pPr>
            <a:r>
              <a:rPr lang="en-US" sz="3600" baseline="30000" dirty="0">
                <a:latin typeface="+mn-lt"/>
              </a:rPr>
              <a:t>17 </a:t>
            </a:r>
            <a:r>
              <a:rPr lang="en-US" sz="3600" dirty="0">
                <a:latin typeface="+mn-lt"/>
              </a:rPr>
              <a:t>“But when he came to himself, he said, ‘How many of my father’s hired servants have more than enough bread, but I perish here with hunger! </a:t>
            </a:r>
            <a:r>
              <a:rPr lang="en-US" sz="3600" baseline="30000" dirty="0">
                <a:latin typeface="+mn-lt"/>
              </a:rPr>
              <a:t>18 </a:t>
            </a:r>
            <a:r>
              <a:rPr lang="en-US" sz="3600" dirty="0">
                <a:latin typeface="+mn-lt"/>
              </a:rPr>
              <a:t>I will arise and go to my father, and I will say to him, “Father, I have sinned against heaven and before you.</a:t>
            </a:r>
          </a:p>
          <a:p>
            <a:pPr>
              <a:tabLst>
                <a:tab pos="8455025" algn="r"/>
              </a:tabLst>
            </a:pPr>
            <a:r>
              <a:rPr lang="en-US" sz="3200" dirty="0">
                <a:latin typeface="+mn-lt"/>
              </a:rPr>
              <a:t>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Lk 15:15-18</a:t>
            </a:r>
            <a:endParaRPr lang="en-US" sz="3200" dirty="0">
              <a:latin typeface="+mn-lt"/>
            </a:endParaRPr>
          </a:p>
          <a:p>
            <a:pPr>
              <a:tabLst>
                <a:tab pos="8455025" algn="r"/>
              </a:tabLst>
            </a:pPr>
            <a:endParaRPr lang="en-US" sz="800" dirty="0">
              <a:latin typeface="+mn-lt"/>
            </a:endParaRPr>
          </a:p>
        </p:txBody>
      </p:sp>
    </p:spTree>
    <p:extLst>
      <p:ext uri="{BB962C8B-B14F-4D97-AF65-F5344CB8AC3E}">
        <p14:creationId xmlns:p14="http://schemas.microsoft.com/office/powerpoint/2010/main" val="4255588368"/>
      </p:ext>
    </p:extLst>
  </p:cSld>
  <p:clrMapOvr>
    <a:masterClrMapping/>
  </p:clrMapOvr>
  <p:transition spd="slow">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E9F740-6BF2-FD54-2952-9C54D494C435}"/>
              </a:ext>
            </a:extLst>
          </p:cNvPr>
          <p:cNvSpPr txBox="1"/>
          <p:nvPr/>
        </p:nvSpPr>
        <p:spPr>
          <a:xfrm>
            <a:off x="0" y="457200"/>
            <a:ext cx="9144000" cy="1938992"/>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ln>
                  <a:noFill/>
                </a:ln>
                <a:effectLst/>
                <a:uFill>
                  <a:solidFill>
                    <a:srgbClr val="3E0000"/>
                  </a:solidFill>
                </a:uFill>
                <a:latin typeface="Calibri" panose="020F0502020204030204" pitchFamily="34" charset="0"/>
              </a:rPr>
              <a:t>Relational </a:t>
            </a:r>
            <a:r>
              <a:rPr lang="en-US" sz="6000" b="1" u="sng" kern="1400" dirty="0">
                <a:ln>
                  <a:noFill/>
                </a:ln>
                <a:effectLst/>
                <a:uFill>
                  <a:solidFill>
                    <a:srgbClr val="3E0000"/>
                  </a:solidFill>
                </a:uFill>
                <a:latin typeface="Calibri" panose="020F0502020204030204" pitchFamily="34" charset="0"/>
              </a:rPr>
              <a:t>sin</a:t>
            </a:r>
            <a:r>
              <a:rPr lang="en-US" sz="6000" b="1" kern="1400" dirty="0">
                <a:ln>
                  <a:noFill/>
                </a:ln>
                <a:effectLst/>
                <a:latin typeface="Calibri" panose="020F0502020204030204" pitchFamily="34" charset="0"/>
              </a:rPr>
              <a:t> is also </a:t>
            </a:r>
            <a:r>
              <a:rPr lang="en-US" sz="6000" b="1" u="sng" kern="1400" dirty="0">
                <a:ln>
                  <a:noFill/>
                </a:ln>
                <a:effectLst/>
                <a:uFill>
                  <a:solidFill>
                    <a:srgbClr val="3E0000"/>
                  </a:solidFill>
                </a:uFill>
                <a:latin typeface="Calibri" panose="020F0502020204030204" pitchFamily="34" charset="0"/>
              </a:rPr>
              <a:t>heavenly</a:t>
            </a:r>
            <a:r>
              <a:rPr lang="en-US" sz="6000" b="1" kern="1400" dirty="0">
                <a:ln>
                  <a:noFill/>
                </a:ln>
                <a:effectLst/>
                <a:latin typeface="Calibri" panose="020F0502020204030204" pitchFamily="34" charset="0"/>
              </a:rPr>
              <a:t> </a:t>
            </a:r>
            <a:r>
              <a:rPr lang="en-US" sz="6000" b="1" u="sng" kern="1400" dirty="0">
                <a:ln>
                  <a:noFill/>
                </a:ln>
                <a:effectLst/>
                <a:uFill>
                  <a:solidFill>
                    <a:srgbClr val="3E0000"/>
                  </a:solidFill>
                </a:uFill>
                <a:latin typeface="Calibri" panose="020F0502020204030204" pitchFamily="34" charset="0"/>
              </a:rPr>
              <a:t>sin</a:t>
            </a:r>
            <a:r>
              <a:rPr lang="en-US" sz="6000" b="1" kern="1400" dirty="0">
                <a:ln>
                  <a:noFill/>
                </a:ln>
                <a:effectLst/>
                <a:uFill>
                  <a:solidFill>
                    <a:srgbClr val="3E0000"/>
                  </a:solidFill>
                </a:uFill>
                <a:latin typeface="Calibri" panose="020F0502020204030204" pitchFamily="34" charset="0"/>
              </a:rPr>
              <a:t>.  </a:t>
            </a:r>
            <a:r>
              <a:rPr lang="en-US" sz="2400" b="1" i="1" kern="1400" dirty="0">
                <a:uFill>
                  <a:solidFill>
                    <a:srgbClr val="3E0000"/>
                  </a:solidFill>
                </a:uFill>
                <a:latin typeface="Calibri" panose="020F0502020204030204" pitchFamily="34" charset="0"/>
              </a:rPr>
              <a:t>Lk 15:18</a:t>
            </a:r>
            <a:endParaRPr lang="en-US" sz="2400" b="1" kern="1400" dirty="0">
              <a:ln>
                <a:noFill/>
              </a:ln>
              <a:effectLst/>
              <a:latin typeface="Calibri" panose="020F0502020204030204" pitchFamily="34" charset="0"/>
            </a:endParaRPr>
          </a:p>
        </p:txBody>
      </p:sp>
      <p:sp>
        <p:nvSpPr>
          <p:cNvPr id="5" name="Explosion: 8 Points 4">
            <a:extLst>
              <a:ext uri="{FF2B5EF4-FFF2-40B4-BE49-F238E27FC236}">
                <a16:creationId xmlns:a16="http://schemas.microsoft.com/office/drawing/2014/main" id="{1381352D-8427-2F9C-2236-99FFC79256FD}"/>
              </a:ext>
            </a:extLst>
          </p:cNvPr>
          <p:cNvSpPr/>
          <p:nvPr/>
        </p:nvSpPr>
        <p:spPr>
          <a:xfrm>
            <a:off x="990600" y="107598"/>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A6ED2C2B-94C8-24DB-1489-05EEF1DBB12B}"/>
              </a:ext>
            </a:extLst>
          </p:cNvPr>
          <p:cNvSpPr txBox="1">
            <a:spLocks noChangeArrowheads="1"/>
          </p:cNvSpPr>
          <p:nvPr/>
        </p:nvSpPr>
        <p:spPr bwMode="auto">
          <a:xfrm>
            <a:off x="228600" y="2745794"/>
            <a:ext cx="8686800"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200" dirty="0">
                <a:latin typeface="+mn-lt"/>
              </a:rPr>
              <a:t>I will arise and go to my father, and I will say to him, “</a:t>
            </a:r>
            <a:r>
              <a:rPr lang="en-US" sz="3200" u="sng" dirty="0">
                <a:uFill>
                  <a:solidFill>
                    <a:srgbClr val="3E0000"/>
                  </a:solidFill>
                </a:uFill>
                <a:latin typeface="+mn-lt"/>
              </a:rPr>
              <a:t>Father, I have sinned against heaven and before you</a:t>
            </a:r>
            <a:r>
              <a:rPr lang="en-US" sz="3200" dirty="0">
                <a:latin typeface="+mn-lt"/>
              </a:rPr>
              <a:t>. </a:t>
            </a:r>
            <a:r>
              <a:rPr lang="en-US" sz="3200" baseline="30000" dirty="0">
                <a:latin typeface="+mn-lt"/>
              </a:rPr>
              <a:t>19 </a:t>
            </a:r>
            <a:r>
              <a:rPr lang="en-US" sz="3200" dirty="0">
                <a:latin typeface="+mn-lt"/>
              </a:rPr>
              <a:t>I am no longer worthy to be called your son. Treat me as one of your hired servants.” ’ </a:t>
            </a:r>
            <a:r>
              <a:rPr lang="en-US" sz="3200" baseline="30000" dirty="0">
                <a:latin typeface="+mn-lt"/>
              </a:rPr>
              <a:t>20 </a:t>
            </a:r>
            <a:r>
              <a:rPr lang="en-US" sz="3200" dirty="0">
                <a:latin typeface="+mn-lt"/>
              </a:rPr>
              <a:t>And he arose and came to his father. But while he was still a long way off, his father saw him and felt compassion, and ran and embraced him and kissed him.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Lk 15:18-20</a:t>
            </a:r>
            <a:endParaRPr lang="en-US" sz="3200" dirty="0">
              <a:latin typeface="+mn-lt"/>
            </a:endParaRPr>
          </a:p>
        </p:txBody>
      </p:sp>
      <p:sp>
        <p:nvSpPr>
          <p:cNvPr id="2" name="Arrow: Down 1">
            <a:extLst>
              <a:ext uri="{FF2B5EF4-FFF2-40B4-BE49-F238E27FC236}">
                <a16:creationId xmlns:a16="http://schemas.microsoft.com/office/drawing/2014/main" id="{5D146546-0BDB-F458-4970-05C5CE6ADB6E}"/>
              </a:ext>
            </a:extLst>
          </p:cNvPr>
          <p:cNvSpPr/>
          <p:nvPr/>
        </p:nvSpPr>
        <p:spPr>
          <a:xfrm rot="1275993">
            <a:off x="8177039" y="1477576"/>
            <a:ext cx="609600" cy="1752600"/>
          </a:xfrm>
          <a:prstGeom prst="downArrow">
            <a:avLst/>
          </a:prstGeom>
          <a:noFill/>
          <a:ln w="50800">
            <a:solidFill>
              <a:srgbClr val="3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07419011"/>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anim calcmode="lin" valueType="num">
                                      <p:cBhvr>
                                        <p:cTn id="8" dur="3000" fill="hold"/>
                                        <p:tgtEl>
                                          <p:spTgt spid="5"/>
                                        </p:tgtEl>
                                        <p:attrNameLst>
                                          <p:attrName>ppt_x</p:attrName>
                                        </p:attrNameLst>
                                      </p:cBhvr>
                                      <p:tavLst>
                                        <p:tav tm="0">
                                          <p:val>
                                            <p:strVal val="#ppt_x"/>
                                          </p:val>
                                        </p:tav>
                                        <p:tav tm="100000">
                                          <p:val>
                                            <p:strVal val="#ppt_x"/>
                                          </p:val>
                                        </p:tav>
                                      </p:tavLst>
                                    </p:anim>
                                    <p:anim calcmode="lin" valueType="num">
                                      <p:cBhvr>
                                        <p:cTn id="9" dur="3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A5D178-AC85-F0BA-A960-587F554A60DA}"/>
              </a:ext>
            </a:extLst>
          </p:cNvPr>
          <p:cNvSpPr txBox="1">
            <a:spLocks noChangeArrowheads="1"/>
          </p:cNvSpPr>
          <p:nvPr/>
        </p:nvSpPr>
        <p:spPr bwMode="auto">
          <a:xfrm>
            <a:off x="304800" y="335845"/>
            <a:ext cx="8534400"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baseline="30000" dirty="0">
                <a:latin typeface="+mn-lt"/>
              </a:rPr>
              <a:t> </a:t>
            </a:r>
            <a:r>
              <a:rPr lang="en-US" sz="3600" dirty="0">
                <a:latin typeface="+mn-lt"/>
              </a:rPr>
              <a:t>And the son said to him, ‘Father, I have sinned against heaven and before you. I am no longer worthy to be called your son.’ </a:t>
            </a:r>
            <a:r>
              <a:rPr lang="en-US" sz="3600" baseline="30000" dirty="0">
                <a:latin typeface="+mn-lt"/>
              </a:rPr>
              <a:t>22 </a:t>
            </a:r>
            <a:r>
              <a:rPr lang="en-US" sz="3600" dirty="0">
                <a:latin typeface="+mn-lt"/>
              </a:rPr>
              <a:t>But the father said to his servants, ‘Bring quickly the best robe, and put it on him, and put a ring on his hand, and shoes on his feet. </a:t>
            </a:r>
            <a:r>
              <a:rPr lang="en-US" sz="3600" baseline="30000" dirty="0">
                <a:latin typeface="+mn-lt"/>
              </a:rPr>
              <a:t>23 </a:t>
            </a:r>
            <a:r>
              <a:rPr lang="en-US" sz="3600" dirty="0">
                <a:latin typeface="+mn-lt"/>
              </a:rPr>
              <a:t>And bring the fattened calf and kill it, and let us eat and celebrate. </a:t>
            </a:r>
            <a:r>
              <a:rPr lang="en-US" sz="3600" baseline="30000" dirty="0">
                <a:latin typeface="+mn-lt"/>
              </a:rPr>
              <a:t>24 </a:t>
            </a:r>
            <a:r>
              <a:rPr lang="en-US" sz="3600" dirty="0">
                <a:latin typeface="+mn-lt"/>
              </a:rPr>
              <a:t>For this my son was dead, and is alive again; he was lost, and is found.’ And they began to celebrate.</a:t>
            </a:r>
          </a:p>
          <a:p>
            <a:pPr>
              <a:tabLst>
                <a:tab pos="8455025" algn="r"/>
              </a:tabLst>
            </a:pPr>
            <a:r>
              <a:rPr lang="en-US" sz="2800" dirty="0">
                <a:latin typeface="+mn-lt"/>
              </a:rPr>
              <a:t>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Lk 15:21-24</a:t>
            </a:r>
            <a:endParaRPr lang="en-US" sz="2800" dirty="0">
              <a:latin typeface="+mn-lt"/>
            </a:endParaRPr>
          </a:p>
          <a:p>
            <a:pPr>
              <a:tabLst>
                <a:tab pos="8455025" algn="r"/>
              </a:tabLst>
            </a:pPr>
            <a:endParaRPr lang="en-US" sz="800" dirty="0">
              <a:latin typeface="+mn-lt"/>
            </a:endParaRPr>
          </a:p>
        </p:txBody>
      </p:sp>
    </p:spTree>
    <p:extLst>
      <p:ext uri="{BB962C8B-B14F-4D97-AF65-F5344CB8AC3E}">
        <p14:creationId xmlns:p14="http://schemas.microsoft.com/office/powerpoint/2010/main" val="2942550083"/>
      </p:ext>
    </p:extLst>
  </p:cSld>
  <p:clrMapOvr>
    <a:masterClrMapping/>
  </p:clrMapOvr>
  <p:transition spd="slow">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A5D178-AC85-F0BA-A960-587F554A60DA}"/>
              </a:ext>
            </a:extLst>
          </p:cNvPr>
          <p:cNvSpPr txBox="1">
            <a:spLocks noChangeArrowheads="1"/>
          </p:cNvSpPr>
          <p:nvPr/>
        </p:nvSpPr>
        <p:spPr bwMode="auto">
          <a:xfrm>
            <a:off x="228600" y="228600"/>
            <a:ext cx="8686800" cy="6309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But now the righteousness of God has been manifested… through faith in Jesus Christ for all who believe. For there is no </a:t>
            </a:r>
            <a:r>
              <a:rPr lang="en-US" sz="3600" b="1" dirty="0">
                <a:latin typeface="+mn-lt"/>
              </a:rPr>
              <a:t>distinction</a:t>
            </a:r>
            <a:r>
              <a:rPr lang="en-US" sz="3600" dirty="0">
                <a:latin typeface="+mn-lt"/>
              </a:rPr>
              <a:t>: </a:t>
            </a:r>
            <a:r>
              <a:rPr lang="en-US" sz="3600" baseline="30000" dirty="0">
                <a:latin typeface="+mn-lt"/>
              </a:rPr>
              <a:t>23 </a:t>
            </a:r>
            <a:r>
              <a:rPr lang="en-US" sz="3600" u="sng" dirty="0">
                <a:uFill>
                  <a:solidFill>
                    <a:srgbClr val="3E0000"/>
                  </a:solidFill>
                </a:uFill>
                <a:latin typeface="+mn-lt"/>
              </a:rPr>
              <a:t>for all have sinned and fall short of the glory of God, </a:t>
            </a:r>
            <a:r>
              <a:rPr lang="en-US" sz="3600" u="sng" baseline="30000" dirty="0">
                <a:uFill>
                  <a:solidFill>
                    <a:srgbClr val="3E0000"/>
                  </a:solidFill>
                </a:uFill>
                <a:latin typeface="+mn-lt"/>
              </a:rPr>
              <a:t>24 </a:t>
            </a:r>
            <a:r>
              <a:rPr lang="en-US" sz="3600" u="sng" dirty="0">
                <a:uFill>
                  <a:solidFill>
                    <a:srgbClr val="3E0000"/>
                  </a:solidFill>
                </a:uFill>
                <a:latin typeface="+mn-lt"/>
              </a:rPr>
              <a:t>and are justified by his grace as a gift, through the redemption that is in Christ Jesus</a:t>
            </a:r>
            <a:r>
              <a:rPr lang="en-US" sz="3600" dirty="0">
                <a:latin typeface="+mn-lt"/>
              </a:rPr>
              <a:t>, </a:t>
            </a:r>
            <a:r>
              <a:rPr lang="en-US" sz="3600" baseline="30000" dirty="0">
                <a:latin typeface="+mn-lt"/>
              </a:rPr>
              <a:t>25 </a:t>
            </a:r>
            <a:r>
              <a:rPr lang="en-US" sz="3600" dirty="0">
                <a:latin typeface="+mn-lt"/>
              </a:rPr>
              <a:t>whom God put forward as a propitiation by his blood, to be received by faith. This was to show God’s righteousness, because in his divine forbearance he had passed over former sins.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Rom 3:21-25abv</a:t>
            </a:r>
            <a:endParaRPr lang="en-US" sz="2800" dirty="0">
              <a:latin typeface="+mn-lt"/>
            </a:endParaRPr>
          </a:p>
          <a:p>
            <a:pPr>
              <a:tabLst>
                <a:tab pos="8455025" algn="r"/>
              </a:tabLst>
            </a:pPr>
            <a:endParaRPr lang="en-US" sz="800" dirty="0">
              <a:latin typeface="+mn-lt"/>
            </a:endParaRPr>
          </a:p>
        </p:txBody>
      </p:sp>
    </p:spTree>
    <p:extLst>
      <p:ext uri="{BB962C8B-B14F-4D97-AF65-F5344CB8AC3E}">
        <p14:creationId xmlns:p14="http://schemas.microsoft.com/office/powerpoint/2010/main" val="2579372178"/>
      </p:ext>
    </p:extLst>
  </p:cSld>
  <p:clrMapOvr>
    <a:masterClrMapping/>
  </p:clrMapOvr>
  <p:transition spd="slow">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A5D178-AC85-F0BA-A960-587F554A60DA}"/>
              </a:ext>
            </a:extLst>
          </p:cNvPr>
          <p:cNvSpPr txBox="1">
            <a:spLocks noChangeArrowheads="1"/>
          </p:cNvSpPr>
          <p:nvPr/>
        </p:nvSpPr>
        <p:spPr bwMode="auto">
          <a:xfrm>
            <a:off x="457200" y="1219200"/>
            <a:ext cx="8229600" cy="384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8455025" algn="r"/>
              </a:tabLst>
            </a:pPr>
            <a:r>
              <a:rPr lang="en-US" sz="7200" b="1" dirty="0">
                <a:latin typeface="+mn-lt"/>
              </a:rPr>
              <a:t>God’s Glory</a:t>
            </a:r>
          </a:p>
          <a:p>
            <a:pPr algn="ctr">
              <a:tabLst>
                <a:tab pos="8455025" algn="r"/>
              </a:tabLst>
            </a:pPr>
            <a:endParaRPr lang="en-US" sz="2000" b="1" dirty="0">
              <a:latin typeface="+mn-lt"/>
            </a:endParaRPr>
          </a:p>
          <a:p>
            <a:pPr algn="ctr">
              <a:tabLst>
                <a:tab pos="8455025" algn="r"/>
              </a:tabLst>
            </a:pPr>
            <a:r>
              <a:rPr lang="en-US" sz="6000" dirty="0">
                <a:latin typeface="+mn-lt"/>
              </a:rPr>
              <a:t>(riches in righteousness)</a:t>
            </a:r>
          </a:p>
          <a:p>
            <a:pPr algn="ctr">
              <a:tabLst>
                <a:tab pos="8455025" algn="r"/>
              </a:tabLst>
            </a:pPr>
            <a:endParaRPr lang="en-US" sz="2000" dirty="0">
              <a:latin typeface="+mn-lt"/>
            </a:endParaRPr>
          </a:p>
          <a:p>
            <a:pPr algn="ctr">
              <a:tabLst>
                <a:tab pos="8455025" algn="r"/>
              </a:tabLst>
            </a:pPr>
            <a:r>
              <a:rPr lang="en-US" sz="7200" b="1" dirty="0">
                <a:latin typeface="+mn-lt"/>
              </a:rPr>
              <a:t>is our inheritance!</a:t>
            </a:r>
          </a:p>
        </p:txBody>
      </p:sp>
    </p:spTree>
    <p:extLst>
      <p:ext uri="{BB962C8B-B14F-4D97-AF65-F5344CB8AC3E}">
        <p14:creationId xmlns:p14="http://schemas.microsoft.com/office/powerpoint/2010/main" val="4016413446"/>
      </p:ext>
    </p:extLst>
  </p:cSld>
  <p:clrMapOvr>
    <a:masterClrMapping/>
  </p:clrMapOvr>
  <p:transition spd="slow">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E9F740-6BF2-FD54-2952-9C54D494C435}"/>
              </a:ext>
            </a:extLst>
          </p:cNvPr>
          <p:cNvSpPr txBox="1"/>
          <p:nvPr/>
        </p:nvSpPr>
        <p:spPr>
          <a:xfrm>
            <a:off x="0" y="1219200"/>
            <a:ext cx="9144000" cy="1938992"/>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u="sng" kern="1400" dirty="0">
                <a:ln>
                  <a:noFill/>
                </a:ln>
                <a:effectLst/>
                <a:uFill>
                  <a:solidFill>
                    <a:srgbClr val="3E0000"/>
                  </a:solidFill>
                </a:uFill>
                <a:latin typeface="Calibri" panose="020F0502020204030204" pitchFamily="34" charset="0"/>
              </a:rPr>
              <a:t>Joy</a:t>
            </a:r>
            <a:r>
              <a:rPr lang="en-US" sz="6000" b="1" kern="1400" dirty="0">
                <a:ln>
                  <a:noFill/>
                </a:ln>
                <a:effectLst/>
                <a:latin typeface="Calibri" panose="020F0502020204030204" pitchFamily="34" charset="0"/>
              </a:rPr>
              <a:t> must </a:t>
            </a:r>
            <a:r>
              <a:rPr lang="en-US" sz="6000" b="1" u="sng" kern="1400" dirty="0">
                <a:ln>
                  <a:noFill/>
                </a:ln>
                <a:effectLst/>
                <a:uFill>
                  <a:solidFill>
                    <a:srgbClr val="3E0000"/>
                  </a:solidFill>
                </a:uFill>
                <a:latin typeface="Calibri" panose="020F0502020204030204" pitchFamily="34" charset="0"/>
              </a:rPr>
              <a:t>follow</a:t>
            </a:r>
            <a:r>
              <a:rPr lang="en-US" sz="6000" b="1" kern="1400" dirty="0">
                <a:ln>
                  <a:noFill/>
                </a:ln>
                <a:effectLst/>
                <a:latin typeface="Calibri" panose="020F0502020204030204" pitchFamily="34" charset="0"/>
              </a:rPr>
              <a:t> </a:t>
            </a:r>
            <a:r>
              <a:rPr lang="en-US" sz="6000" b="1" u="sng" kern="1400" dirty="0">
                <a:ln>
                  <a:noFill/>
                </a:ln>
                <a:effectLst/>
                <a:uFill>
                  <a:solidFill>
                    <a:srgbClr val="3E0000"/>
                  </a:solidFill>
                </a:uFill>
                <a:latin typeface="Calibri" panose="020F0502020204030204" pitchFamily="34" charset="0"/>
              </a:rPr>
              <a:t>repentance</a:t>
            </a:r>
            <a:r>
              <a:rPr lang="en-US" sz="6000" b="1" kern="1400" dirty="0">
                <a:ln>
                  <a:noFill/>
                </a:ln>
                <a:effectLst/>
                <a:uFill>
                  <a:solidFill>
                    <a:srgbClr val="3E0000"/>
                  </a:solidFill>
                </a:uFill>
                <a:latin typeface="Calibri" panose="020F0502020204030204" pitchFamily="34" charset="0"/>
              </a:rPr>
              <a:t>!</a:t>
            </a:r>
            <a:endParaRPr lang="en-US" sz="2400" b="1" kern="1400" dirty="0">
              <a:ln>
                <a:noFill/>
              </a:ln>
              <a:effectLst/>
              <a:latin typeface="Calibri" panose="020F0502020204030204" pitchFamily="34" charset="0"/>
            </a:endParaRPr>
          </a:p>
        </p:txBody>
      </p:sp>
      <p:sp>
        <p:nvSpPr>
          <p:cNvPr id="5" name="Explosion: 8 Points 4">
            <a:extLst>
              <a:ext uri="{FF2B5EF4-FFF2-40B4-BE49-F238E27FC236}">
                <a16:creationId xmlns:a16="http://schemas.microsoft.com/office/drawing/2014/main" id="{1381352D-8427-2F9C-2236-99FFC79256FD}"/>
              </a:ext>
            </a:extLst>
          </p:cNvPr>
          <p:cNvSpPr/>
          <p:nvPr/>
        </p:nvSpPr>
        <p:spPr>
          <a:xfrm>
            <a:off x="1752600" y="685800"/>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A6ED2C2B-94C8-24DB-1489-05EEF1DBB12B}"/>
              </a:ext>
            </a:extLst>
          </p:cNvPr>
          <p:cNvSpPr txBox="1">
            <a:spLocks noChangeArrowheads="1"/>
          </p:cNvSpPr>
          <p:nvPr/>
        </p:nvSpPr>
        <p:spPr bwMode="auto">
          <a:xfrm>
            <a:off x="228600" y="4038600"/>
            <a:ext cx="86868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200" dirty="0">
                <a:latin typeface="+mn-lt"/>
              </a:rPr>
              <a:t>And he said to him, ‘Son, you are always with me, and all that is mine is yours. </a:t>
            </a:r>
            <a:r>
              <a:rPr lang="en-US" sz="3200" baseline="30000" dirty="0">
                <a:latin typeface="+mn-lt"/>
              </a:rPr>
              <a:t>32 </a:t>
            </a:r>
            <a:r>
              <a:rPr lang="en-US" sz="3200" dirty="0">
                <a:latin typeface="+mn-lt"/>
              </a:rPr>
              <a:t>It was fitting to celebrate and be glad, for this your brother was dead, and is alive; he was lost, and is found.’ ”</a:t>
            </a:r>
          </a:p>
          <a:p>
            <a:pPr>
              <a:tabLst>
                <a:tab pos="8455025" algn="r"/>
              </a:tabLst>
            </a:pPr>
            <a:r>
              <a:rPr lang="en-US" sz="3200" dirty="0">
                <a:latin typeface="+mn-lt"/>
              </a:rPr>
              <a:t>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Lk 15:31-32</a:t>
            </a:r>
            <a:endParaRPr lang="en-US" sz="3200" dirty="0">
              <a:latin typeface="+mn-lt"/>
            </a:endParaRPr>
          </a:p>
        </p:txBody>
      </p:sp>
      <p:sp>
        <p:nvSpPr>
          <p:cNvPr id="2" name="Rectangle: Rounded Corners 1">
            <a:extLst>
              <a:ext uri="{FF2B5EF4-FFF2-40B4-BE49-F238E27FC236}">
                <a16:creationId xmlns:a16="http://schemas.microsoft.com/office/drawing/2014/main" id="{97BDAD1A-3F79-F77C-E1AB-EB6613CCFA58}"/>
              </a:ext>
            </a:extLst>
          </p:cNvPr>
          <p:cNvSpPr/>
          <p:nvPr/>
        </p:nvSpPr>
        <p:spPr>
          <a:xfrm>
            <a:off x="228600" y="5105400"/>
            <a:ext cx="3810000" cy="4572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03038704"/>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anim calcmode="lin" valueType="num">
                                      <p:cBhvr>
                                        <p:cTn id="8" dur="3000" fill="hold"/>
                                        <p:tgtEl>
                                          <p:spTgt spid="5"/>
                                        </p:tgtEl>
                                        <p:attrNameLst>
                                          <p:attrName>ppt_x</p:attrName>
                                        </p:attrNameLst>
                                      </p:cBhvr>
                                      <p:tavLst>
                                        <p:tav tm="0">
                                          <p:val>
                                            <p:strVal val="#ppt_x"/>
                                          </p:val>
                                        </p:tav>
                                        <p:tav tm="100000">
                                          <p:val>
                                            <p:strVal val="#ppt_x"/>
                                          </p:val>
                                        </p:tav>
                                      </p:tavLst>
                                    </p:anim>
                                    <p:anim calcmode="lin" valueType="num">
                                      <p:cBhvr>
                                        <p:cTn id="9" dur="3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E9F740-6BF2-FD54-2952-9C54D494C435}"/>
              </a:ext>
            </a:extLst>
          </p:cNvPr>
          <p:cNvSpPr txBox="1"/>
          <p:nvPr/>
        </p:nvSpPr>
        <p:spPr>
          <a:xfrm>
            <a:off x="304800" y="643622"/>
            <a:ext cx="8534400" cy="5570756"/>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5600" b="1" kern="1400" dirty="0">
                <a:ln>
                  <a:noFill/>
                </a:ln>
                <a:effectLst/>
                <a:latin typeface="Calibri" panose="020F0502020204030204" pitchFamily="34" charset="0"/>
              </a:rPr>
              <a:t>Jesus, enjoys spending</a:t>
            </a:r>
          </a:p>
          <a:p>
            <a:pPr marL="111316" marR="38100" indent="0" algn="ctr">
              <a:spcBef>
                <a:spcPts val="0"/>
              </a:spcBef>
              <a:spcAft>
                <a:spcPts val="0"/>
              </a:spcAft>
              <a:tabLst>
                <a:tab pos="682625" algn="l"/>
                <a:tab pos="8455025" algn="r"/>
              </a:tabLst>
            </a:pPr>
            <a:r>
              <a:rPr lang="en-US" sz="5600" b="1" kern="1400" dirty="0">
                <a:ln>
                  <a:noFill/>
                </a:ln>
                <a:effectLst/>
                <a:latin typeface="Calibri" panose="020F0502020204030204" pitchFamily="34" charset="0"/>
              </a:rPr>
              <a:t>time with you!</a:t>
            </a:r>
          </a:p>
          <a:p>
            <a:pPr marL="111316" marR="38100" indent="0" algn="ctr">
              <a:spcBef>
                <a:spcPts val="0"/>
              </a:spcBef>
              <a:spcAft>
                <a:spcPts val="0"/>
              </a:spcAft>
              <a:tabLst>
                <a:tab pos="682625" algn="l"/>
                <a:tab pos="8455025" algn="r"/>
              </a:tabLst>
            </a:pPr>
            <a:endParaRPr lang="en-US" sz="1000" b="1" kern="1400" dirty="0">
              <a:ln>
                <a:noFill/>
              </a:ln>
              <a:effectLst/>
              <a:latin typeface="Calibri" panose="020F0502020204030204" pitchFamily="34" charset="0"/>
            </a:endParaRPr>
          </a:p>
          <a:p>
            <a:pPr marL="111316" marR="38100" indent="0" algn="ctr">
              <a:spcBef>
                <a:spcPts val="0"/>
              </a:spcBef>
              <a:spcAft>
                <a:spcPts val="0"/>
              </a:spcAft>
              <a:tabLst>
                <a:tab pos="682625" algn="l"/>
                <a:tab pos="8455025" algn="r"/>
              </a:tabLst>
            </a:pPr>
            <a:r>
              <a:rPr lang="en-US" sz="5600" b="1" kern="1400" dirty="0">
                <a:latin typeface="Calibri" panose="020F0502020204030204" pitchFamily="34" charset="0"/>
              </a:rPr>
              <a:t>You will feel welcome &amp; comfortable around Jesus!</a:t>
            </a:r>
          </a:p>
          <a:p>
            <a:pPr marL="111316" marR="38100" indent="0" algn="ctr">
              <a:spcBef>
                <a:spcPts val="0"/>
              </a:spcBef>
              <a:spcAft>
                <a:spcPts val="0"/>
              </a:spcAft>
              <a:tabLst>
                <a:tab pos="682625" algn="l"/>
                <a:tab pos="8455025" algn="r"/>
              </a:tabLst>
            </a:pPr>
            <a:endParaRPr lang="en-US" sz="1000" b="1" kern="1400" dirty="0">
              <a:latin typeface="Calibri" panose="020F0502020204030204" pitchFamily="34" charset="0"/>
            </a:endParaRPr>
          </a:p>
          <a:p>
            <a:pPr marL="111316" marR="38100" indent="0" algn="ctr">
              <a:spcBef>
                <a:spcPts val="0"/>
              </a:spcBef>
              <a:spcAft>
                <a:spcPts val="0"/>
              </a:spcAft>
              <a:tabLst>
                <a:tab pos="682625" algn="l"/>
                <a:tab pos="8455025" algn="r"/>
              </a:tabLst>
            </a:pPr>
            <a:r>
              <a:rPr lang="en-US" sz="5600" b="1" kern="1400" dirty="0">
                <a:ln>
                  <a:noFill/>
                </a:ln>
                <a:effectLst/>
                <a:latin typeface="Calibri" panose="020F0502020204030204" pitchFamily="34" charset="0"/>
              </a:rPr>
              <a:t>Jesus will always </a:t>
            </a:r>
            <a:r>
              <a:rPr lang="en-US" sz="5600" b="1" u="sng" kern="1400" dirty="0">
                <a:ln>
                  <a:noFill/>
                </a:ln>
                <a:effectLst/>
                <a:uFill>
                  <a:solidFill>
                    <a:srgbClr val="3E0000"/>
                  </a:solidFill>
                </a:uFill>
                <a:latin typeface="Calibri" panose="020F0502020204030204" pitchFamily="34" charset="0"/>
              </a:rPr>
              <a:t>invite</a:t>
            </a:r>
            <a:r>
              <a:rPr lang="en-US" sz="5600" b="1" kern="1400" dirty="0">
                <a:ln>
                  <a:noFill/>
                </a:ln>
                <a:effectLst/>
                <a:latin typeface="Calibri" panose="020F0502020204030204" pitchFamily="34" charset="0"/>
              </a:rPr>
              <a:t> you </a:t>
            </a:r>
            <a:r>
              <a:rPr lang="en-US" sz="5600" b="1" kern="1400" dirty="0">
                <a:ln>
                  <a:noFill/>
                </a:ln>
                <a:effectLst/>
                <a:uFill>
                  <a:solidFill>
                    <a:srgbClr val="3E0000"/>
                  </a:solidFill>
                </a:uFill>
                <a:latin typeface="Calibri" panose="020F0502020204030204" pitchFamily="34" charset="0"/>
              </a:rPr>
              <a:t>rather than </a:t>
            </a:r>
            <a:r>
              <a:rPr lang="en-US" sz="5600" b="1" u="sng" kern="1400" dirty="0">
                <a:ln>
                  <a:noFill/>
                </a:ln>
                <a:effectLst/>
                <a:uFill>
                  <a:solidFill>
                    <a:srgbClr val="3E0000"/>
                  </a:solidFill>
                </a:uFill>
                <a:latin typeface="Calibri" panose="020F0502020204030204" pitchFamily="34" charset="0"/>
              </a:rPr>
              <a:t>refuse</a:t>
            </a:r>
            <a:r>
              <a:rPr lang="en-US" sz="5600" b="1" kern="1400" dirty="0">
                <a:ln>
                  <a:noFill/>
                </a:ln>
                <a:effectLst/>
                <a:uFill>
                  <a:solidFill>
                    <a:srgbClr val="3E0000"/>
                  </a:solidFill>
                </a:uFill>
                <a:latin typeface="Calibri" panose="020F0502020204030204" pitchFamily="34" charset="0"/>
              </a:rPr>
              <a:t> </a:t>
            </a:r>
            <a:r>
              <a:rPr lang="en-US" sz="5600" b="1" kern="1400" dirty="0">
                <a:uFill>
                  <a:solidFill>
                    <a:srgbClr val="3E0000"/>
                  </a:solidFill>
                </a:uFill>
                <a:latin typeface="Calibri" panose="020F0502020204030204" pitchFamily="34" charset="0"/>
              </a:rPr>
              <a:t>you</a:t>
            </a:r>
            <a:r>
              <a:rPr lang="en-US" sz="5600" b="1" kern="1400" dirty="0">
                <a:ln>
                  <a:noFill/>
                </a:ln>
                <a:effectLst/>
                <a:uFill>
                  <a:solidFill>
                    <a:srgbClr val="3E0000"/>
                  </a:solidFill>
                </a:uFill>
                <a:latin typeface="Calibri" panose="020F0502020204030204" pitchFamily="34" charset="0"/>
              </a:rPr>
              <a:t>.</a:t>
            </a:r>
            <a:endParaRPr lang="en-US" sz="5600" b="1" kern="1400" dirty="0">
              <a:ln>
                <a:noFill/>
              </a:ln>
              <a:effectLst/>
              <a:latin typeface="Calibri" panose="020F0502020204030204" pitchFamily="34" charset="0"/>
            </a:endParaRPr>
          </a:p>
        </p:txBody>
      </p:sp>
    </p:spTree>
    <p:extLst>
      <p:ext uri="{BB962C8B-B14F-4D97-AF65-F5344CB8AC3E}">
        <p14:creationId xmlns:p14="http://schemas.microsoft.com/office/powerpoint/2010/main" val="3788601931"/>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51C44A-48FD-452A-B631-29826638C0DC}">
  <ds:schemaRefs>
    <ds:schemaRef ds:uri="http://schemas.microsoft.com/sharepoint/v3/contenttype/forms"/>
  </ds:schemaRefs>
</ds:datastoreItem>
</file>

<file path=customXml/itemProps2.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12008</TotalTime>
  <Words>1009</Words>
  <Application>Microsoft Office PowerPoint</Application>
  <PresentationFormat>On-screen Show (4:3)</PresentationFormat>
  <Paragraphs>50</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706</cp:revision>
  <cp:lastPrinted>2022-10-02T13:03:38Z</cp:lastPrinted>
  <dcterms:created xsi:type="dcterms:W3CDTF">2020-07-19T11:17:55Z</dcterms:created>
  <dcterms:modified xsi:type="dcterms:W3CDTF">2023-09-17T12:23:27Z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