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3" r:id="rId4"/>
  </p:sldMasterIdLst>
  <p:notesMasterIdLst>
    <p:notesMasterId r:id="rId16"/>
  </p:notesMasterIdLst>
  <p:handoutMasterIdLst>
    <p:handoutMasterId r:id="rId17"/>
  </p:handoutMasterIdLst>
  <p:sldIdLst>
    <p:sldId id="7104" r:id="rId5"/>
    <p:sldId id="7557" r:id="rId6"/>
    <p:sldId id="7550" r:id="rId7"/>
    <p:sldId id="7551" r:id="rId8"/>
    <p:sldId id="7552" r:id="rId9"/>
    <p:sldId id="7538" r:id="rId10"/>
    <p:sldId id="7562" r:id="rId11"/>
    <p:sldId id="7564" r:id="rId12"/>
    <p:sldId id="7553" r:id="rId13"/>
    <p:sldId id="7565" r:id="rId14"/>
    <p:sldId id="7515" r:id="rId15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0000"/>
    <a:srgbClr val="003300"/>
    <a:srgbClr val="001236"/>
    <a:srgbClr val="CC0000"/>
    <a:srgbClr val="4C0000"/>
    <a:srgbClr val="200F51"/>
    <a:srgbClr val="800000"/>
    <a:srgbClr val="140A52"/>
    <a:srgbClr val="000510"/>
    <a:srgbClr val="3C28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500" autoAdjust="0"/>
    <p:restoredTop sz="93969" autoAdjust="0"/>
  </p:normalViewPr>
  <p:slideViewPr>
    <p:cSldViewPr showGuides="1">
      <p:cViewPr>
        <p:scale>
          <a:sx n="60" d="100"/>
          <a:sy n="60" d="100"/>
        </p:scale>
        <p:origin x="558" y="2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382"/>
    </p:cViewPr>
  </p:sorterViewPr>
  <p:notesViewPr>
    <p:cSldViewPr showGuides="1">
      <p:cViewPr varScale="1">
        <p:scale>
          <a:sx n="55" d="100"/>
          <a:sy n="55" d="100"/>
        </p:scale>
        <p:origin x="2772" y="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926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4AA96D6-9668-4899-AAD5-4140F4AFEE62}" type="datetimeFigureOut">
              <a:rPr lang="en-US"/>
              <a:pPr>
                <a:defRPr/>
              </a:pPr>
              <a:t>9/10/2023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926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3A26895-C2E3-4028-89DB-B12CFB31ED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926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27078B37-2A58-4AB2-90F7-D39C0570B202}" type="datetimeFigureOut">
              <a:rPr lang="en-US"/>
              <a:pPr>
                <a:defRPr/>
              </a:pPr>
              <a:t>9/10/2023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548" tIns="46774" rIns="93548" bIns="46774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7"/>
            <a:ext cx="5607050" cy="4183063"/>
          </a:xfrm>
          <a:prstGeom prst="rect">
            <a:avLst/>
          </a:prstGeom>
        </p:spPr>
        <p:txBody>
          <a:bodyPr vert="horz" lIns="93548" tIns="46774" rIns="93548" bIns="46774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926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8BE3DCCF-9315-40EC-AB5D-258771C66C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3666C-802F-4392-A00E-98CEE425D6F9}" type="datetimeFigureOut">
              <a:rPr lang="en-US"/>
              <a:pPr>
                <a:defRPr/>
              </a:pPr>
              <a:t>9/10/2023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5D314-1835-409D-9EFD-58E955B290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622236"/>
      </p:ext>
    </p:extLst>
  </p:cSld>
  <p:clrMapOvr>
    <a:masterClrMapping/>
  </p:clrMapOvr>
  <p:transition spd="slow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A05A5-5A0B-45FF-B89D-85BC8460AB0C}" type="datetimeFigureOut">
              <a:rPr lang="en-US"/>
              <a:pPr>
                <a:defRPr/>
              </a:pPr>
              <a:t>9/10/2023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D8002-CF1F-4096-9569-3573B982FB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686743"/>
      </p:ext>
    </p:extLst>
  </p:cSld>
  <p:clrMapOvr>
    <a:masterClrMapping/>
  </p:clrMapOvr>
  <p:transition spd="slow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BCD70-790B-4A11-9799-E88470345A93}" type="datetimeFigureOut">
              <a:rPr lang="en-US"/>
              <a:pPr>
                <a:defRPr/>
              </a:pPr>
              <a:t>9/10/2023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96E6A-4084-41FC-B2D9-CD53888D83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377904"/>
      </p:ext>
    </p:extLst>
  </p:cSld>
  <p:clrMapOvr>
    <a:masterClrMapping/>
  </p:clrMapOvr>
  <p:transition spd="slow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44BCD-C835-4034-8505-224F441D54CB}" type="datetimeFigureOut">
              <a:rPr lang="en-US"/>
              <a:pPr>
                <a:defRPr/>
              </a:pPr>
              <a:t>9/10/2023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990BB-F777-40B5-BC28-2430EB8FBE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038741"/>
      </p:ext>
    </p:extLst>
  </p:cSld>
  <p:clrMapOvr>
    <a:masterClrMapping/>
  </p:clrMapOvr>
  <p:transition spd="slow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B4B57-825F-48E0-BF16-963E87FFE659}" type="datetimeFigureOut">
              <a:rPr lang="en-US"/>
              <a:pPr>
                <a:defRPr/>
              </a:pPr>
              <a:t>9/10/2023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3616B-0542-4CE8-8DAE-BEAA6DB1B0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869043"/>
      </p:ext>
    </p:extLst>
  </p:cSld>
  <p:clrMapOvr>
    <a:masterClrMapping/>
  </p:clrMapOvr>
  <p:transition spd="slow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B4DE8-5ED3-47D1-A32C-1E2E49221FE3}" type="datetimeFigureOut">
              <a:rPr lang="en-US"/>
              <a:pPr>
                <a:defRPr/>
              </a:pPr>
              <a:t>9/10/2023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5E01C-1404-4CAD-A550-550339EBA2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798950"/>
      </p:ext>
    </p:extLst>
  </p:cSld>
  <p:clrMapOvr>
    <a:masterClrMapping/>
  </p:clrMapOvr>
  <p:transition spd="slow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2399E-1BF0-477C-98CB-F873E9621757}" type="datetimeFigureOut">
              <a:rPr lang="en-US"/>
              <a:pPr>
                <a:defRPr/>
              </a:pPr>
              <a:t>9/10/2023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925CD-BC6B-42B2-A4BA-068E3A0488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975980"/>
      </p:ext>
    </p:extLst>
  </p:cSld>
  <p:clrMapOvr>
    <a:masterClrMapping/>
  </p:clrMapOvr>
  <p:transition spd="slow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2D4B8-E19B-4905-A097-CBAC17352F85}" type="datetimeFigureOut">
              <a:rPr lang="en-US"/>
              <a:pPr>
                <a:defRPr/>
              </a:pPr>
              <a:t>9/10/2023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95AD5-C483-4D69-8DAF-88F64E7D31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274109"/>
      </p:ext>
    </p:extLst>
  </p:cSld>
  <p:clrMapOvr>
    <a:masterClrMapping/>
  </p:clrMapOvr>
  <p:transition spd="slow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FBABC-811A-43E2-95C0-925DF895F8CB}" type="datetimeFigureOut">
              <a:rPr lang="en-US"/>
              <a:pPr>
                <a:defRPr/>
              </a:pPr>
              <a:t>9/10/2023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7E973-7675-48A5-8C2D-5FC890CCEB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723466"/>
      </p:ext>
    </p:extLst>
  </p:cSld>
  <p:clrMapOvr>
    <a:masterClrMapping/>
  </p:clrMapOvr>
  <p:transition spd="slow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73480-399F-476C-B408-5116C24F63C0}" type="datetimeFigureOut">
              <a:rPr lang="en-US"/>
              <a:pPr>
                <a:defRPr/>
              </a:pPr>
              <a:t>9/10/2023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37134-7EAC-4920-B564-C6A85EB011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227958"/>
      </p:ext>
    </p:extLst>
  </p:cSld>
  <p:clrMapOvr>
    <a:masterClrMapping/>
  </p:clrMapOvr>
  <p:transition spd="slow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91E29-5936-4AE4-925D-188B0F8BBB7A}" type="datetimeFigureOut">
              <a:rPr lang="en-US"/>
              <a:pPr>
                <a:defRPr/>
              </a:pPr>
              <a:t>9/10/2023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70B8F-34D3-4D31-94DD-F102750F5F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59853"/>
      </p:ext>
    </p:extLst>
  </p:cSld>
  <p:clrMapOvr>
    <a:masterClrMapping/>
  </p:clrMapOvr>
  <p:transition spd="slow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A9E0286-B1FA-453C-948A-193D5F62C066}" type="datetimeFigureOut">
              <a:rPr lang="en-US"/>
              <a:pPr>
                <a:defRPr/>
              </a:pPr>
              <a:t>9/10/2023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0B2CDBA-08FD-4277-94DC-663BFDE2EF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</p:sldLayoutIdLst>
  <p:transition spd="slow">
    <p:random/>
  </p:transition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9">
            <a:extLst>
              <a:ext uri="{FF2B5EF4-FFF2-40B4-BE49-F238E27FC236}">
                <a16:creationId xmlns:a16="http://schemas.microsoft.com/office/drawing/2014/main" id="{24B1FA3F-297D-4A44-AE86-106312FC88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318" y="2514600"/>
            <a:ext cx="2815389" cy="320933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b="1" dirty="0">
                <a:cs typeface="Arial" panose="020B0604020202020204" pitchFamily="34" charset="0"/>
              </a:rPr>
              <a:t>Mt 11:18-19</a:t>
            </a: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b="1" dirty="0">
                <a:cs typeface="Arial" panose="020B0604020202020204" pitchFamily="34" charset="0"/>
              </a:rPr>
              <a:t>Lk 15:1-10</a:t>
            </a: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b="1" dirty="0">
                <a:cs typeface="Arial" panose="020B0604020202020204" pitchFamily="34" charset="0"/>
              </a:rPr>
              <a:t>Lk 23:39-43</a:t>
            </a:r>
            <a:endParaRPr lang="nl-NL" sz="1800" kern="140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b="1" dirty="0">
                <a:cs typeface="Arial" panose="020B0604020202020204" pitchFamily="34" charset="0"/>
              </a:rPr>
              <a:t>Mt 11:28-30</a:t>
            </a: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b="1" dirty="0">
                <a:cs typeface="Arial" panose="020B0604020202020204" pitchFamily="34" charset="0"/>
              </a:rPr>
              <a:t>Heb 12:2</a:t>
            </a: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US" sz="2800" b="1" dirty="0">
              <a:cs typeface="Arial" panose="020B0604020202020204" pitchFamily="34" charset="0"/>
            </a:endParaRPr>
          </a:p>
          <a:p>
            <a:pPr marL="0" marR="38100" indent="-2286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b="1" dirty="0">
              <a:uFill>
                <a:solidFill>
                  <a:srgbClr val="3E0000"/>
                </a:solidFill>
              </a:uFill>
              <a:cs typeface="Arial" panose="020B0604020202020204" pitchFamily="34" charset="0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23C9D88D-F381-4E93-BA44-7450CB572D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6094588"/>
            <a:ext cx="2362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en-US" altLang="en-US" sz="3600" b="1" i="1" dirty="0">
                <a:cs typeface="Arial" panose="020B0604020202020204" pitchFamily="34" charset="0"/>
              </a:rPr>
              <a:t>9/10/23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99634F8D-3225-2DAA-C2B5-99E932A92F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318" y="304800"/>
            <a:ext cx="856188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38100" indent="0" algn="ctr">
              <a:spcBef>
                <a:spcPts val="0"/>
              </a:spcBef>
              <a:spcAft>
                <a:spcPts val="600"/>
              </a:spcAft>
            </a:pPr>
            <a:r>
              <a:rPr lang="en-US" sz="4800" b="1" i="1" dirty="0">
                <a:cs typeface="Arial" panose="020B0604020202020204" pitchFamily="34" charset="0"/>
              </a:rPr>
              <a:t>Jesus, A Tender Friend</a:t>
            </a:r>
            <a:endParaRPr lang="en-US" sz="3600" i="1" dirty="0">
              <a:cs typeface="Arial" panose="020B0604020202020204" pitchFamily="34" charset="0"/>
            </a:endParaRPr>
          </a:p>
        </p:txBody>
      </p:sp>
      <p:pic>
        <p:nvPicPr>
          <p:cNvPr id="4" name="Picture 3" descr="A group of crosses with a sunset in the background&#10;&#10;Description automatically generated">
            <a:extLst>
              <a:ext uri="{FF2B5EF4-FFF2-40B4-BE49-F238E27FC236}">
                <a16:creationId xmlns:a16="http://schemas.microsoft.com/office/drawing/2014/main" id="{8E55C9E2-2A3C-251A-3BF4-DA32E8D53B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99" r="20499"/>
          <a:stretch/>
        </p:blipFill>
        <p:spPr>
          <a:xfrm>
            <a:off x="3383280" y="1714500"/>
            <a:ext cx="576072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156494"/>
      </p:ext>
    </p:extLst>
  </p:cSld>
  <p:clrMapOvr>
    <a:masterClrMapping/>
  </p:clrMapOvr>
  <p:transition spd="slow"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A60EDAF-9B3A-B790-B429-04C654AD95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276" y="2140082"/>
            <a:ext cx="8534400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455025" algn="r"/>
              </a:tabLst>
            </a:pPr>
            <a:r>
              <a:rPr lang="en-US" sz="3200" dirty="0">
                <a:latin typeface="+mn-lt"/>
              </a:rPr>
              <a:t>“For John came neither eating nor drinking, and they say, ‘He has a demon.’ </a:t>
            </a:r>
            <a:r>
              <a:rPr lang="en-US" sz="3200" baseline="30000" dirty="0">
                <a:latin typeface="+mn-lt"/>
              </a:rPr>
              <a:t>19 </a:t>
            </a:r>
            <a:r>
              <a:rPr lang="en-US" sz="3200" dirty="0">
                <a:latin typeface="+mn-lt"/>
              </a:rPr>
              <a:t>The Son of Man came eating and drinking, and they say, ‘Look at him! A glutton and a drunkard, a friend of tax collectors and sinners!’ Yet wisdom is justified by her deeds.”	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Mt 11:18-19</a:t>
            </a:r>
            <a:r>
              <a:rPr lang="en-US" sz="3200" dirty="0">
                <a:latin typeface="+mn-lt"/>
              </a:rPr>
              <a:t> </a:t>
            </a:r>
          </a:p>
          <a:p>
            <a:pPr>
              <a:tabLst>
                <a:tab pos="8455025" algn="r"/>
              </a:tabLst>
            </a:pPr>
            <a:endParaRPr lang="en-US" sz="800" dirty="0">
              <a:latin typeface="+mn-lt"/>
            </a:endParaRPr>
          </a:p>
          <a:p>
            <a:pPr>
              <a:tabLst>
                <a:tab pos="8455025" algn="r"/>
              </a:tabLst>
            </a:pPr>
            <a:r>
              <a:rPr lang="en-US" sz="3200" dirty="0">
                <a:latin typeface="+mn-lt"/>
              </a:rPr>
              <a:t>Now the tax collectors and sinners were all drawing near to hear him.	</a:t>
            </a:r>
            <a:r>
              <a:rPr lang="en-US" sz="2800" b="1" dirty="0">
                <a:latin typeface="+mn-lt"/>
              </a:rPr>
              <a:t>Lk 15:1</a:t>
            </a:r>
            <a:endParaRPr lang="en-US" sz="2800" b="1" dirty="0">
              <a:uFill>
                <a:solidFill>
                  <a:srgbClr val="3E0000"/>
                </a:solidFill>
              </a:u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248167D2-CB0E-B460-5E57-B4432AC58F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276" y="152400"/>
            <a:ext cx="8561882" cy="1831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38100" indent="0" algn="ctr">
              <a:spcBef>
                <a:spcPts val="0"/>
              </a:spcBef>
              <a:spcAft>
                <a:spcPts val="600"/>
              </a:spcAft>
            </a:pPr>
            <a:r>
              <a:rPr lang="en-US" sz="6000" b="1" i="1" dirty="0">
                <a:cs typeface="Arial" panose="020B0604020202020204" pitchFamily="34" charset="0"/>
              </a:rPr>
              <a:t>Jesus and You</a:t>
            </a:r>
          </a:p>
          <a:p>
            <a:pPr marL="0" marR="38100" indent="0" algn="ctr">
              <a:spcBef>
                <a:spcPts val="0"/>
              </a:spcBef>
              <a:spcAft>
                <a:spcPts val="600"/>
              </a:spcAft>
            </a:pPr>
            <a:r>
              <a:rPr lang="en-US" sz="4800" i="1" dirty="0">
                <a:cs typeface="Arial" panose="020B0604020202020204" pitchFamily="34" charset="0"/>
              </a:rPr>
              <a:t>Friend or Foe</a:t>
            </a:r>
            <a:endParaRPr lang="en-US" sz="3600" i="1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4807511"/>
      </p:ext>
    </p:extLst>
  </p:cSld>
  <p:clrMapOvr>
    <a:masterClrMapping/>
  </p:clrMapOvr>
  <p:transition spd="slow"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7E9F740-6BF2-FD54-2952-9C54D494C435}"/>
              </a:ext>
            </a:extLst>
          </p:cNvPr>
          <p:cNvSpPr txBox="1"/>
          <p:nvPr/>
        </p:nvSpPr>
        <p:spPr>
          <a:xfrm>
            <a:off x="0" y="822406"/>
            <a:ext cx="9144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r>
              <a:rPr lang="en-US" sz="6000" b="1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He </a:t>
            </a:r>
            <a:r>
              <a:rPr lang="en-US" sz="6000" b="1" u="sng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enjoys</a:t>
            </a:r>
            <a:r>
              <a:rPr lang="en-US" sz="6000" b="1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 spending</a:t>
            </a:r>
          </a:p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r>
              <a:rPr lang="en-US" sz="6000" b="1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time with them</a:t>
            </a:r>
            <a:r>
              <a:rPr lang="en-US" sz="60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.  </a:t>
            </a:r>
            <a:r>
              <a:rPr lang="en-US" sz="2400" b="1" i="1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Ortlund p114</a:t>
            </a:r>
            <a:endParaRPr lang="en-US" sz="2400" b="1" kern="1400" dirty="0">
              <a:ln>
                <a:noFill/>
              </a:ln>
              <a:effectLst/>
              <a:latin typeface="Calibri" panose="020F0502020204030204" pitchFamily="34" charset="0"/>
            </a:endParaRPr>
          </a:p>
        </p:txBody>
      </p:sp>
      <p:sp>
        <p:nvSpPr>
          <p:cNvPr id="5" name="Explosion: 8 Points 4">
            <a:extLst>
              <a:ext uri="{FF2B5EF4-FFF2-40B4-BE49-F238E27FC236}">
                <a16:creationId xmlns:a16="http://schemas.microsoft.com/office/drawing/2014/main" id="{1381352D-8427-2F9C-2236-99FFC79256FD}"/>
              </a:ext>
            </a:extLst>
          </p:cNvPr>
          <p:cNvSpPr/>
          <p:nvPr/>
        </p:nvSpPr>
        <p:spPr>
          <a:xfrm>
            <a:off x="1066800" y="562407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ED2C2B-94C8-24DB-1489-05EEF1DBB1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083859"/>
            <a:ext cx="85344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455025" algn="r"/>
              </a:tabLst>
            </a:pPr>
            <a:r>
              <a:rPr lang="en-US" sz="3200" dirty="0">
                <a:latin typeface="+mn-lt"/>
              </a:rPr>
              <a:t>“The Son of Man came eating and drinking, and they say, ‘Look at him! A glutton and a drunkard, a friend of tax collectors and sinners!’”	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Mt 11:19</a:t>
            </a:r>
            <a:r>
              <a:rPr lang="en-US" sz="3200" dirty="0">
                <a:latin typeface="+mn-lt"/>
              </a:rPr>
              <a:t> </a:t>
            </a:r>
          </a:p>
          <a:p>
            <a:pPr>
              <a:tabLst>
                <a:tab pos="8455025" algn="r"/>
              </a:tabLst>
            </a:pPr>
            <a:endParaRPr lang="en-US" sz="800" dirty="0">
              <a:latin typeface="+mn-lt"/>
            </a:endParaRPr>
          </a:p>
          <a:p>
            <a:pPr>
              <a:tabLst>
                <a:tab pos="8455025" algn="r"/>
              </a:tabLst>
            </a:pPr>
            <a:r>
              <a:rPr lang="en-US" sz="3200" dirty="0">
                <a:latin typeface="+mn-lt"/>
              </a:rPr>
              <a:t>Now the tax collectors and sinners were all drawing near to hear him.	</a:t>
            </a:r>
            <a:r>
              <a:rPr lang="en-US" sz="2800" b="1" dirty="0">
                <a:latin typeface="+mn-lt"/>
              </a:rPr>
              <a:t>Lk 15:1</a:t>
            </a:r>
            <a:endParaRPr lang="en-US" sz="2800" b="1" dirty="0">
              <a:uFill>
                <a:solidFill>
                  <a:srgbClr val="3E0000"/>
                </a:solidFill>
              </a:u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DBF24D-E804-9CA6-BA8C-02AA5AD7D59B}"/>
              </a:ext>
            </a:extLst>
          </p:cNvPr>
          <p:cNvSpPr txBox="1"/>
          <p:nvPr/>
        </p:nvSpPr>
        <p:spPr>
          <a:xfrm>
            <a:off x="0" y="6055902"/>
            <a:ext cx="9144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r>
              <a:rPr lang="en-US" sz="4400" b="1" i="1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Jesus, a friend of </a:t>
            </a:r>
            <a:r>
              <a:rPr lang="en-US" sz="4400" b="1" i="1" kern="1400" dirty="0">
                <a:latin typeface="Calibri" panose="020F0502020204030204" pitchFamily="34" charset="0"/>
              </a:rPr>
              <a:t>s</a:t>
            </a:r>
            <a:r>
              <a:rPr lang="en-US" sz="4400" b="1" i="1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inners?</a:t>
            </a:r>
          </a:p>
        </p:txBody>
      </p:sp>
    </p:spTree>
    <p:extLst>
      <p:ext uri="{BB962C8B-B14F-4D97-AF65-F5344CB8AC3E}">
        <p14:creationId xmlns:p14="http://schemas.microsoft.com/office/powerpoint/2010/main" val="3641750290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7E9F740-6BF2-FD54-2952-9C54D494C435}"/>
              </a:ext>
            </a:extLst>
          </p:cNvPr>
          <p:cNvSpPr txBox="1"/>
          <p:nvPr/>
        </p:nvSpPr>
        <p:spPr>
          <a:xfrm>
            <a:off x="0" y="419910"/>
            <a:ext cx="91440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r>
              <a:rPr lang="en-US" sz="6000" b="1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They feel </a:t>
            </a:r>
            <a:r>
              <a:rPr lang="en-US" sz="6000" b="1" u="sng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welcome</a:t>
            </a:r>
            <a:r>
              <a:rPr lang="en-US" sz="6000" b="1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 &amp; </a:t>
            </a:r>
            <a:r>
              <a:rPr lang="en-US" sz="6000" b="1" u="sng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comfortable</a:t>
            </a:r>
            <a:r>
              <a:rPr lang="en-US" sz="6000" b="1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around</a:t>
            </a:r>
            <a:r>
              <a:rPr lang="en-US" sz="60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Jesus</a:t>
            </a:r>
            <a:r>
              <a:rPr lang="en-US" sz="60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.  </a:t>
            </a:r>
            <a:r>
              <a:rPr lang="en-US" sz="2400" b="1" i="1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Ortlund p114</a:t>
            </a:r>
            <a:endParaRPr lang="en-US" sz="2400" b="1" kern="1400" dirty="0">
              <a:ln>
                <a:noFill/>
              </a:ln>
              <a:effectLst/>
              <a:latin typeface="Calibri" panose="020F0502020204030204" pitchFamily="34" charset="0"/>
            </a:endParaRPr>
          </a:p>
        </p:txBody>
      </p:sp>
      <p:sp>
        <p:nvSpPr>
          <p:cNvPr id="5" name="Explosion: 8 Points 4">
            <a:extLst>
              <a:ext uri="{FF2B5EF4-FFF2-40B4-BE49-F238E27FC236}">
                <a16:creationId xmlns:a16="http://schemas.microsoft.com/office/drawing/2014/main" id="{1381352D-8427-2F9C-2236-99FFC79256FD}"/>
              </a:ext>
            </a:extLst>
          </p:cNvPr>
          <p:cNvSpPr/>
          <p:nvPr/>
        </p:nvSpPr>
        <p:spPr>
          <a:xfrm>
            <a:off x="990600" y="44689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DBF24D-E804-9CA6-BA8C-02AA5AD7D59B}"/>
              </a:ext>
            </a:extLst>
          </p:cNvPr>
          <p:cNvSpPr txBox="1"/>
          <p:nvPr/>
        </p:nvSpPr>
        <p:spPr>
          <a:xfrm>
            <a:off x="0" y="6055902"/>
            <a:ext cx="9144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r>
              <a:rPr lang="en-US" sz="4400" b="1" i="1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Jesus, a friend of </a:t>
            </a:r>
            <a:r>
              <a:rPr lang="en-US" sz="4400" b="1" i="1" kern="1400" dirty="0">
                <a:latin typeface="Calibri" panose="020F0502020204030204" pitchFamily="34" charset="0"/>
              </a:rPr>
              <a:t>s</a:t>
            </a:r>
            <a:r>
              <a:rPr lang="en-US" sz="4400" b="1" i="1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inners?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6D92A7-AEB4-7498-0712-0EF039973A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083859"/>
            <a:ext cx="85344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455025" algn="r"/>
              </a:tabLst>
            </a:pPr>
            <a:r>
              <a:rPr lang="en-US" sz="3200" dirty="0">
                <a:latin typeface="+mn-lt"/>
              </a:rPr>
              <a:t>“The Son of Man came eating and drinking, and they say, ‘Look at him! A glutton and a drunkard, a friend of tax collectors and sinners!’”	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Mt 11:19</a:t>
            </a:r>
            <a:r>
              <a:rPr lang="en-US" sz="3200" dirty="0">
                <a:latin typeface="+mn-lt"/>
              </a:rPr>
              <a:t> </a:t>
            </a:r>
          </a:p>
          <a:p>
            <a:pPr>
              <a:tabLst>
                <a:tab pos="8455025" algn="r"/>
              </a:tabLst>
            </a:pPr>
            <a:endParaRPr lang="en-US" sz="800" dirty="0">
              <a:latin typeface="+mn-lt"/>
            </a:endParaRPr>
          </a:p>
          <a:p>
            <a:pPr>
              <a:tabLst>
                <a:tab pos="8455025" algn="r"/>
              </a:tabLst>
            </a:pPr>
            <a:r>
              <a:rPr lang="en-US" sz="3200" dirty="0">
                <a:latin typeface="+mn-lt"/>
              </a:rPr>
              <a:t>Now the tax collectors and sinners were all drawing near to hear him.	</a:t>
            </a:r>
            <a:r>
              <a:rPr lang="en-US" sz="2800" b="1" dirty="0">
                <a:latin typeface="+mn-lt"/>
              </a:rPr>
              <a:t>Lk 15:1</a:t>
            </a:r>
            <a:endParaRPr lang="en-US" sz="2800" b="1" dirty="0">
              <a:uFill>
                <a:solidFill>
                  <a:srgbClr val="3E0000"/>
                </a:solidFill>
              </a:u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090220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7E9F740-6BF2-FD54-2952-9C54D494C435}"/>
              </a:ext>
            </a:extLst>
          </p:cNvPr>
          <p:cNvSpPr txBox="1"/>
          <p:nvPr/>
        </p:nvSpPr>
        <p:spPr>
          <a:xfrm>
            <a:off x="304800" y="121205"/>
            <a:ext cx="8534400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r>
              <a:rPr lang="en-US" sz="6000" b="1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Here is the promise of </a:t>
            </a:r>
          </a:p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r>
              <a:rPr lang="en-US" sz="6000" b="1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the gospel and the message of the whole Bible: In Jesus Christ we are given a friend who will always </a:t>
            </a:r>
            <a:r>
              <a:rPr lang="en-US" sz="6000" b="1" u="sng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enjoy</a:t>
            </a:r>
            <a:r>
              <a:rPr lang="en-US" sz="6000" b="1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 </a:t>
            </a:r>
            <a:r>
              <a:rPr lang="en-US" sz="60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rather than </a:t>
            </a:r>
            <a:r>
              <a:rPr lang="en-US" sz="6000" b="1" u="sng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refuse</a:t>
            </a:r>
            <a:r>
              <a:rPr lang="en-US" sz="60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 us.  </a:t>
            </a:r>
            <a:r>
              <a:rPr lang="en-US" sz="2400" b="1" i="1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Ortlund p115</a:t>
            </a:r>
            <a:endParaRPr lang="en-US" sz="2400" b="1" kern="1400" dirty="0">
              <a:ln>
                <a:noFill/>
              </a:ln>
              <a:effectLst/>
              <a:latin typeface="Calibri" panose="020F0502020204030204" pitchFamily="34" charset="0"/>
            </a:endParaRPr>
          </a:p>
        </p:txBody>
      </p:sp>
      <p:sp>
        <p:nvSpPr>
          <p:cNvPr id="5" name="Explosion: 8 Points 4">
            <a:extLst>
              <a:ext uri="{FF2B5EF4-FFF2-40B4-BE49-F238E27FC236}">
                <a16:creationId xmlns:a16="http://schemas.microsoft.com/office/drawing/2014/main" id="{1381352D-8427-2F9C-2236-99FFC79256FD}"/>
              </a:ext>
            </a:extLst>
          </p:cNvPr>
          <p:cNvSpPr/>
          <p:nvPr/>
        </p:nvSpPr>
        <p:spPr>
          <a:xfrm>
            <a:off x="609600" y="90918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342761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E920C9-7BD4-6990-B993-8DA003189E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6095"/>
            <a:ext cx="8534400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455025" algn="r"/>
              </a:tabLst>
            </a:pPr>
            <a:r>
              <a:rPr lang="en-US" sz="3600" dirty="0">
                <a:latin typeface="+mn-lt"/>
              </a:rPr>
              <a:t>Now the tax collectors and sinners were all drawing near to hear him. </a:t>
            </a:r>
            <a:r>
              <a:rPr lang="en-US" sz="3600" baseline="30000" dirty="0">
                <a:latin typeface="+mn-lt"/>
              </a:rPr>
              <a:t>2 </a:t>
            </a:r>
            <a:r>
              <a:rPr lang="en-US" sz="3600" dirty="0">
                <a:latin typeface="+mn-lt"/>
              </a:rPr>
              <a:t>And the Pharisees and the scribes grumbled, saying, “This man receives sinners and eats with them.” </a:t>
            </a:r>
          </a:p>
          <a:p>
            <a:pPr>
              <a:tabLst>
                <a:tab pos="8455025" algn="r"/>
              </a:tabLst>
            </a:pPr>
            <a:r>
              <a:rPr lang="en-US" sz="3600" baseline="30000" dirty="0">
                <a:latin typeface="+mn-lt"/>
              </a:rPr>
              <a:t>3 </a:t>
            </a:r>
            <a:r>
              <a:rPr lang="en-US" sz="3600" b="1" dirty="0">
                <a:latin typeface="+mn-lt"/>
              </a:rPr>
              <a:t>So he told them this parable: </a:t>
            </a:r>
            <a:r>
              <a:rPr lang="en-US" sz="3600" baseline="30000" dirty="0">
                <a:latin typeface="+mn-lt"/>
              </a:rPr>
              <a:t>4 </a:t>
            </a:r>
            <a:r>
              <a:rPr lang="en-US" sz="3600" dirty="0">
                <a:latin typeface="+mn-lt"/>
              </a:rPr>
              <a:t>“What man of you, having a hundred sheep, if he has lost one of them, does not leave the ninety-nine in the open country, and go after the one that is lost, until he finds it? </a:t>
            </a:r>
            <a:r>
              <a:rPr lang="en-US" sz="3600" baseline="30000" dirty="0">
                <a:latin typeface="+mn-lt"/>
              </a:rPr>
              <a:t>5 </a:t>
            </a:r>
            <a:r>
              <a:rPr lang="en-US" sz="3600" dirty="0">
                <a:latin typeface="+mn-lt"/>
              </a:rPr>
              <a:t>And when he has found it, he lays it on his shoulders, rejoicing.	</a:t>
            </a:r>
            <a:r>
              <a:rPr lang="en-US" sz="2800" b="1" dirty="0">
                <a:latin typeface="+mn-lt"/>
              </a:rPr>
              <a:t>Lk 15:1-5</a:t>
            </a:r>
            <a:endParaRPr lang="en-US" sz="2800" b="1" dirty="0">
              <a:uFill>
                <a:solidFill>
                  <a:srgbClr val="3E0000"/>
                </a:solidFill>
              </a:u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1182299"/>
      </p:ext>
    </p:extLst>
  </p:cSld>
  <p:clrMapOvr>
    <a:masterClrMapping/>
  </p:clrMapOvr>
  <p:transition spd="slow"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E920C9-7BD4-6990-B993-8DA003189E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789" y="2430482"/>
            <a:ext cx="853440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455025" algn="r"/>
              </a:tabLst>
            </a:pPr>
            <a:r>
              <a:rPr lang="en-US" sz="3600" dirty="0">
                <a:latin typeface="+mn-lt"/>
              </a:rPr>
              <a:t>And when he comes home, he calls together his friends and his neighbors, saying to them, ‘Rejoice with me, for I have found my sheep that was lost.’ </a:t>
            </a:r>
            <a:r>
              <a:rPr lang="en-US" sz="3600" baseline="30000" dirty="0">
                <a:latin typeface="+mn-lt"/>
              </a:rPr>
              <a:t>7 </a:t>
            </a:r>
            <a:r>
              <a:rPr lang="en-US" sz="3600" dirty="0">
                <a:latin typeface="+mn-lt"/>
              </a:rPr>
              <a:t>Just so, I tell you, there will be more joy in heaven over one sinner who repents than over ninety-nine righteous persons who need no repentance.	</a:t>
            </a:r>
            <a:r>
              <a:rPr lang="en-US" sz="2800" b="1" dirty="0">
                <a:latin typeface="+mn-lt"/>
              </a:rPr>
              <a:t>Lk 15:6-7</a:t>
            </a:r>
            <a:endParaRPr lang="en-US" sz="2800" b="1" dirty="0">
              <a:uFill>
                <a:solidFill>
                  <a:srgbClr val="3E0000"/>
                </a:solidFill>
              </a:u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A1C09B-E4F7-8CAF-988A-30F217C2C3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57200"/>
            <a:ext cx="85344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tabLst>
                <a:tab pos="8455025" algn="r"/>
              </a:tabLst>
            </a:pPr>
            <a:r>
              <a:rPr lang="en-US" sz="6000" b="1" dirty="0">
                <a:uFill>
                  <a:solidFill>
                    <a:srgbClr val="3E0000"/>
                  </a:solidFill>
                </a:uFill>
                <a:latin typeface="+mn-lt"/>
                <a:cs typeface="Arial" panose="020B0604020202020204" pitchFamily="34" charset="0"/>
              </a:rPr>
              <a:t>Immediate Unity… JOY!</a:t>
            </a:r>
          </a:p>
          <a:p>
            <a:pPr algn="ctr">
              <a:tabLst>
                <a:tab pos="8455025" algn="r"/>
              </a:tabLst>
            </a:pPr>
            <a:r>
              <a:rPr lang="en-US" sz="4800" i="1" dirty="0">
                <a:uFill>
                  <a:solidFill>
                    <a:srgbClr val="3E0000"/>
                  </a:solidFill>
                </a:uFill>
                <a:latin typeface="+mn-lt"/>
                <a:cs typeface="Arial" panose="020B0604020202020204" pitchFamily="34" charset="0"/>
              </a:rPr>
              <a:t>- embracing confession -</a:t>
            </a:r>
          </a:p>
        </p:txBody>
      </p:sp>
    </p:spTree>
    <p:extLst>
      <p:ext uri="{BB962C8B-B14F-4D97-AF65-F5344CB8AC3E}">
        <p14:creationId xmlns:p14="http://schemas.microsoft.com/office/powerpoint/2010/main" val="167960248"/>
      </p:ext>
    </p:extLst>
  </p:cSld>
  <p:clrMapOvr>
    <a:masterClrMapping/>
  </p:clrMapOvr>
  <p:transition spd="slow"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E920C9-7BD4-6990-B993-8DA003189E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371600"/>
            <a:ext cx="8534400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455025" algn="r"/>
              </a:tabLst>
            </a:pPr>
            <a:r>
              <a:rPr lang="en-US" sz="3600" dirty="0">
                <a:latin typeface="+mn-lt"/>
              </a:rPr>
              <a:t>“Or what woman, having ten silver coins, if she loses one coin, does not light a lamp and sweep the house and seek diligently until she finds it? </a:t>
            </a:r>
            <a:r>
              <a:rPr lang="en-US" sz="3600" baseline="30000" dirty="0">
                <a:latin typeface="+mn-lt"/>
              </a:rPr>
              <a:t>9 </a:t>
            </a:r>
            <a:r>
              <a:rPr lang="en-US" sz="3600" dirty="0">
                <a:latin typeface="+mn-lt"/>
              </a:rPr>
              <a:t>And when she has found it, she calls together her friends and neighbors, saying, ‘Rejoice with me, for I have found the coin that I had lost.’ </a:t>
            </a:r>
            <a:r>
              <a:rPr lang="en-US" sz="3600" baseline="30000" dirty="0">
                <a:latin typeface="+mn-lt"/>
              </a:rPr>
              <a:t>10 </a:t>
            </a:r>
            <a:r>
              <a:rPr lang="en-US" sz="3600" dirty="0">
                <a:latin typeface="+mn-lt"/>
              </a:rPr>
              <a:t>Just so, I tell you, there is joy before the angels of God over one sinner who repents.”	</a:t>
            </a:r>
            <a:r>
              <a:rPr lang="en-US" sz="2800" b="1" dirty="0">
                <a:latin typeface="+mn-lt"/>
              </a:rPr>
              <a:t>Lk 15:8-10</a:t>
            </a:r>
            <a:endParaRPr lang="en-US" sz="2800" b="1" dirty="0">
              <a:uFill>
                <a:solidFill>
                  <a:srgbClr val="3E0000"/>
                </a:solidFill>
              </a:u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522A48-0C25-DA56-C9D5-4141B9DB27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67455"/>
            <a:ext cx="85344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tabLst>
                <a:tab pos="8455025" algn="r"/>
              </a:tabLst>
            </a:pPr>
            <a:r>
              <a:rPr lang="en-US" sz="6000" b="1" dirty="0">
                <a:latin typeface="+mn-lt"/>
              </a:rPr>
              <a:t>Lost and Found</a:t>
            </a:r>
            <a:endParaRPr lang="en-US" sz="6000" b="1" dirty="0">
              <a:uFill>
                <a:solidFill>
                  <a:srgbClr val="3E0000"/>
                </a:solidFill>
              </a:u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387547"/>
      </p:ext>
    </p:extLst>
  </p:cSld>
  <p:clrMapOvr>
    <a:masterClrMapping/>
  </p:clrMapOvr>
  <p:transition spd="slow"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7E9F740-6BF2-FD54-2952-9C54D494C435}"/>
              </a:ext>
            </a:extLst>
          </p:cNvPr>
          <p:cNvSpPr txBox="1"/>
          <p:nvPr/>
        </p:nvSpPr>
        <p:spPr>
          <a:xfrm>
            <a:off x="304800" y="643622"/>
            <a:ext cx="8534400" cy="557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r>
              <a:rPr lang="en-US" sz="5600" b="1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Jesus, enjoys spending</a:t>
            </a:r>
          </a:p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r>
              <a:rPr lang="en-US" sz="5600" b="1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time with you!</a:t>
            </a:r>
          </a:p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endParaRPr lang="en-US" sz="1000" b="1" kern="1400" dirty="0">
              <a:ln>
                <a:noFill/>
              </a:ln>
              <a:effectLst/>
              <a:latin typeface="Calibri" panose="020F0502020204030204" pitchFamily="34" charset="0"/>
            </a:endParaRPr>
          </a:p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r>
              <a:rPr lang="en-US" sz="5600" b="1" kern="1400" dirty="0">
                <a:latin typeface="Calibri" panose="020F0502020204030204" pitchFamily="34" charset="0"/>
              </a:rPr>
              <a:t>You will feel welcome &amp; comfortable around Jesus!</a:t>
            </a:r>
          </a:p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endParaRPr lang="en-US" sz="1000" b="1" kern="1400" dirty="0">
              <a:latin typeface="Calibri" panose="020F0502020204030204" pitchFamily="34" charset="0"/>
            </a:endParaRPr>
          </a:p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r>
              <a:rPr lang="en-US" sz="5600" b="1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Jesus will always </a:t>
            </a:r>
            <a:r>
              <a:rPr lang="en-US" sz="5600" b="1" u="sng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invite</a:t>
            </a:r>
            <a:r>
              <a:rPr lang="en-US" sz="5600" b="1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 you </a:t>
            </a:r>
            <a:r>
              <a:rPr lang="en-US" sz="56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rather than </a:t>
            </a:r>
            <a:r>
              <a:rPr lang="en-US" sz="5600" b="1" u="sng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refuse</a:t>
            </a:r>
            <a:r>
              <a:rPr lang="en-US" sz="56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 </a:t>
            </a:r>
            <a:r>
              <a:rPr lang="en-US" sz="5600" b="1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you</a:t>
            </a:r>
            <a:r>
              <a:rPr lang="en-US" sz="56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.</a:t>
            </a:r>
            <a:endParaRPr lang="en-US" sz="5600" b="1" kern="1400" dirty="0">
              <a:ln>
                <a:noFill/>
              </a:ln>
              <a:effectLst/>
              <a:latin typeface="Calibri" panose="020F0502020204030204" pitchFamily="34" charset="0"/>
            </a:endParaRPr>
          </a:p>
        </p:txBody>
      </p:sp>
      <p:sp>
        <p:nvSpPr>
          <p:cNvPr id="5" name="Explosion: 8 Points 4">
            <a:extLst>
              <a:ext uri="{FF2B5EF4-FFF2-40B4-BE49-F238E27FC236}">
                <a16:creationId xmlns:a16="http://schemas.microsoft.com/office/drawing/2014/main" id="{1381352D-8427-2F9C-2236-99FFC79256FD}"/>
              </a:ext>
            </a:extLst>
          </p:cNvPr>
          <p:cNvSpPr/>
          <p:nvPr/>
        </p:nvSpPr>
        <p:spPr>
          <a:xfrm>
            <a:off x="762000" y="152400"/>
            <a:ext cx="368968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601931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E920C9-7BD4-6990-B993-8DA003189E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015663"/>
            <a:ext cx="8686800" cy="5570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455025" algn="r"/>
              </a:tabLst>
            </a:pPr>
            <a:r>
              <a:rPr lang="en-US" sz="3200" dirty="0">
                <a:latin typeface="+mn-lt"/>
              </a:rPr>
              <a:t>One of the criminals who were hanged railed at him, saying, “Are you not the Christ? Save yourself and us!” </a:t>
            </a:r>
            <a:r>
              <a:rPr lang="en-US" sz="3200" baseline="30000" dirty="0">
                <a:latin typeface="+mn-lt"/>
              </a:rPr>
              <a:t>40 </a:t>
            </a:r>
            <a:r>
              <a:rPr lang="en-US" sz="3200" dirty="0">
                <a:latin typeface="+mn-lt"/>
              </a:rPr>
              <a:t>But the other rebuked him, saying, “Do you not fear God, since you are under the same sentence of condemnation? </a:t>
            </a:r>
            <a:r>
              <a:rPr lang="en-US" sz="3200" baseline="30000" dirty="0">
                <a:latin typeface="+mn-lt"/>
              </a:rPr>
              <a:t>41 </a:t>
            </a:r>
            <a:r>
              <a:rPr lang="en-US" sz="3200" dirty="0">
                <a:latin typeface="+mn-lt"/>
              </a:rPr>
              <a:t>And we indeed justly, for we are receiving the due reward of our deeds; but this man has done nothing wrong.” </a:t>
            </a:r>
            <a:r>
              <a:rPr lang="en-US" sz="3200" baseline="30000" dirty="0">
                <a:latin typeface="+mn-lt"/>
              </a:rPr>
              <a:t>42 </a:t>
            </a:r>
            <a:r>
              <a:rPr lang="en-US" sz="3200" dirty="0">
                <a:latin typeface="+mn-lt"/>
              </a:rPr>
              <a:t>And he said, “Jesus, remember me when you come into your kingdom.” </a:t>
            </a:r>
            <a:r>
              <a:rPr lang="en-US" sz="3200" baseline="30000" dirty="0">
                <a:latin typeface="+mn-lt"/>
              </a:rPr>
              <a:t>43 </a:t>
            </a:r>
            <a:r>
              <a:rPr lang="en-US" sz="3200" dirty="0">
                <a:latin typeface="+mn-lt"/>
              </a:rPr>
              <a:t>And he said to him, “Truly, I say to you, today you will be with me in paradise.”</a:t>
            </a:r>
            <a:r>
              <a:rPr lang="en-US" sz="3600" dirty="0">
                <a:latin typeface="+mn-lt"/>
              </a:rPr>
              <a:t>	</a:t>
            </a:r>
            <a:r>
              <a:rPr lang="en-US" sz="2800" b="1" dirty="0">
                <a:latin typeface="+mn-lt"/>
              </a:rPr>
              <a:t>Lk 23:39-43</a:t>
            </a:r>
            <a:endParaRPr lang="en-US" sz="2800" b="1" dirty="0">
              <a:uFill>
                <a:solidFill>
                  <a:srgbClr val="3E0000"/>
                </a:solidFill>
              </a:u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522A48-0C25-DA56-C9D5-4141B9DB27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0"/>
            <a:ext cx="85344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tabLst>
                <a:tab pos="8455025" algn="r"/>
              </a:tabLst>
            </a:pPr>
            <a:r>
              <a:rPr lang="en-US" sz="6000" b="1" dirty="0">
                <a:latin typeface="+mn-lt"/>
              </a:rPr>
              <a:t>Jesus’ Inviting nature</a:t>
            </a:r>
            <a:endParaRPr lang="en-US" sz="6000" b="1" dirty="0">
              <a:uFill>
                <a:solidFill>
                  <a:srgbClr val="3E0000"/>
                </a:solidFill>
              </a:u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284125"/>
      </p:ext>
    </p:extLst>
  </p:cSld>
  <p:clrMapOvr>
    <a:masterClrMapping/>
  </p:clrMapOvr>
  <p:transition spd="slow"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ED106DC-18B8-3EF7-8D66-942584A502C9}"/>
              </a:ext>
            </a:extLst>
          </p:cNvPr>
          <p:cNvSpPr txBox="1"/>
          <p:nvPr/>
        </p:nvSpPr>
        <p:spPr>
          <a:xfrm>
            <a:off x="647699" y="1676400"/>
            <a:ext cx="784860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8455025" algn="r"/>
              </a:tabLst>
            </a:pPr>
            <a:r>
              <a:rPr lang="en-US" sz="6000" b="1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Are you including Jesus in your daily </a:t>
            </a:r>
            <a:r>
              <a:rPr lang="en-US" sz="6000" i="1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(moment by moment </a:t>
            </a:r>
            <a:r>
              <a:rPr lang="en-US" sz="3600" b="1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[Ortlund]</a:t>
            </a:r>
            <a:r>
              <a:rPr lang="en-US" sz="6000" i="1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) </a:t>
            </a:r>
            <a:r>
              <a:rPr lang="en-US" sz="6000" b="1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life?</a:t>
            </a:r>
            <a:endParaRPr lang="en-US" sz="3200" b="1" kern="1400" dirty="0">
              <a:ln>
                <a:noFill/>
              </a:ln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0275411"/>
      </p:ext>
    </p:extLst>
  </p:cSld>
  <p:clrMapOvr>
    <a:masterClrMapping/>
  </p:clrMapOvr>
  <p:transition spd="slow">
    <p:random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50800">
          <a:solidFill>
            <a:srgbClr val="80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50800">
          <a:solidFill>
            <a:srgbClr val="80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5771b9e-bb9d-4790-b6f2-5cbeb0979a9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B3ABC4B0C0E2F4F9C93D121F68841AF" ma:contentTypeVersion="15" ma:contentTypeDescription="Create a new document." ma:contentTypeScope="" ma:versionID="660eab02cdbf12d5a8780f4ad08fa56d">
  <xsd:schema xmlns:xsd="http://www.w3.org/2001/XMLSchema" xmlns:xs="http://www.w3.org/2001/XMLSchema" xmlns:p="http://schemas.microsoft.com/office/2006/metadata/properties" xmlns:ns3="f5771b9e-bb9d-4790-b6f2-5cbeb0979a9c" xmlns:ns4="48df96e8-5bed-42fe-b42e-398ed42751d8" targetNamespace="http://schemas.microsoft.com/office/2006/metadata/properties" ma:root="true" ma:fieldsID="8bfb8719affc962a4dfa2686d9ff8b20" ns3:_="" ns4:_="">
    <xsd:import namespace="f5771b9e-bb9d-4790-b6f2-5cbeb0979a9c"/>
    <xsd:import namespace="48df96e8-5bed-42fe-b42e-398ed42751d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DateTaken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771b9e-bb9d-4790-b6f2-5cbeb0979a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df96e8-5bed-42fe-b42e-398ed42751d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B3BB5EA-E7D6-4327-AB5E-28CFD66774E7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8df96e8-5bed-42fe-b42e-398ed42751d8"/>
    <ds:schemaRef ds:uri="http://purl.org/dc/terms/"/>
    <ds:schemaRef ds:uri="f5771b9e-bb9d-4790-b6f2-5cbeb0979a9c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124365D-1808-4399-869D-0C964D65E1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771b9e-bb9d-4790-b6f2-5cbeb0979a9c"/>
    <ds:schemaRef ds:uri="48df96e8-5bed-42fe-b42e-398ed42751d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F51C44A-48FD-452A-B631-29826638C0D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11835</TotalTime>
  <Words>723</Words>
  <Application>Microsoft Office PowerPoint</Application>
  <PresentationFormat>On-screen Show (4:3)</PresentationFormat>
  <Paragraphs>41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Dale Rintelman</dc:creator>
  <cp:lastModifiedBy>Dale Rintelman</cp:lastModifiedBy>
  <cp:revision>699</cp:revision>
  <cp:lastPrinted>2022-10-02T13:03:38Z</cp:lastPrinted>
  <dcterms:created xsi:type="dcterms:W3CDTF">2020-07-19T11:17:55Z</dcterms:created>
  <dcterms:modified xsi:type="dcterms:W3CDTF">2023-09-10T12:23:31Z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0x010100FB3ABC4B0C0E2F4F9C93D121F68841AF</vt:lpwstr>
  </property>
</Properties>
</file>