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3"/>
  </p:notesMasterIdLst>
  <p:handoutMasterIdLst>
    <p:handoutMasterId r:id="rId14"/>
  </p:handoutMasterIdLst>
  <p:sldIdLst>
    <p:sldId id="7104" r:id="rId5"/>
    <p:sldId id="7538" r:id="rId6"/>
    <p:sldId id="7527" r:id="rId7"/>
    <p:sldId id="7537" r:id="rId8"/>
    <p:sldId id="7539" r:id="rId9"/>
    <p:sldId id="7540" r:id="rId10"/>
    <p:sldId id="7542" r:id="rId11"/>
    <p:sldId id="7515" r:id="rId1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p:scale>
          <a:sx n="60" d="100"/>
          <a:sy n="60" d="100"/>
        </p:scale>
        <p:origin x="660"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8/27/2023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8/27/2023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8/27/2023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8/27/2023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8/27/2023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8/27/2023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8/27/2023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8/27/2023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8/27/2023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8/27/2023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8/27/2023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8/27/2023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8/27/2023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8/27/2023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277318" y="2514600"/>
            <a:ext cx="2815389"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Jn 11:33-35</a:t>
            </a:r>
          </a:p>
          <a:p>
            <a:pPr marR="38100" eaLnBrk="1" hangingPunct="1">
              <a:lnSpc>
                <a:spcPct val="90000"/>
              </a:lnSpc>
              <a:spcBef>
                <a:spcPts val="0"/>
              </a:spcBef>
              <a:spcAft>
                <a:spcPts val="600"/>
              </a:spcAft>
            </a:pPr>
            <a:r>
              <a:rPr lang="en-US" sz="2800" b="1" dirty="0">
                <a:cs typeface="Arial" panose="020B0604020202020204" pitchFamily="34" charset="0"/>
              </a:rPr>
              <a:t>Acts 7:54-56</a:t>
            </a:r>
          </a:p>
          <a:p>
            <a:pPr marR="38100" eaLnBrk="1" hangingPunct="1">
              <a:lnSpc>
                <a:spcPct val="90000"/>
              </a:lnSpc>
              <a:spcBef>
                <a:spcPts val="0"/>
              </a:spcBef>
              <a:spcAft>
                <a:spcPts val="600"/>
              </a:spcAft>
            </a:pPr>
            <a:r>
              <a:rPr lang="en-US" sz="2800" b="1" dirty="0">
                <a:cs typeface="Arial" panose="020B0604020202020204" pitchFamily="34" charset="0"/>
              </a:rPr>
              <a:t>Heb 2:17; 4:15</a:t>
            </a:r>
          </a:p>
          <a:p>
            <a:pPr marR="38100" eaLnBrk="1" hangingPunct="1">
              <a:lnSpc>
                <a:spcPct val="90000"/>
              </a:lnSpc>
              <a:spcBef>
                <a:spcPts val="0"/>
              </a:spcBef>
              <a:spcAft>
                <a:spcPts val="600"/>
              </a:spcAft>
            </a:pPr>
            <a:r>
              <a:rPr lang="en-US" sz="2800" b="1" dirty="0">
                <a:cs typeface="Arial" panose="020B0604020202020204" pitchFamily="34" charset="0"/>
              </a:rPr>
              <a:t>Heb 12:2</a:t>
            </a:r>
          </a:p>
          <a:p>
            <a:pPr marR="38100" eaLnBrk="1" hangingPunct="1">
              <a:lnSpc>
                <a:spcPct val="90000"/>
              </a:lnSpc>
              <a:spcBef>
                <a:spcPts val="0"/>
              </a:spcBef>
              <a:spcAft>
                <a:spcPts val="600"/>
              </a:spcAft>
            </a:pPr>
            <a:r>
              <a:rPr lang="en-US" sz="2800" b="1" dirty="0">
                <a:cs typeface="Arial" panose="020B0604020202020204" pitchFamily="34" charset="0"/>
              </a:rPr>
              <a:t>Phil 2:6-8</a:t>
            </a:r>
          </a:p>
          <a:p>
            <a:pPr marR="38100" eaLnBrk="1" hangingPunct="1">
              <a:lnSpc>
                <a:spcPct val="90000"/>
              </a:lnSpc>
              <a:spcBef>
                <a:spcPts val="0"/>
              </a:spcBef>
              <a:spcAft>
                <a:spcPts val="600"/>
              </a:spcAft>
            </a:pPr>
            <a:r>
              <a:rPr lang="en-US" sz="2800" b="1" dirty="0">
                <a:cs typeface="Arial" panose="020B0604020202020204" pitchFamily="34" charset="0"/>
              </a:rPr>
              <a:t>Mt 11:28-30</a:t>
            </a:r>
            <a:endParaRPr lang="nl-NL" sz="1800" kern="1400" dirty="0">
              <a:ln>
                <a:noFill/>
              </a:ln>
              <a:solidFill>
                <a:srgbClr val="000000"/>
              </a:solidFill>
              <a:effectLst/>
              <a:latin typeface="Times New Roman" panose="02020603050405020304" pitchFamily="18" charset="0"/>
            </a:endParaRPr>
          </a:p>
          <a:p>
            <a:pPr marR="38100" eaLnBrk="1" hangingPunct="1">
              <a:lnSpc>
                <a:spcPct val="90000"/>
              </a:lnSpc>
              <a:spcBef>
                <a:spcPts val="0"/>
              </a:spcBef>
              <a:spcAft>
                <a:spcPts val="600"/>
              </a:spcAft>
            </a:pPr>
            <a:endParaRPr lang="nl-NL" sz="1800" kern="1400" dirty="0">
              <a:ln>
                <a:noFill/>
              </a:ln>
              <a:solidFill>
                <a:srgbClr val="000000"/>
              </a:solidFill>
              <a:effectLst/>
              <a:latin typeface="Times New Roman" panose="02020603050405020304" pitchFamily="18"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8/27/23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277318" y="304800"/>
            <a:ext cx="8561882"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spcBef>
                <a:spcPts val="0"/>
              </a:spcBef>
              <a:spcAft>
                <a:spcPts val="600"/>
              </a:spcAft>
            </a:pPr>
            <a:r>
              <a:rPr lang="en-US" sz="4800" b="1" i="1" dirty="0">
                <a:cs typeface="Arial" panose="020B0604020202020204" pitchFamily="34" charset="0"/>
              </a:rPr>
              <a:t>Gentle &amp;</a:t>
            </a:r>
          </a:p>
          <a:p>
            <a:pPr marL="0" marR="38100" indent="0">
              <a:spcBef>
                <a:spcPts val="0"/>
              </a:spcBef>
              <a:spcAft>
                <a:spcPts val="600"/>
              </a:spcAft>
            </a:pPr>
            <a:r>
              <a:rPr lang="en-US" sz="4800" b="1" i="1" dirty="0">
                <a:cs typeface="Arial" panose="020B0604020202020204" pitchFamily="34" charset="0"/>
              </a:rPr>
              <a:t>Lowly</a:t>
            </a:r>
            <a:endParaRPr lang="en-US" sz="3600" i="1" dirty="0">
              <a:cs typeface="Arial" panose="020B0604020202020204" pitchFamily="34" charset="0"/>
            </a:endParaRPr>
          </a:p>
        </p:txBody>
      </p:sp>
      <p:sp>
        <p:nvSpPr>
          <p:cNvPr id="2" name="TextBox 9">
            <a:extLst>
              <a:ext uri="{FF2B5EF4-FFF2-40B4-BE49-F238E27FC236}">
                <a16:creationId xmlns:a16="http://schemas.microsoft.com/office/drawing/2014/main" id="{4467CE6F-5373-721F-819E-C5424283B572}"/>
              </a:ext>
            </a:extLst>
          </p:cNvPr>
          <p:cNvSpPr txBox="1">
            <a:spLocks noChangeArrowheads="1"/>
          </p:cNvSpPr>
          <p:nvPr/>
        </p:nvSpPr>
        <p:spPr bwMode="auto">
          <a:xfrm>
            <a:off x="3159441" y="0"/>
            <a:ext cx="6019800" cy="7078861"/>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endParaRPr lang="en-US" sz="1000" b="1" dirty="0">
              <a:solidFill>
                <a:schemeClr val="bg1"/>
              </a:solidFill>
              <a:cs typeface="Arial" panose="020B0604020202020204" pitchFamily="34" charset="0"/>
            </a:endParaRPr>
          </a:p>
          <a:p>
            <a:pPr marL="0" marR="38100" indent="0" algn="ctr">
              <a:spcBef>
                <a:spcPts val="0"/>
              </a:spcBef>
              <a:spcAft>
                <a:spcPts val="600"/>
              </a:spcAft>
            </a:pPr>
            <a:endParaRPr lang="en-US" sz="1000" b="1" dirty="0">
              <a:solidFill>
                <a:schemeClr val="bg1"/>
              </a:solidFill>
              <a:cs typeface="Arial" panose="020B0604020202020204" pitchFamily="34" charset="0"/>
            </a:endParaRPr>
          </a:p>
          <a:p>
            <a:pPr marL="0" marR="38100" indent="0" algn="ctr">
              <a:spcBef>
                <a:spcPts val="0"/>
              </a:spcBef>
              <a:spcAft>
                <a:spcPts val="600"/>
              </a:spcAft>
            </a:pPr>
            <a:endParaRPr lang="en-US" sz="1000" b="1" dirty="0">
              <a:solidFill>
                <a:schemeClr val="bg1"/>
              </a:solidFill>
              <a:cs typeface="Arial" panose="020B0604020202020204" pitchFamily="34" charset="0"/>
            </a:endParaRPr>
          </a:p>
          <a:p>
            <a:pPr marL="0" marR="38100" indent="0" algn="ctr">
              <a:spcBef>
                <a:spcPts val="0"/>
              </a:spcBef>
              <a:spcAft>
                <a:spcPts val="600"/>
              </a:spcAft>
            </a:pPr>
            <a:endParaRPr lang="en-US" sz="1000" b="1" dirty="0">
              <a:solidFill>
                <a:schemeClr val="bg1"/>
              </a:solidFill>
              <a:cs typeface="Arial" panose="020B0604020202020204" pitchFamily="34" charset="0"/>
            </a:endParaRPr>
          </a:p>
          <a:p>
            <a:pPr marL="0" marR="38100" indent="0" algn="ctr">
              <a:spcBef>
                <a:spcPts val="0"/>
              </a:spcBef>
              <a:spcAft>
                <a:spcPts val="600"/>
              </a:spcAft>
            </a:pPr>
            <a:endParaRPr lang="en-US" sz="1000" b="1" dirty="0">
              <a:solidFill>
                <a:schemeClr val="bg1"/>
              </a:solidFill>
              <a:cs typeface="Arial" panose="020B0604020202020204" pitchFamily="34" charset="0"/>
            </a:endParaRPr>
          </a:p>
          <a:p>
            <a:pPr marL="0" marR="38100" indent="0" algn="ctr">
              <a:spcBef>
                <a:spcPts val="0"/>
              </a:spcBef>
              <a:spcAft>
                <a:spcPts val="600"/>
              </a:spcAft>
            </a:pPr>
            <a:endParaRPr lang="en-US" sz="1000" b="1" dirty="0">
              <a:solidFill>
                <a:schemeClr val="bg1"/>
              </a:solidFill>
              <a:cs typeface="Arial" panose="020B0604020202020204" pitchFamily="34" charset="0"/>
            </a:endParaRPr>
          </a:p>
          <a:p>
            <a:pPr marL="0" marR="38100" indent="0" algn="ctr">
              <a:spcBef>
                <a:spcPts val="0"/>
              </a:spcBef>
              <a:spcAft>
                <a:spcPts val="600"/>
              </a:spcAft>
            </a:pPr>
            <a:r>
              <a:rPr lang="en-US" sz="9600" b="1" dirty="0">
                <a:solidFill>
                  <a:schemeClr val="bg1"/>
                </a:solidFill>
                <a:cs typeface="Arial" panose="020B0604020202020204" pitchFamily="34" charset="0"/>
              </a:rPr>
              <a:t>Jesus</a:t>
            </a:r>
          </a:p>
          <a:p>
            <a:pPr marL="0" marR="38100" indent="0" algn="ctr">
              <a:spcBef>
                <a:spcPts val="0"/>
              </a:spcBef>
              <a:spcAft>
                <a:spcPts val="600"/>
              </a:spcAft>
            </a:pPr>
            <a:r>
              <a:rPr lang="en-US" sz="9600" b="1" dirty="0">
                <a:solidFill>
                  <a:schemeClr val="bg1"/>
                </a:solidFill>
                <a:cs typeface="Arial" panose="020B0604020202020204" pitchFamily="34" charset="0"/>
              </a:rPr>
              <a:t>Wept!</a:t>
            </a:r>
          </a:p>
          <a:p>
            <a:pPr marL="0" marR="38100" indent="0" algn="ctr">
              <a:spcBef>
                <a:spcPts val="0"/>
              </a:spcBef>
              <a:spcAft>
                <a:spcPts val="600"/>
              </a:spcAft>
            </a:pPr>
            <a:endParaRPr lang="en-US" sz="800" b="1" i="1" dirty="0">
              <a:cs typeface="Arial" panose="020B0604020202020204" pitchFamily="34" charset="0"/>
            </a:endParaRPr>
          </a:p>
          <a:p>
            <a:pPr marL="0" marR="38100" indent="0" algn="ctr">
              <a:spcBef>
                <a:spcPts val="0"/>
              </a:spcBef>
              <a:spcAft>
                <a:spcPts val="600"/>
              </a:spcAft>
            </a:pPr>
            <a:endParaRPr lang="en-US" sz="800" b="1" i="1" dirty="0">
              <a:cs typeface="Arial" panose="020B0604020202020204" pitchFamily="34" charset="0"/>
            </a:endParaRPr>
          </a:p>
          <a:p>
            <a:pPr marL="0" marR="38100" indent="0" algn="ctr">
              <a:spcBef>
                <a:spcPts val="0"/>
              </a:spcBef>
              <a:spcAft>
                <a:spcPts val="600"/>
              </a:spcAft>
            </a:pPr>
            <a:r>
              <a:rPr lang="en-US" sz="2000" b="1" i="1" dirty="0">
                <a:solidFill>
                  <a:schemeClr val="bg1"/>
                </a:solidFill>
                <a:cs typeface="Arial" panose="020B0604020202020204" pitchFamily="34" charset="0"/>
              </a:rPr>
              <a:t>Jn 11:35</a:t>
            </a:r>
          </a:p>
          <a:p>
            <a:pPr marL="0" marR="38100" indent="0" algn="ctr">
              <a:spcBef>
                <a:spcPts val="0"/>
              </a:spcBef>
              <a:spcAft>
                <a:spcPts val="600"/>
              </a:spcAft>
            </a:pPr>
            <a:endParaRPr lang="en-US" sz="2000" b="1" i="1" dirty="0">
              <a:solidFill>
                <a:schemeClr val="bg1"/>
              </a:solidFill>
              <a:cs typeface="Arial" panose="020B0604020202020204" pitchFamily="34" charset="0"/>
            </a:endParaRPr>
          </a:p>
          <a:p>
            <a:pPr marL="0" marR="38100" indent="0" algn="ctr">
              <a:spcBef>
                <a:spcPts val="0"/>
              </a:spcBef>
              <a:spcAft>
                <a:spcPts val="600"/>
              </a:spcAft>
            </a:pPr>
            <a:endParaRPr lang="en-US" sz="2000" b="1" i="1" dirty="0">
              <a:solidFill>
                <a:schemeClr val="bg1"/>
              </a:solidFill>
              <a:cs typeface="Arial" panose="020B0604020202020204" pitchFamily="34" charset="0"/>
            </a:endParaRPr>
          </a:p>
          <a:p>
            <a:pPr marL="0" marR="38100" indent="0" algn="ctr">
              <a:spcBef>
                <a:spcPts val="0"/>
              </a:spcBef>
              <a:spcAft>
                <a:spcPts val="600"/>
              </a:spcAft>
            </a:pPr>
            <a:endParaRPr lang="en-US" sz="2000" b="1" i="1" dirty="0">
              <a:solidFill>
                <a:schemeClr val="bg1"/>
              </a:solidFill>
              <a:cs typeface="Arial" panose="020B0604020202020204" pitchFamily="34" charset="0"/>
            </a:endParaRPr>
          </a:p>
          <a:p>
            <a:pPr marL="0" marR="38100" indent="0" algn="ctr">
              <a:spcBef>
                <a:spcPts val="0"/>
              </a:spcBef>
              <a:spcAft>
                <a:spcPts val="600"/>
              </a:spcAft>
            </a:pPr>
            <a:endParaRPr lang="en-US" sz="3600" i="1" dirty="0">
              <a:cs typeface="Arial" panose="020B0604020202020204" pitchFamily="34" charset="0"/>
            </a:endParaRPr>
          </a:p>
        </p:txBody>
      </p:sp>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E920C9-7BD4-6990-B993-8DA003189EF6}"/>
              </a:ext>
            </a:extLst>
          </p:cNvPr>
          <p:cNvSpPr txBox="1">
            <a:spLocks noChangeArrowheads="1"/>
          </p:cNvSpPr>
          <p:nvPr/>
        </p:nvSpPr>
        <p:spPr bwMode="auto">
          <a:xfrm>
            <a:off x="304800" y="2514600"/>
            <a:ext cx="85344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When Jesus saw her weeping, and the Jews who had come with her also weeping, he was deeply moved in his spirit and greatly troubled. </a:t>
            </a:r>
            <a:r>
              <a:rPr lang="en-US" sz="3600" baseline="30000" dirty="0">
                <a:latin typeface="+mn-lt"/>
              </a:rPr>
              <a:t>34 </a:t>
            </a:r>
            <a:r>
              <a:rPr lang="en-US" sz="3600" dirty="0">
                <a:latin typeface="+mn-lt"/>
              </a:rPr>
              <a:t>And he said, “Where have you laid him?” They said to him, “Lord, come and see.” </a:t>
            </a:r>
            <a:r>
              <a:rPr lang="en-US" sz="3600" baseline="30000" dirty="0">
                <a:latin typeface="+mn-lt"/>
              </a:rPr>
              <a:t>35 </a:t>
            </a:r>
            <a:r>
              <a:rPr lang="en-US" sz="3600" dirty="0">
                <a:latin typeface="+mn-lt"/>
              </a:rPr>
              <a:t>Jesus wept.	</a:t>
            </a:r>
            <a:r>
              <a:rPr lang="en-US" sz="2800" b="1" dirty="0">
                <a:latin typeface="+mn-lt"/>
              </a:rPr>
              <a:t>Jn 11:33-35</a:t>
            </a:r>
            <a:endParaRPr lang="en-US" sz="2800" b="1" dirty="0">
              <a:uFill>
                <a:solidFill>
                  <a:srgbClr val="3E0000"/>
                </a:solidFill>
              </a:uFill>
              <a:latin typeface="+mn-lt"/>
              <a:cs typeface="Arial" panose="020B0604020202020204" pitchFamily="34" charset="0"/>
            </a:endParaRPr>
          </a:p>
        </p:txBody>
      </p:sp>
      <p:sp>
        <p:nvSpPr>
          <p:cNvPr id="4" name="TextBox 3">
            <a:extLst>
              <a:ext uri="{FF2B5EF4-FFF2-40B4-BE49-F238E27FC236}">
                <a16:creationId xmlns:a16="http://schemas.microsoft.com/office/drawing/2014/main" id="{26F7AA44-9654-0159-DC10-19F8273591BC}"/>
              </a:ext>
            </a:extLst>
          </p:cNvPr>
          <p:cNvSpPr txBox="1"/>
          <p:nvPr/>
        </p:nvSpPr>
        <p:spPr>
          <a:xfrm>
            <a:off x="133350" y="546080"/>
            <a:ext cx="8877300"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Wept</a:t>
            </a:r>
            <a:endParaRPr lang="en-US" sz="3200" b="1" kern="1400" dirty="0">
              <a:ln>
                <a:noFill/>
              </a:ln>
              <a:effectLst/>
              <a:latin typeface="Calibri" panose="020F0502020204030204" pitchFamily="34" charset="0"/>
            </a:endParaRPr>
          </a:p>
        </p:txBody>
      </p:sp>
    </p:spTree>
    <p:extLst>
      <p:ext uri="{BB962C8B-B14F-4D97-AF65-F5344CB8AC3E}">
        <p14:creationId xmlns:p14="http://schemas.microsoft.com/office/powerpoint/2010/main" val="3171182299"/>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114300" y="304800"/>
            <a:ext cx="8877300" cy="1446550"/>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a:t>
            </a:r>
            <a:r>
              <a:rPr lang="en-US" sz="6000" b="1" u="sng" kern="1400" dirty="0">
                <a:ln>
                  <a:noFill/>
                </a:ln>
                <a:effectLst/>
                <a:uFill>
                  <a:solidFill>
                    <a:srgbClr val="3E0000"/>
                  </a:solidFill>
                </a:uFill>
                <a:latin typeface="Calibri" panose="020F0502020204030204" pitchFamily="34" charset="0"/>
              </a:rPr>
              <a:t>became</a:t>
            </a:r>
            <a:r>
              <a:rPr lang="en-US" sz="6000" b="1" kern="1400" dirty="0">
                <a:ln>
                  <a:noFill/>
                </a:ln>
                <a:effectLst/>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human</a:t>
            </a:r>
            <a:r>
              <a:rPr lang="en-US" sz="6000" b="1" kern="1400" dirty="0">
                <a:ln>
                  <a:noFill/>
                </a:ln>
                <a:effectLst/>
                <a:uFill>
                  <a:solidFill>
                    <a:srgbClr val="3E0000"/>
                  </a:solidFill>
                </a:uFill>
                <a:latin typeface="Calibri" panose="020F0502020204030204" pitchFamily="34" charset="0"/>
              </a:rPr>
              <a:t>.</a:t>
            </a:r>
          </a:p>
          <a:p>
            <a:pPr marL="111316" marR="38100" indent="0" algn="ctr">
              <a:spcBef>
                <a:spcPts val="0"/>
              </a:spcBef>
              <a:spcAft>
                <a:spcPts val="0"/>
              </a:spcAft>
              <a:tabLst>
                <a:tab pos="682625" algn="l"/>
                <a:tab pos="8455025" algn="r"/>
              </a:tabLst>
            </a:pPr>
            <a:r>
              <a:rPr lang="en-US" sz="2800" b="1" i="1" kern="1400" dirty="0">
                <a:uFill>
                  <a:solidFill>
                    <a:srgbClr val="3E0000"/>
                  </a:solidFill>
                </a:uFill>
                <a:latin typeface="Calibri" panose="020F0502020204030204" pitchFamily="34" charset="0"/>
              </a:rPr>
              <a:t>Phil 2:6-8</a:t>
            </a:r>
            <a:endParaRPr lang="en-US" sz="32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609600" y="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85750" y="2111856"/>
            <a:ext cx="85344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i="1" dirty="0">
                <a:latin typeface="+mn-lt"/>
              </a:rPr>
              <a:t>Jesus,</a:t>
            </a:r>
            <a:r>
              <a:rPr lang="en-US" sz="3600" dirty="0">
                <a:latin typeface="+mn-lt"/>
              </a:rPr>
              <a:t> who, though he was in the form of God, did not count equality with God a thing to be grasped, </a:t>
            </a:r>
            <a:r>
              <a:rPr lang="en-US" sz="3600" baseline="30000" dirty="0">
                <a:latin typeface="+mn-lt"/>
              </a:rPr>
              <a:t>7 </a:t>
            </a:r>
            <a:r>
              <a:rPr lang="en-US" sz="3600" dirty="0">
                <a:latin typeface="+mn-lt"/>
              </a:rPr>
              <a:t>but emptied himself, by taking the form of a servant, being born in the likeness of men. </a:t>
            </a:r>
            <a:r>
              <a:rPr lang="en-US" sz="3600" baseline="30000" dirty="0">
                <a:latin typeface="+mn-lt"/>
              </a:rPr>
              <a:t>8 </a:t>
            </a:r>
            <a:r>
              <a:rPr lang="en-US" sz="3600" dirty="0">
                <a:latin typeface="+mn-lt"/>
              </a:rPr>
              <a:t>And being found in human form, he humbled himself by becoming obedient to the point of death, even death on a cross.	</a:t>
            </a:r>
            <a:r>
              <a:rPr lang="en-US" sz="2800" b="1" dirty="0">
                <a:latin typeface="+mn-lt"/>
              </a:rPr>
              <a:t>Phil 2:6-8</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19801699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12032" y="474029"/>
            <a:ext cx="9131968" cy="286232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was a</a:t>
            </a:r>
          </a:p>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a:t>
            </a:r>
            <a:r>
              <a:rPr lang="en-US" sz="6000" b="1" u="sng" kern="1400" dirty="0">
                <a:ln>
                  <a:noFill/>
                </a:ln>
                <a:effectLst/>
                <a:uFill>
                  <a:solidFill>
                    <a:srgbClr val="3E0000"/>
                  </a:solidFill>
                </a:uFill>
                <a:latin typeface="Calibri" panose="020F0502020204030204" pitchFamily="34" charset="0"/>
              </a:rPr>
              <a:t>Do</a:t>
            </a:r>
            <a:r>
              <a:rPr lang="en-US" sz="6000" b="1" kern="1400" dirty="0">
                <a:ln>
                  <a:noFill/>
                </a:ln>
                <a:effectLst/>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Gooder</a:t>
            </a:r>
            <a:r>
              <a:rPr lang="en-US" sz="6000" b="1" kern="1400" dirty="0">
                <a:ln>
                  <a:noFill/>
                </a:ln>
                <a:effectLst/>
                <a:uFill>
                  <a:solidFill>
                    <a:srgbClr val="3E0000"/>
                  </a:solidFill>
                </a:uFill>
                <a:latin typeface="Calibri" panose="020F0502020204030204" pitchFamily="34" charset="0"/>
              </a:rPr>
              <a:t>.”</a:t>
            </a:r>
          </a:p>
          <a:p>
            <a:pPr marL="111316" marR="38100" indent="0" algn="ctr">
              <a:spcBef>
                <a:spcPts val="0"/>
              </a:spcBef>
              <a:spcAft>
                <a:spcPts val="0"/>
              </a:spcAft>
              <a:tabLst>
                <a:tab pos="682625" algn="l"/>
                <a:tab pos="8455025" algn="r"/>
              </a:tabLst>
            </a:pPr>
            <a:r>
              <a:rPr lang="en-US" sz="2800" b="1" i="1" kern="1400" dirty="0">
                <a:uFill>
                  <a:solidFill>
                    <a:srgbClr val="3E0000"/>
                  </a:solidFill>
                </a:uFill>
                <a:latin typeface="Calibri" panose="020F0502020204030204" pitchFamily="34" charset="0"/>
              </a:rPr>
              <a:t>Acts 10:38</a:t>
            </a:r>
          </a:p>
          <a:p>
            <a:pPr marL="111316" marR="38100" indent="0" algn="ctr">
              <a:spcBef>
                <a:spcPts val="0"/>
              </a:spcBef>
              <a:spcAft>
                <a:spcPts val="0"/>
              </a:spcAft>
              <a:tabLst>
                <a:tab pos="682625" algn="l"/>
                <a:tab pos="8455025" algn="r"/>
              </a:tabLst>
            </a:pPr>
            <a:endParaRPr lang="en-US" sz="32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2362200" y="205352"/>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4125C73-9AAA-13DE-11CC-287F260FA485}"/>
              </a:ext>
            </a:extLst>
          </p:cNvPr>
          <p:cNvSpPr txBox="1">
            <a:spLocks noChangeArrowheads="1"/>
          </p:cNvSpPr>
          <p:nvPr/>
        </p:nvSpPr>
        <p:spPr bwMode="auto">
          <a:xfrm>
            <a:off x="304800" y="3521649"/>
            <a:ext cx="8534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 God anointed Jesus of Nazareth with the Holy Spirit and with power. He went about doing good and healing all who were oppressed by the devil, for God was with him.	</a:t>
            </a:r>
            <a:r>
              <a:rPr lang="en-US" sz="2800" b="1" dirty="0">
                <a:latin typeface="+mn-lt"/>
              </a:rPr>
              <a:t>Acts 10:38</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92217350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12032" y="427895"/>
            <a:ext cx="9131968"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had </a:t>
            </a:r>
            <a:r>
              <a:rPr lang="en-US" sz="6000" b="1" u="sng" kern="1400" dirty="0">
                <a:ln>
                  <a:noFill/>
                </a:ln>
                <a:effectLst/>
                <a:uFill>
                  <a:solidFill>
                    <a:srgbClr val="3E0000"/>
                  </a:solidFill>
                </a:uFill>
                <a:latin typeface="Calibri" panose="020F0502020204030204" pitchFamily="34" charset="0"/>
              </a:rPr>
              <a:t>Emotions</a:t>
            </a:r>
            <a:r>
              <a:rPr lang="en-US" sz="6000" b="1" kern="1400" dirty="0">
                <a:ln>
                  <a:noFill/>
                </a:ln>
                <a:effectLst/>
                <a:uFill>
                  <a:solidFill>
                    <a:srgbClr val="3E0000"/>
                  </a:solidFill>
                </a:uFill>
                <a:latin typeface="Calibri" panose="020F0502020204030204" pitchFamily="34" charset="0"/>
              </a:rPr>
              <a:t>.</a:t>
            </a:r>
            <a:endParaRPr lang="en-US" sz="3200" b="1" kern="1400" dirty="0">
              <a:ln>
                <a:noFill/>
              </a:ln>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990600" y="185284"/>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4125C73-9AAA-13DE-11CC-287F260FA485}"/>
              </a:ext>
            </a:extLst>
          </p:cNvPr>
          <p:cNvSpPr txBox="1">
            <a:spLocks noChangeArrowheads="1"/>
          </p:cNvSpPr>
          <p:nvPr/>
        </p:nvSpPr>
        <p:spPr bwMode="auto">
          <a:xfrm>
            <a:off x="304800" y="1644189"/>
            <a:ext cx="853440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Therefore he had to be made like his brothers in every respect, so that he might become a merciful and faithful high priest in the service of God, to make propitiation for the sins of the people. </a:t>
            </a:r>
            <a:r>
              <a:rPr lang="en-US" sz="3200" baseline="30000" dirty="0">
                <a:latin typeface="+mn-lt"/>
              </a:rPr>
              <a:t>18 </a:t>
            </a:r>
            <a:r>
              <a:rPr lang="en-US" sz="3200" dirty="0">
                <a:latin typeface="+mn-lt"/>
              </a:rPr>
              <a:t>For because he himself has suffered when tempted, he is able to help those who are being tempted…</a:t>
            </a:r>
          </a:p>
          <a:p>
            <a:pPr>
              <a:tabLst>
                <a:tab pos="8455025" algn="r"/>
              </a:tabLst>
            </a:pPr>
            <a:r>
              <a:rPr lang="en-US" sz="800" dirty="0">
                <a:latin typeface="+mn-lt"/>
              </a:rPr>
              <a:t> </a:t>
            </a:r>
          </a:p>
          <a:p>
            <a:pPr>
              <a:tabLst>
                <a:tab pos="8455025" algn="r"/>
              </a:tabLst>
            </a:pPr>
            <a:r>
              <a:rPr lang="en-US" sz="3200" baseline="30000" dirty="0">
                <a:latin typeface="+mn-lt"/>
              </a:rPr>
              <a:t>15 </a:t>
            </a:r>
            <a:r>
              <a:rPr lang="en-US" sz="3200" dirty="0">
                <a:latin typeface="+mn-lt"/>
              </a:rPr>
              <a:t>For we do not have a high priest who is unable to sympathize with our weaknesses, but one who in every respect has been tempted as we are, yet without sin.	</a:t>
            </a:r>
            <a:r>
              <a:rPr lang="en-US" sz="2800" b="1" dirty="0">
                <a:latin typeface="+mn-lt"/>
              </a:rPr>
              <a:t>Heb 2:17-18; 4:15</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66480028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12032" y="375221"/>
            <a:ext cx="9131968"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is </a:t>
            </a:r>
            <a:r>
              <a:rPr lang="en-US" sz="6000" b="1" u="sng" kern="1400" dirty="0">
                <a:ln>
                  <a:noFill/>
                </a:ln>
                <a:effectLst/>
                <a:uFill>
                  <a:solidFill>
                    <a:srgbClr val="3E0000"/>
                  </a:solidFill>
                </a:uFill>
                <a:latin typeface="Calibri" panose="020F0502020204030204" pitchFamily="34" charset="0"/>
              </a:rPr>
              <a:t>human</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today</a:t>
            </a:r>
            <a:r>
              <a:rPr lang="en-US" sz="6000" b="1" kern="1400" dirty="0">
                <a:ln>
                  <a:noFill/>
                </a:ln>
                <a:effectLst/>
                <a:uFill>
                  <a:solidFill>
                    <a:srgbClr val="3E0000"/>
                  </a:solidFill>
                </a:uFill>
                <a:latin typeface="Calibri" panose="020F0502020204030204" pitchFamily="34" charset="0"/>
              </a:rPr>
              <a:t>.</a:t>
            </a:r>
          </a:p>
        </p:txBody>
      </p:sp>
      <p:sp>
        <p:nvSpPr>
          <p:cNvPr id="5" name="Explosion: 8 Points 4">
            <a:extLst>
              <a:ext uri="{FF2B5EF4-FFF2-40B4-BE49-F238E27FC236}">
                <a16:creationId xmlns:a16="http://schemas.microsoft.com/office/drawing/2014/main" id="{1381352D-8427-2F9C-2236-99FFC79256FD}"/>
              </a:ext>
            </a:extLst>
          </p:cNvPr>
          <p:cNvSpPr/>
          <p:nvPr/>
        </p:nvSpPr>
        <p:spPr>
          <a:xfrm>
            <a:off x="685800" y="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4125C73-9AAA-13DE-11CC-287F260FA485}"/>
              </a:ext>
            </a:extLst>
          </p:cNvPr>
          <p:cNvSpPr txBox="1">
            <a:spLocks noChangeArrowheads="1"/>
          </p:cNvSpPr>
          <p:nvPr/>
        </p:nvSpPr>
        <p:spPr bwMode="auto">
          <a:xfrm>
            <a:off x="304800" y="1958464"/>
            <a:ext cx="85344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Now when they heard these things they were enraged, and they ground their teeth at him. </a:t>
            </a:r>
            <a:r>
              <a:rPr lang="en-US" sz="3600" baseline="30000" dirty="0">
                <a:latin typeface="+mn-lt"/>
              </a:rPr>
              <a:t>55 </a:t>
            </a:r>
            <a:r>
              <a:rPr lang="en-US" sz="3600" dirty="0">
                <a:latin typeface="+mn-lt"/>
              </a:rPr>
              <a:t>But he, full of the Holy Spirit, gazed into heaven and saw the glory of God, and Jesus standing at the right hand of God. </a:t>
            </a:r>
            <a:r>
              <a:rPr lang="en-US" sz="3600" baseline="30000" dirty="0">
                <a:latin typeface="+mn-lt"/>
              </a:rPr>
              <a:t>56 </a:t>
            </a:r>
            <a:r>
              <a:rPr lang="en-US" sz="3600" dirty="0">
                <a:latin typeface="+mn-lt"/>
              </a:rPr>
              <a:t>And he said, “Behold, I see the heavens opened, and the Son of Man standing at the right hand of God.”	</a:t>
            </a:r>
            <a:r>
              <a:rPr lang="en-US" sz="2800" b="1" dirty="0">
                <a:latin typeface="+mn-lt"/>
              </a:rPr>
              <a:t>Acts 7:54-56</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417080544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12032" y="457200"/>
            <a:ext cx="9131968"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is our destination!</a:t>
            </a:r>
            <a:endParaRPr lang="en-US" sz="6000" b="1" kern="1400" dirty="0">
              <a:ln>
                <a:noFill/>
              </a:ln>
              <a:effectLst/>
              <a:uFill>
                <a:solidFill>
                  <a:srgbClr val="3E0000"/>
                </a:solidFill>
              </a:uFill>
              <a:latin typeface="Calibri" panose="020F0502020204030204" pitchFamily="34" charset="0"/>
            </a:endParaRPr>
          </a:p>
        </p:txBody>
      </p:sp>
      <p:sp>
        <p:nvSpPr>
          <p:cNvPr id="4" name="TextBox 3">
            <a:extLst>
              <a:ext uri="{FF2B5EF4-FFF2-40B4-BE49-F238E27FC236}">
                <a16:creationId xmlns:a16="http://schemas.microsoft.com/office/drawing/2014/main" id="{94125C73-9AAA-13DE-11CC-287F260FA485}"/>
              </a:ext>
            </a:extLst>
          </p:cNvPr>
          <p:cNvSpPr txBox="1">
            <a:spLocks noChangeArrowheads="1"/>
          </p:cNvSpPr>
          <p:nvPr/>
        </p:nvSpPr>
        <p:spPr bwMode="auto">
          <a:xfrm>
            <a:off x="152400" y="1794179"/>
            <a:ext cx="86106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Therefore, since we are surrounded by so great a cloud of witnesses, let us also lay aside every weight, and sin which clings so closely, and let us run with endurance the race that is set before us, looking to Jesus, the founder and perfecter of our faith, who for the joy that was set before him endured the cross, despising the shame, and is seated at the right hand of the throne of God.	</a:t>
            </a:r>
            <a:r>
              <a:rPr lang="en-US" sz="2800" b="1" dirty="0">
                <a:latin typeface="+mn-lt"/>
              </a:rPr>
              <a:t>Heb 12:1-2</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594616603"/>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D106DC-18B8-3EF7-8D66-942584A502C9}"/>
              </a:ext>
            </a:extLst>
          </p:cNvPr>
          <p:cNvSpPr txBox="1"/>
          <p:nvPr/>
        </p:nvSpPr>
        <p:spPr>
          <a:xfrm>
            <a:off x="647699" y="1676400"/>
            <a:ext cx="7848601" cy="2862322"/>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Are you including Jesus in your daily </a:t>
            </a:r>
            <a:r>
              <a:rPr lang="en-US" sz="6000" i="1" kern="1400" dirty="0">
                <a:ln>
                  <a:noFill/>
                </a:ln>
                <a:effectLst/>
                <a:latin typeface="Calibri" panose="020F0502020204030204" pitchFamily="34" charset="0"/>
              </a:rPr>
              <a:t>(moment by moment </a:t>
            </a:r>
            <a:r>
              <a:rPr lang="en-US" sz="3600" b="1" kern="1400" dirty="0">
                <a:ln>
                  <a:noFill/>
                </a:ln>
                <a:effectLst/>
                <a:latin typeface="Calibri" panose="020F0502020204030204" pitchFamily="34" charset="0"/>
              </a:rPr>
              <a:t>[Ortlund]</a:t>
            </a:r>
            <a:r>
              <a:rPr lang="en-US" sz="6000" i="1" kern="1400" dirty="0">
                <a:ln>
                  <a:noFill/>
                </a:ln>
                <a:effectLst/>
                <a:latin typeface="Calibri" panose="020F0502020204030204" pitchFamily="34" charset="0"/>
              </a:rPr>
              <a:t>) </a:t>
            </a:r>
            <a:r>
              <a:rPr lang="en-US" sz="6000" b="1" kern="1400" dirty="0">
                <a:ln>
                  <a:noFill/>
                </a:ln>
                <a:effectLst/>
                <a:latin typeface="Calibri" panose="020F0502020204030204" pitchFamily="34" charset="0"/>
              </a:rPr>
              <a:t>life?</a:t>
            </a:r>
            <a:endParaRPr lang="en-US" sz="3200" b="1" kern="1400" dirty="0">
              <a:ln>
                <a:noFill/>
              </a:ln>
              <a:effectLst/>
              <a:latin typeface="Calibri" panose="020F0502020204030204" pitchFamily="34" charset="0"/>
            </a:endParaRPr>
          </a:p>
        </p:txBody>
      </p:sp>
    </p:spTree>
    <p:extLst>
      <p:ext uri="{BB962C8B-B14F-4D97-AF65-F5344CB8AC3E}">
        <p14:creationId xmlns:p14="http://schemas.microsoft.com/office/powerpoint/2010/main" val="1750275411"/>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11715</TotalTime>
  <Words>510</Words>
  <Application>Microsoft Office PowerPoint</Application>
  <PresentationFormat>On-screen Show (4:3)</PresentationFormat>
  <Paragraphs>43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695</cp:revision>
  <cp:lastPrinted>2022-10-02T13:03:38Z</cp:lastPrinted>
  <dcterms:created xsi:type="dcterms:W3CDTF">2020-07-19T11:17:55Z</dcterms:created>
  <dcterms:modified xsi:type="dcterms:W3CDTF">2023-08-27T12:29:45Z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