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6"/>
  </p:notesMasterIdLst>
  <p:handoutMasterIdLst>
    <p:handoutMasterId r:id="rId17"/>
  </p:handoutMasterIdLst>
  <p:sldIdLst>
    <p:sldId id="7104" r:id="rId5"/>
    <p:sldId id="7509" r:id="rId6"/>
    <p:sldId id="7524" r:id="rId7"/>
    <p:sldId id="7532" r:id="rId8"/>
    <p:sldId id="7511" r:id="rId9"/>
    <p:sldId id="7527" r:id="rId10"/>
    <p:sldId id="7529" r:id="rId11"/>
    <p:sldId id="7514" r:id="rId12"/>
    <p:sldId id="7518" r:id="rId13"/>
    <p:sldId id="7519" r:id="rId14"/>
    <p:sldId id="7515" r:id="rId1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p:scale>
          <a:sx n="60" d="100"/>
          <a:sy n="60" d="100"/>
        </p:scale>
        <p:origin x="660"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8/20/2023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8/20/2023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8/20/2023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8/20/2023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8/20/2023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8/20/2023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8/20/2023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8/20/2023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8/20/2023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8/20/2023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8/20/2023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8/20/2023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8/20/2023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8/20/2023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8811" y="2076700"/>
            <a:ext cx="281538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Heb 7:25</a:t>
            </a:r>
          </a:p>
          <a:p>
            <a:pPr marR="38100" eaLnBrk="1" hangingPunct="1">
              <a:lnSpc>
                <a:spcPct val="90000"/>
              </a:lnSpc>
              <a:spcBef>
                <a:spcPts val="0"/>
              </a:spcBef>
              <a:spcAft>
                <a:spcPts val="600"/>
              </a:spcAft>
            </a:pPr>
            <a:r>
              <a:rPr lang="en-US" sz="2800" b="1" dirty="0">
                <a:cs typeface="Arial" panose="020B0604020202020204" pitchFamily="34" charset="0"/>
              </a:rPr>
              <a:t>Heb 12:1-3</a:t>
            </a:r>
          </a:p>
          <a:p>
            <a:pPr marR="38100" eaLnBrk="1" hangingPunct="1">
              <a:lnSpc>
                <a:spcPct val="90000"/>
              </a:lnSpc>
              <a:spcBef>
                <a:spcPts val="0"/>
              </a:spcBef>
              <a:spcAft>
                <a:spcPts val="600"/>
              </a:spcAft>
            </a:pPr>
            <a:r>
              <a:rPr lang="en-US" sz="2800" b="1" dirty="0">
                <a:cs typeface="Arial" panose="020B0604020202020204" pitchFamily="34" charset="0"/>
              </a:rPr>
              <a:t>Mt 11:28-30</a:t>
            </a:r>
          </a:p>
          <a:p>
            <a:pPr marR="38100" eaLnBrk="1" hangingPunct="1">
              <a:lnSpc>
                <a:spcPct val="90000"/>
              </a:lnSpc>
              <a:spcBef>
                <a:spcPts val="0"/>
              </a:spcBef>
              <a:spcAft>
                <a:spcPts val="600"/>
              </a:spcAft>
            </a:pPr>
            <a:r>
              <a:rPr lang="en-US" sz="2800" b="1" dirty="0">
                <a:cs typeface="Arial" panose="020B0604020202020204" pitchFamily="34" charset="0"/>
              </a:rPr>
              <a:t>1 Jn 2:1-6</a:t>
            </a:r>
            <a:endParaRPr lang="nl-NL" sz="1800" kern="1400" dirty="0">
              <a:ln>
                <a:noFill/>
              </a:ln>
              <a:solidFill>
                <a:srgbClr val="000000"/>
              </a:solidFill>
              <a:effectLst/>
              <a:latin typeface="Times New Roman" panose="02020603050405020304" pitchFamily="18"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8/20/23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6148" y="381000"/>
            <a:ext cx="9160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Jesus, Interceding Advocate</a:t>
            </a:r>
            <a:endParaRPr lang="en-US" sz="3600" i="1" dirty="0">
              <a:cs typeface="Arial" panose="020B0604020202020204" pitchFamily="34" charset="0"/>
            </a:endParaRPr>
          </a:p>
        </p:txBody>
      </p:sp>
      <p:pic>
        <p:nvPicPr>
          <p:cNvPr id="3" name="Picture 2" descr="Close-up of a bible page&#10;&#10;Description automatically generated">
            <a:extLst>
              <a:ext uri="{FF2B5EF4-FFF2-40B4-BE49-F238E27FC236}">
                <a16:creationId xmlns:a16="http://schemas.microsoft.com/office/drawing/2014/main" id="{B3FD82AA-6B1C-3267-4067-4453A8F9745E}"/>
              </a:ext>
            </a:extLst>
          </p:cNvPr>
          <p:cNvPicPr>
            <a:picLocks noChangeAspect="1"/>
          </p:cNvPicPr>
          <p:nvPr/>
        </p:nvPicPr>
        <p:blipFill rotWithShape="1">
          <a:blip r:embed="rId2">
            <a:extLst>
              <a:ext uri="{28A0092B-C50C-407E-A947-70E740481C1C}">
                <a14:useLocalDpi xmlns:a14="http://schemas.microsoft.com/office/drawing/2010/main" val="0"/>
              </a:ext>
            </a:extLst>
          </a:blip>
          <a:srcRect l="14998" r="15513"/>
          <a:stretch/>
        </p:blipFill>
        <p:spPr>
          <a:xfrm>
            <a:off x="3303077" y="1671041"/>
            <a:ext cx="5873580" cy="5186959"/>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397401"/>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6000" b="1" dirty="0">
                <a:latin typeface="+mn-lt"/>
              </a:rPr>
              <a:t>Jesus does this…</a:t>
            </a:r>
            <a:endParaRPr lang="en-US" sz="60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10959D95-A233-E32A-0311-B3AB93462C4D}"/>
              </a:ext>
            </a:extLst>
          </p:cNvPr>
          <p:cNvSpPr txBox="1">
            <a:spLocks noChangeArrowheads="1"/>
          </p:cNvSpPr>
          <p:nvPr/>
        </p:nvSpPr>
        <p:spPr bwMode="auto">
          <a:xfrm>
            <a:off x="275771" y="2609763"/>
            <a:ext cx="85344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My little children, I am writing these things to you so that you may not sin. But if anyone does sin, we have an advocate with the Father, </a:t>
            </a:r>
            <a:r>
              <a:rPr lang="en-US" sz="3600" u="sng" dirty="0">
                <a:uFill>
                  <a:solidFill>
                    <a:srgbClr val="3E0000"/>
                  </a:solidFill>
                </a:uFill>
                <a:latin typeface="+mn-lt"/>
              </a:rPr>
              <a:t>Jesus Christ the righteous</a:t>
            </a:r>
            <a:r>
              <a:rPr lang="en-US" sz="3600" dirty="0">
                <a:latin typeface="+mn-lt"/>
              </a:rPr>
              <a:t>. </a:t>
            </a:r>
            <a:r>
              <a:rPr lang="en-US" sz="3600" baseline="30000" dirty="0">
                <a:latin typeface="+mn-lt"/>
              </a:rPr>
              <a:t>2 </a:t>
            </a:r>
            <a:r>
              <a:rPr lang="en-US" sz="3600" dirty="0">
                <a:latin typeface="+mn-lt"/>
              </a:rPr>
              <a:t>He is the propitiation for our sins, and not for ours only but also for the sins of the whole world. </a:t>
            </a:r>
          </a:p>
          <a:p>
            <a:pPr>
              <a:tabLst>
                <a:tab pos="8455025" algn="r"/>
              </a:tabLst>
            </a:pPr>
            <a:r>
              <a:rPr lang="en-US" sz="2800" b="1" dirty="0">
                <a:latin typeface="+mn-lt"/>
              </a:rPr>
              <a:t>	1 Jn 2:1-2</a:t>
            </a:r>
            <a:endParaRPr lang="en-US" sz="2800" b="1" dirty="0">
              <a:uFill>
                <a:solidFill>
                  <a:srgbClr val="3E0000"/>
                </a:solidFill>
              </a:uFill>
              <a:latin typeface="+mn-lt"/>
              <a:cs typeface="Arial" panose="020B0604020202020204" pitchFamily="34" charset="0"/>
            </a:endParaRPr>
          </a:p>
        </p:txBody>
      </p:sp>
      <p:sp>
        <p:nvSpPr>
          <p:cNvPr id="4" name="Arrow: Bent 3">
            <a:extLst>
              <a:ext uri="{FF2B5EF4-FFF2-40B4-BE49-F238E27FC236}">
                <a16:creationId xmlns:a16="http://schemas.microsoft.com/office/drawing/2014/main" id="{C1D13112-0B7B-1DA5-DB40-E82FF56D85B4}"/>
              </a:ext>
            </a:extLst>
          </p:cNvPr>
          <p:cNvSpPr/>
          <p:nvPr/>
        </p:nvSpPr>
        <p:spPr>
          <a:xfrm rot="9368312">
            <a:off x="5965360" y="966406"/>
            <a:ext cx="599004" cy="3624778"/>
          </a:xfrm>
          <a:prstGeom prst="bentArrow">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Rectangle: Rounded Corners 4">
            <a:extLst>
              <a:ext uri="{FF2B5EF4-FFF2-40B4-BE49-F238E27FC236}">
                <a16:creationId xmlns:a16="http://schemas.microsoft.com/office/drawing/2014/main" id="{1968B598-AD03-77CE-0CAC-6C7EF78AFF93}"/>
              </a:ext>
            </a:extLst>
          </p:cNvPr>
          <p:cNvSpPr/>
          <p:nvPr/>
        </p:nvSpPr>
        <p:spPr>
          <a:xfrm>
            <a:off x="1219200" y="5486400"/>
            <a:ext cx="74676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6679591"/>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16832" y="603170"/>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6000" b="1" dirty="0">
                <a:latin typeface="+mn-lt"/>
              </a:rPr>
              <a:t>Three concepts…</a:t>
            </a:r>
            <a:endParaRPr lang="en-US" sz="60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10959D95-A233-E32A-0311-B3AB93462C4D}"/>
              </a:ext>
            </a:extLst>
          </p:cNvPr>
          <p:cNvSpPr txBox="1">
            <a:spLocks noChangeArrowheads="1"/>
          </p:cNvSpPr>
          <p:nvPr/>
        </p:nvSpPr>
        <p:spPr bwMode="auto">
          <a:xfrm>
            <a:off x="316832" y="2438400"/>
            <a:ext cx="85344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3032125" algn="l"/>
                <a:tab pos="5775325" algn="l"/>
                <a:tab pos="8229600" algn="r"/>
                <a:tab pos="8455025" algn="r"/>
              </a:tabLst>
            </a:pPr>
            <a:r>
              <a:rPr lang="en-US" sz="4000" b="1" dirty="0">
                <a:latin typeface="+mn-lt"/>
              </a:rPr>
              <a:t>Propitiation:</a:t>
            </a:r>
            <a:r>
              <a:rPr lang="en-US" sz="3600" dirty="0">
                <a:latin typeface="+mn-lt"/>
              </a:rPr>
              <a:t>	My sin 	World’s sin</a:t>
            </a:r>
          </a:p>
          <a:p>
            <a:pPr>
              <a:tabLst>
                <a:tab pos="3032125" algn="l"/>
                <a:tab pos="5775325" algn="l"/>
                <a:tab pos="8229600" algn="r"/>
                <a:tab pos="8455025" algn="r"/>
              </a:tabLst>
            </a:pPr>
            <a:endParaRPr lang="en-US" sz="1000" dirty="0">
              <a:latin typeface="+mn-lt"/>
            </a:endParaRPr>
          </a:p>
          <a:p>
            <a:pPr>
              <a:tabLst>
                <a:tab pos="3032125" algn="l"/>
                <a:tab pos="5775325" algn="l"/>
                <a:tab pos="8229600" algn="r"/>
                <a:tab pos="8455025" algn="r"/>
              </a:tabLst>
            </a:pPr>
            <a:r>
              <a:rPr lang="en-US" sz="4000" b="1" dirty="0">
                <a:latin typeface="+mn-lt"/>
              </a:rPr>
              <a:t>Advocate:</a:t>
            </a:r>
            <a:r>
              <a:rPr lang="en-US" sz="3600" dirty="0">
                <a:latin typeface="+mn-lt"/>
              </a:rPr>
              <a:t>	My sinful actions</a:t>
            </a:r>
          </a:p>
          <a:p>
            <a:pPr>
              <a:tabLst>
                <a:tab pos="3032125" algn="l"/>
                <a:tab pos="5775325" algn="l"/>
                <a:tab pos="8229600" algn="r"/>
                <a:tab pos="8455025" algn="r"/>
              </a:tabLst>
            </a:pPr>
            <a:endParaRPr lang="en-US" sz="1000" dirty="0">
              <a:latin typeface="+mn-lt"/>
            </a:endParaRPr>
          </a:p>
          <a:p>
            <a:pPr marL="3032125" indent="-3032125">
              <a:tabLst>
                <a:tab pos="3032125" algn="l"/>
                <a:tab pos="5775325" algn="l"/>
                <a:tab pos="8229600" algn="r"/>
                <a:tab pos="8455025" algn="r"/>
              </a:tabLst>
            </a:pPr>
            <a:r>
              <a:rPr lang="en-US" sz="4000" b="1" dirty="0">
                <a:latin typeface="+mn-lt"/>
              </a:rPr>
              <a:t>Intercession:</a:t>
            </a:r>
            <a:r>
              <a:rPr lang="en-US" sz="3600" dirty="0">
                <a:latin typeface="+mn-lt"/>
              </a:rPr>
              <a:t>	My continual broken experiential need due to sin</a:t>
            </a:r>
            <a:r>
              <a:rPr lang="en-US" sz="2800" b="1" dirty="0">
                <a:latin typeface="+mn-lt"/>
              </a:rPr>
              <a:t>	</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422156546"/>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199526"/>
            <a:ext cx="8534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6000" b="1" dirty="0">
                <a:latin typeface="+mn-lt"/>
              </a:rPr>
              <a:t>Propitiation means to appease …</a:t>
            </a:r>
            <a:endParaRPr lang="en-US" sz="60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10959D95-A233-E32A-0311-B3AB93462C4D}"/>
              </a:ext>
            </a:extLst>
          </p:cNvPr>
          <p:cNvSpPr txBox="1">
            <a:spLocks noChangeArrowheads="1"/>
          </p:cNvSpPr>
          <p:nvPr/>
        </p:nvSpPr>
        <p:spPr bwMode="auto">
          <a:xfrm>
            <a:off x="304800" y="2514600"/>
            <a:ext cx="8534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3032125" algn="l"/>
                <a:tab pos="5775325" algn="l"/>
                <a:tab pos="8229600" algn="r"/>
                <a:tab pos="8455025" algn="r"/>
              </a:tabLst>
            </a:pPr>
            <a:r>
              <a:rPr lang="en-US" sz="4000" b="1" dirty="0">
                <a:latin typeface="+mn-lt"/>
              </a:rPr>
              <a:t>Propitiation:</a:t>
            </a:r>
            <a:r>
              <a:rPr lang="en-US" sz="3600" dirty="0">
                <a:latin typeface="+mn-lt"/>
              </a:rPr>
              <a:t>	My sin 	World’s sin</a:t>
            </a:r>
          </a:p>
          <a:p>
            <a:pPr>
              <a:tabLst>
                <a:tab pos="3032125" algn="l"/>
                <a:tab pos="5775325" algn="l"/>
                <a:tab pos="8229600" algn="r"/>
                <a:tab pos="8455025" algn="r"/>
              </a:tabLst>
            </a:pPr>
            <a:endParaRPr lang="en-US" sz="1000" dirty="0">
              <a:latin typeface="+mn-lt"/>
            </a:endParaRPr>
          </a:p>
        </p:txBody>
      </p:sp>
      <p:sp>
        <p:nvSpPr>
          <p:cNvPr id="5" name="TextBox 4">
            <a:extLst>
              <a:ext uri="{FF2B5EF4-FFF2-40B4-BE49-F238E27FC236}">
                <a16:creationId xmlns:a16="http://schemas.microsoft.com/office/drawing/2014/main" id="{1F14519F-FC62-F767-23B2-C91DF33058B7}"/>
              </a:ext>
            </a:extLst>
          </p:cNvPr>
          <p:cNvSpPr txBox="1">
            <a:spLocks noChangeArrowheads="1"/>
          </p:cNvSpPr>
          <p:nvPr/>
        </p:nvSpPr>
        <p:spPr bwMode="auto">
          <a:xfrm>
            <a:off x="304800" y="3360332"/>
            <a:ext cx="8534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4800" i="1" dirty="0">
                <a:latin typeface="+mn-lt"/>
              </a:rPr>
              <a:t>There needs to be an answer to all of the damage that humanity has done…  all creatures…</a:t>
            </a:r>
          </a:p>
          <a:p>
            <a:pPr algn="ctr">
              <a:tabLst>
                <a:tab pos="8455025" algn="r"/>
              </a:tabLst>
            </a:pPr>
            <a:r>
              <a:rPr lang="en-US" sz="4800" i="1" dirty="0">
                <a:uFill>
                  <a:solidFill>
                    <a:srgbClr val="3E0000"/>
                  </a:solidFill>
                </a:uFill>
                <a:latin typeface="+mn-lt"/>
                <a:cs typeface="Arial" panose="020B0604020202020204" pitchFamily="34" charset="0"/>
              </a:rPr>
              <a:t>that includes me</a:t>
            </a:r>
          </a:p>
        </p:txBody>
      </p:sp>
    </p:spTree>
    <p:extLst>
      <p:ext uri="{BB962C8B-B14F-4D97-AF65-F5344CB8AC3E}">
        <p14:creationId xmlns:p14="http://schemas.microsoft.com/office/powerpoint/2010/main" val="285971793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397401"/>
            <a:ext cx="85344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And by this we know that we have come to know him, if we keep his commandments. </a:t>
            </a:r>
            <a:r>
              <a:rPr lang="en-US" sz="3600" baseline="30000" dirty="0">
                <a:latin typeface="+mn-lt"/>
              </a:rPr>
              <a:t>4 </a:t>
            </a:r>
            <a:r>
              <a:rPr lang="en-US" sz="3600" dirty="0">
                <a:latin typeface="+mn-lt"/>
              </a:rPr>
              <a:t>Whoever says “I know him” but does not keep his commandments is a liar, and the truth is not in him, </a:t>
            </a:r>
            <a:r>
              <a:rPr lang="en-US" sz="3600" baseline="30000" dirty="0">
                <a:latin typeface="+mn-lt"/>
              </a:rPr>
              <a:t>5 </a:t>
            </a:r>
            <a:r>
              <a:rPr lang="en-US" sz="3600" dirty="0">
                <a:latin typeface="+mn-lt"/>
              </a:rPr>
              <a:t>but whoever keeps his word, in him truly the love of God is perfected. By this we may know that we are in him: </a:t>
            </a:r>
            <a:r>
              <a:rPr lang="en-US" sz="3600" baseline="30000" dirty="0">
                <a:latin typeface="+mn-lt"/>
              </a:rPr>
              <a:t>6 </a:t>
            </a:r>
            <a:r>
              <a:rPr lang="en-US" sz="3600" dirty="0">
                <a:latin typeface="+mn-lt"/>
              </a:rPr>
              <a:t>whoever says he abides in him ought to walk in the same way in which he walked.</a:t>
            </a:r>
            <a:r>
              <a:rPr lang="en-US" sz="2800" b="1" dirty="0">
                <a:latin typeface="+mn-lt"/>
              </a:rPr>
              <a:t>	1 Jn 1:3-6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628202865"/>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255824"/>
            <a:ext cx="85344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5400" dirty="0">
                <a:latin typeface="+mn-lt"/>
              </a:rPr>
              <a:t>Who are the two</a:t>
            </a:r>
          </a:p>
          <a:p>
            <a:pPr algn="ctr">
              <a:tabLst>
                <a:tab pos="8455025" algn="r"/>
              </a:tabLst>
            </a:pPr>
            <a:r>
              <a:rPr lang="en-US" sz="5400" dirty="0">
                <a:latin typeface="+mn-lt"/>
              </a:rPr>
              <a:t>parties involved?</a:t>
            </a:r>
            <a:endParaRPr lang="en-US" sz="54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77E9F740-6BF2-FD54-2952-9C54D494C435}"/>
              </a:ext>
            </a:extLst>
          </p:cNvPr>
          <p:cNvSpPr txBox="1"/>
          <p:nvPr/>
        </p:nvSpPr>
        <p:spPr>
          <a:xfrm>
            <a:off x="114300" y="304800"/>
            <a:ext cx="88773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What does it mean for Christ to Intercede?</a:t>
            </a:r>
            <a:endParaRPr lang="en-US" sz="32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6096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1A5106D-1417-0E6F-639C-A9710420F5DF}"/>
              </a:ext>
            </a:extLst>
          </p:cNvPr>
          <p:cNvSpPr txBox="1"/>
          <p:nvPr/>
        </p:nvSpPr>
        <p:spPr>
          <a:xfrm>
            <a:off x="28074" y="4343400"/>
            <a:ext cx="88773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The two parties are: </a:t>
            </a:r>
            <a:r>
              <a:rPr lang="en-US" sz="6000" b="1" u="sng" kern="1400" dirty="0">
                <a:ln>
                  <a:noFill/>
                </a:ln>
                <a:effectLst/>
                <a:uFill>
                  <a:solidFill>
                    <a:srgbClr val="3E0000"/>
                  </a:solidFill>
                </a:uFill>
                <a:latin typeface="Calibri" panose="020F0502020204030204" pitchFamily="34" charset="0"/>
              </a:rPr>
              <a:t>God</a:t>
            </a:r>
            <a:r>
              <a:rPr lang="en-US" sz="6000" b="1" kern="1400" dirty="0">
                <a:ln>
                  <a:noFill/>
                </a:ln>
                <a:effectLst/>
                <a:latin typeface="Calibri" panose="020F0502020204030204" pitchFamily="34" charset="0"/>
              </a:rPr>
              <a:t> and </a:t>
            </a:r>
            <a:r>
              <a:rPr lang="en-US" sz="6000" b="1" u="sng" kern="1400" dirty="0">
                <a:ln>
                  <a:noFill/>
                </a:ln>
                <a:effectLst/>
                <a:uFill>
                  <a:solidFill>
                    <a:srgbClr val="3E0000"/>
                  </a:solidFill>
                </a:uFill>
                <a:latin typeface="Calibri" panose="020F0502020204030204" pitchFamily="34" charset="0"/>
              </a:rPr>
              <a:t>believers</a:t>
            </a:r>
            <a:r>
              <a:rPr lang="en-US" sz="6000" b="1" kern="1400" dirty="0">
                <a:ln>
                  <a:noFill/>
                </a:ln>
                <a:effectLst/>
                <a:latin typeface="Calibri" panose="020F0502020204030204" pitchFamily="34" charset="0"/>
              </a:rPr>
              <a:t>.</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219801699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plosion: 8 Points 4">
            <a:extLst>
              <a:ext uri="{FF2B5EF4-FFF2-40B4-BE49-F238E27FC236}">
                <a16:creationId xmlns:a16="http://schemas.microsoft.com/office/drawing/2014/main" id="{1381352D-8427-2F9C-2236-99FFC79256FD}"/>
              </a:ext>
            </a:extLst>
          </p:cNvPr>
          <p:cNvSpPr/>
          <p:nvPr/>
        </p:nvSpPr>
        <p:spPr>
          <a:xfrm>
            <a:off x="914400" y="10947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1A5106D-1417-0E6F-639C-A9710420F5DF}"/>
              </a:ext>
            </a:extLst>
          </p:cNvPr>
          <p:cNvSpPr txBox="1"/>
          <p:nvPr/>
        </p:nvSpPr>
        <p:spPr>
          <a:xfrm>
            <a:off x="-8021" y="414278"/>
            <a:ext cx="9144000" cy="286232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“Intercessio</a:t>
            </a:r>
            <a:r>
              <a:rPr lang="en-US" sz="6000" b="1" kern="1400" dirty="0">
                <a:latin typeface="Calibri" panose="020F0502020204030204" pitchFamily="34" charset="0"/>
              </a:rPr>
              <a:t>n </a:t>
            </a:r>
            <a:r>
              <a:rPr lang="en-US" sz="6000" b="1" u="sng" kern="1400" dirty="0">
                <a:ln>
                  <a:noFill/>
                </a:ln>
                <a:effectLst/>
                <a:uFill>
                  <a:solidFill>
                    <a:srgbClr val="3E0000"/>
                  </a:solidFill>
                </a:uFill>
                <a:latin typeface="Calibri" panose="020F0502020204030204" pitchFamily="34" charset="0"/>
              </a:rPr>
              <a:t>applies</a:t>
            </a:r>
          </a:p>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what the </a:t>
            </a:r>
            <a:r>
              <a:rPr lang="en-US" sz="6000" b="1" u="sng" kern="1400" dirty="0">
                <a:ln>
                  <a:noFill/>
                </a:ln>
                <a:effectLst/>
                <a:uFill>
                  <a:solidFill>
                    <a:srgbClr val="3E0000"/>
                  </a:solidFill>
                </a:uFill>
                <a:latin typeface="Calibri" panose="020F0502020204030204" pitchFamily="34" charset="0"/>
              </a:rPr>
              <a:t>atonement</a:t>
            </a:r>
          </a:p>
          <a:p>
            <a:pPr marL="111316" marR="38100" indent="0" algn="ctr">
              <a:spcBef>
                <a:spcPts val="0"/>
              </a:spcBef>
              <a:spcAft>
                <a:spcPts val="0"/>
              </a:spcAft>
              <a:tabLst>
                <a:tab pos="682625" algn="l"/>
                <a:tab pos="8455025" algn="r"/>
              </a:tabLst>
            </a:pPr>
            <a:r>
              <a:rPr lang="en-US" sz="6000" b="1" u="sng" kern="1400" dirty="0">
                <a:ln>
                  <a:noFill/>
                </a:ln>
                <a:effectLst/>
                <a:uFill>
                  <a:solidFill>
                    <a:srgbClr val="3E0000"/>
                  </a:solidFill>
                </a:uFill>
                <a:latin typeface="Calibri" panose="020F0502020204030204" pitchFamily="34" charset="0"/>
              </a:rPr>
              <a:t>accomplished</a:t>
            </a:r>
            <a:r>
              <a:rPr lang="en-US" sz="6000" b="1" kern="1400" dirty="0">
                <a:ln>
                  <a:noFill/>
                </a:ln>
                <a:effectLst/>
                <a:latin typeface="Calibri" panose="020F0502020204030204" pitchFamily="34" charset="0"/>
              </a:rPr>
              <a:t>.”</a:t>
            </a:r>
            <a:endParaRPr lang="en-US" sz="3200" b="1" kern="1400" dirty="0">
              <a:ln>
                <a:noFill/>
              </a:ln>
              <a:effectLst/>
              <a:latin typeface="Calibri" panose="020F0502020204030204" pitchFamily="34" charset="0"/>
            </a:endParaRPr>
          </a:p>
        </p:txBody>
      </p:sp>
      <p:sp>
        <p:nvSpPr>
          <p:cNvPr id="4" name="TextBox 3">
            <a:extLst>
              <a:ext uri="{FF2B5EF4-FFF2-40B4-BE49-F238E27FC236}">
                <a16:creationId xmlns:a16="http://schemas.microsoft.com/office/drawing/2014/main" id="{952D55A6-59EC-9BC3-8871-991571F335A6}"/>
              </a:ext>
            </a:extLst>
          </p:cNvPr>
          <p:cNvSpPr txBox="1"/>
          <p:nvPr/>
        </p:nvSpPr>
        <p:spPr>
          <a:xfrm>
            <a:off x="533399" y="3458289"/>
            <a:ext cx="8077201" cy="298543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4000" b="1" kern="1400" dirty="0">
                <a:ln>
                  <a:noFill/>
                </a:ln>
                <a:effectLst/>
                <a:latin typeface="Calibri" panose="020F0502020204030204" pitchFamily="34" charset="0"/>
              </a:rPr>
              <a:t>“The atonement accomplished our salvation; intercession is the moment-by-moment application of our atoning work.”  </a:t>
            </a:r>
          </a:p>
          <a:p>
            <a:pPr marL="111316" marR="38100" indent="0" algn="ctr">
              <a:spcBef>
                <a:spcPts val="0"/>
              </a:spcBef>
              <a:spcAft>
                <a:spcPts val="0"/>
              </a:spcAft>
              <a:tabLst>
                <a:tab pos="682625" algn="l"/>
                <a:tab pos="8455025" algn="r"/>
              </a:tabLst>
            </a:pPr>
            <a:r>
              <a:rPr lang="en-US" sz="2800" b="1" kern="1400" dirty="0">
                <a:ln>
                  <a:noFill/>
                </a:ln>
                <a:solidFill>
                  <a:srgbClr val="000000"/>
                </a:solidFill>
                <a:effectLst/>
                <a:latin typeface="Calibri" panose="020F0502020204030204" pitchFamily="34" charset="0"/>
              </a:rPr>
              <a:t>	</a:t>
            </a:r>
            <a:r>
              <a:rPr lang="en-US" sz="2800" i="1" kern="1400" dirty="0">
                <a:ln>
                  <a:noFill/>
                </a:ln>
                <a:solidFill>
                  <a:srgbClr val="000000"/>
                </a:solidFill>
                <a:effectLst/>
                <a:latin typeface="Calibri" panose="020F0502020204030204" pitchFamily="34" charset="0"/>
              </a:rPr>
              <a:t>Dane Ortlund, Gentle and Lowly, page 79</a:t>
            </a:r>
            <a:endParaRPr lang="en-US" sz="4000" b="1" kern="1400" dirty="0">
              <a:ln>
                <a:noFill/>
              </a:ln>
              <a:effectLst/>
              <a:latin typeface="Calibri" panose="020F0502020204030204" pitchFamily="34" charset="0"/>
            </a:endParaRPr>
          </a:p>
        </p:txBody>
      </p:sp>
    </p:spTree>
    <p:extLst>
      <p:ext uri="{BB962C8B-B14F-4D97-AF65-F5344CB8AC3E}">
        <p14:creationId xmlns:p14="http://schemas.microsoft.com/office/powerpoint/2010/main" val="73670914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1676400"/>
            <a:ext cx="85344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 former priests were many in number, because they were prevented by death from continuing in office, </a:t>
            </a:r>
            <a:r>
              <a:rPr lang="en-US" sz="3600" baseline="30000" dirty="0">
                <a:latin typeface="+mn-lt"/>
              </a:rPr>
              <a:t>24 </a:t>
            </a:r>
            <a:r>
              <a:rPr lang="en-US" sz="3600" dirty="0">
                <a:latin typeface="+mn-lt"/>
              </a:rPr>
              <a:t>but he holds his priesthood permanently, because he continues forever. </a:t>
            </a:r>
            <a:r>
              <a:rPr lang="en-US" sz="3600" baseline="30000" dirty="0">
                <a:latin typeface="+mn-lt"/>
              </a:rPr>
              <a:t>25 </a:t>
            </a:r>
            <a:r>
              <a:rPr lang="en-US" sz="3600" dirty="0">
                <a:latin typeface="+mn-lt"/>
              </a:rPr>
              <a:t>Consequently, </a:t>
            </a:r>
          </a:p>
          <a:p>
            <a:pPr>
              <a:tabLst>
                <a:tab pos="8455025" algn="r"/>
              </a:tabLst>
            </a:pPr>
            <a:r>
              <a:rPr lang="en-US" sz="3600" dirty="0">
                <a:latin typeface="+mn-lt"/>
              </a:rPr>
              <a:t>He is able to save to the uttermost those </a:t>
            </a:r>
            <a:r>
              <a:rPr lang="en-US" sz="3600" u="sng" dirty="0">
                <a:uFill>
                  <a:solidFill>
                    <a:srgbClr val="3E0000"/>
                  </a:solidFill>
                </a:uFill>
                <a:latin typeface="+mn-lt"/>
              </a:rPr>
              <a:t>who draw near to God through him</a:t>
            </a:r>
            <a:r>
              <a:rPr lang="en-US" sz="3600" dirty="0">
                <a:latin typeface="+mn-lt"/>
              </a:rPr>
              <a:t>, since he always lives to make intercession for them.</a:t>
            </a:r>
            <a:endParaRPr lang="en-US" sz="2800" dirty="0">
              <a:latin typeface="+mn-lt"/>
            </a:endParaRPr>
          </a:p>
          <a:p>
            <a:pPr>
              <a:tabLst>
                <a:tab pos="8455025" algn="r"/>
              </a:tabLst>
            </a:pPr>
            <a:r>
              <a:rPr lang="en-US" sz="2800" b="1" dirty="0">
                <a:latin typeface="+mn-lt"/>
              </a:rPr>
              <a:t>	Heb 7:23-25</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C1B5BF0F-8D9D-DEA0-372C-EC25312614BB}"/>
              </a:ext>
            </a:extLst>
          </p:cNvPr>
          <p:cNvSpPr/>
          <p:nvPr/>
        </p:nvSpPr>
        <p:spPr>
          <a:xfrm>
            <a:off x="304800" y="4495800"/>
            <a:ext cx="64770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97D80FB-2A1A-874A-946B-64CF83DC26DE}"/>
              </a:ext>
            </a:extLst>
          </p:cNvPr>
          <p:cNvSpPr txBox="1">
            <a:spLocks noChangeArrowheads="1"/>
          </p:cNvSpPr>
          <p:nvPr/>
        </p:nvSpPr>
        <p:spPr bwMode="auto">
          <a:xfrm>
            <a:off x="304800" y="397401"/>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6000" b="1" dirty="0">
                <a:latin typeface="+mn-lt"/>
              </a:rPr>
              <a:t>Hosanna in the Highest</a:t>
            </a:r>
            <a:endParaRPr lang="en-US" sz="6000" b="1" dirty="0">
              <a:uFill>
                <a:solidFill>
                  <a:srgbClr val="3E0000"/>
                </a:solidFill>
              </a:uFill>
              <a:latin typeface="+mn-lt"/>
              <a:cs typeface="Arial" panose="020B0604020202020204" pitchFamily="34" charset="0"/>
            </a:endParaRPr>
          </a:p>
        </p:txBody>
      </p:sp>
      <p:cxnSp>
        <p:nvCxnSpPr>
          <p:cNvPr id="6" name="Straight Arrow Connector 5">
            <a:extLst>
              <a:ext uri="{FF2B5EF4-FFF2-40B4-BE49-F238E27FC236}">
                <a16:creationId xmlns:a16="http://schemas.microsoft.com/office/drawing/2014/main" id="{4560A0BF-7C29-B67E-6B75-CA048267A46C}"/>
              </a:ext>
            </a:extLst>
          </p:cNvPr>
          <p:cNvCxnSpPr>
            <a:cxnSpLocks/>
          </p:cNvCxnSpPr>
          <p:nvPr/>
        </p:nvCxnSpPr>
        <p:spPr>
          <a:xfrm flipH="1">
            <a:off x="6781800" y="1219200"/>
            <a:ext cx="1219200" cy="3276600"/>
          </a:xfrm>
          <a:prstGeom prst="straightConnector1">
            <a:avLst/>
          </a:prstGeom>
          <a:ln w="50800">
            <a:solidFill>
              <a:srgbClr val="3E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453646"/>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4011"/>
            <a:ext cx="85344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Therefore, since we are surrounded by so great a cloud of witnesses, let us also lay aside every weight, and sin which clings so closely, and let us run with endurance the race that is set before us, </a:t>
            </a:r>
            <a:r>
              <a:rPr lang="en-US" sz="3600" baseline="30000" dirty="0">
                <a:latin typeface="+mn-lt"/>
              </a:rPr>
              <a:t>2 </a:t>
            </a:r>
            <a:r>
              <a:rPr lang="en-US" sz="3600" dirty="0">
                <a:latin typeface="+mn-lt"/>
              </a:rPr>
              <a:t>looking to Jesus, the founder and perfecter of our faith, who for the joy that was set before him endured the cross, despising the shame, and is seated at the right hand of the throne of God.  </a:t>
            </a:r>
            <a:r>
              <a:rPr lang="en-US" sz="3600" baseline="30000" dirty="0">
                <a:latin typeface="+mn-lt"/>
              </a:rPr>
              <a:t>3 </a:t>
            </a:r>
            <a:r>
              <a:rPr lang="en-US" sz="3600" dirty="0">
                <a:latin typeface="+mn-lt"/>
              </a:rPr>
              <a:t>Consider </a:t>
            </a:r>
            <a:r>
              <a:rPr lang="en-US" sz="3600" i="1" dirty="0">
                <a:latin typeface="+mn-lt"/>
              </a:rPr>
              <a:t>Jesus the one </a:t>
            </a:r>
            <a:r>
              <a:rPr lang="en-US" sz="3600" dirty="0">
                <a:latin typeface="+mn-lt"/>
              </a:rPr>
              <a:t>who endured from sinners such hostility… so that you may not </a:t>
            </a:r>
            <a:r>
              <a:rPr lang="en-US" sz="3600" u="sng" dirty="0">
                <a:uFill>
                  <a:solidFill>
                    <a:srgbClr val="3E0000"/>
                  </a:solidFill>
                </a:uFill>
                <a:latin typeface="+mn-lt"/>
              </a:rPr>
              <a:t>grow weary or fainthearted</a:t>
            </a:r>
            <a:r>
              <a:rPr lang="en-US" sz="3600" dirty="0">
                <a:latin typeface="+mn-lt"/>
              </a:rPr>
              <a:t>.</a:t>
            </a:r>
            <a:r>
              <a:rPr lang="en-US" sz="2800" b="1" dirty="0">
                <a:latin typeface="+mn-lt"/>
              </a:rPr>
              <a:t>	Heb 12:1-3</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063716621"/>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3048000"/>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Come to me, all who labor and are heavy laden, and I will give you rest. </a:t>
            </a:r>
            <a:r>
              <a:rPr lang="en-US" sz="3600" baseline="30000" dirty="0">
                <a:latin typeface="+mn-lt"/>
              </a:rPr>
              <a:t>29 </a:t>
            </a:r>
            <a:r>
              <a:rPr lang="en-US" sz="3600" dirty="0">
                <a:latin typeface="+mn-lt"/>
              </a:rPr>
              <a:t>Take my yoke upon you, and learn from me, for I am gentle and lowly in heart, and you will find rest for your souls. </a:t>
            </a:r>
            <a:r>
              <a:rPr lang="en-US" sz="3600" baseline="30000" dirty="0">
                <a:latin typeface="+mn-lt"/>
              </a:rPr>
              <a:t>30 </a:t>
            </a:r>
            <a:r>
              <a:rPr lang="en-US" sz="3600" dirty="0">
                <a:latin typeface="+mn-lt"/>
              </a:rPr>
              <a:t>For my yoke is easy, and my burden is light.”</a:t>
            </a:r>
            <a:r>
              <a:rPr lang="en-US" sz="2800" b="1" dirty="0">
                <a:latin typeface="+mn-lt"/>
              </a:rPr>
              <a:t>	Mt 11:28-30</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0FE77C48-34BA-103D-F551-4DF925D50288}"/>
              </a:ext>
            </a:extLst>
          </p:cNvPr>
          <p:cNvSpPr txBox="1">
            <a:spLocks noChangeArrowheads="1"/>
          </p:cNvSpPr>
          <p:nvPr/>
        </p:nvSpPr>
        <p:spPr bwMode="auto">
          <a:xfrm>
            <a:off x="304800" y="228600"/>
            <a:ext cx="85344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4400" dirty="0">
                <a:latin typeface="+mn-lt"/>
              </a:rPr>
              <a:t>Jesus Invites us into His Work for…</a:t>
            </a:r>
          </a:p>
          <a:p>
            <a:pPr algn="ctr">
              <a:tabLst>
                <a:tab pos="8455025" algn="r"/>
              </a:tabLst>
            </a:pPr>
            <a:r>
              <a:rPr lang="en-US" sz="6000" b="1" dirty="0">
                <a:uFill>
                  <a:solidFill>
                    <a:srgbClr val="3E0000"/>
                  </a:solidFill>
                </a:uFill>
                <a:latin typeface="+mn-lt"/>
                <a:cs typeface="Arial" panose="020B0604020202020204" pitchFamily="34" charset="0"/>
              </a:rPr>
              <a:t>All of the World </a:t>
            </a:r>
            <a:r>
              <a:rPr lang="en-US" sz="6000" i="1" dirty="0">
                <a:uFill>
                  <a:solidFill>
                    <a:srgbClr val="3E0000"/>
                  </a:solidFill>
                </a:uFill>
                <a:latin typeface="+mn-lt"/>
                <a:cs typeface="Arial" panose="020B0604020202020204" pitchFamily="34" charset="0"/>
              </a:rPr>
              <a:t>and…</a:t>
            </a:r>
          </a:p>
          <a:p>
            <a:pPr algn="ctr">
              <a:tabLst>
                <a:tab pos="8455025" algn="r"/>
              </a:tabLst>
            </a:pPr>
            <a:r>
              <a:rPr lang="en-US" sz="6000" b="1" dirty="0">
                <a:uFill>
                  <a:solidFill>
                    <a:srgbClr val="3E0000"/>
                  </a:solidFill>
                </a:uFill>
                <a:latin typeface="+mn-lt"/>
                <a:cs typeface="Arial" panose="020B0604020202020204" pitchFamily="34" charset="0"/>
              </a:rPr>
              <a:t>You as a Broken Human</a:t>
            </a:r>
          </a:p>
        </p:txBody>
      </p:sp>
    </p:spTree>
    <p:extLst>
      <p:ext uri="{BB962C8B-B14F-4D97-AF65-F5344CB8AC3E}">
        <p14:creationId xmlns:p14="http://schemas.microsoft.com/office/powerpoint/2010/main" val="1547797983"/>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D106DC-18B8-3EF7-8D66-942584A502C9}"/>
              </a:ext>
            </a:extLst>
          </p:cNvPr>
          <p:cNvSpPr txBox="1"/>
          <p:nvPr/>
        </p:nvSpPr>
        <p:spPr>
          <a:xfrm>
            <a:off x="647699" y="1676400"/>
            <a:ext cx="7848601" cy="2862322"/>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Are you including Jesus in your daily </a:t>
            </a:r>
            <a:r>
              <a:rPr lang="en-US" sz="6000" i="1" kern="1400" dirty="0">
                <a:ln>
                  <a:noFill/>
                </a:ln>
                <a:effectLst/>
                <a:latin typeface="Calibri" panose="020F0502020204030204" pitchFamily="34" charset="0"/>
              </a:rPr>
              <a:t>(moment by moment </a:t>
            </a:r>
            <a:r>
              <a:rPr lang="en-US" sz="3600" b="1" kern="1400" dirty="0">
                <a:ln>
                  <a:noFill/>
                </a:ln>
                <a:effectLst/>
                <a:latin typeface="Calibri" panose="020F0502020204030204" pitchFamily="34" charset="0"/>
              </a:rPr>
              <a:t>[Ortlund]</a:t>
            </a:r>
            <a:r>
              <a:rPr lang="en-US" sz="6000" i="1" kern="1400" dirty="0">
                <a:ln>
                  <a:noFill/>
                </a:ln>
                <a:effectLst/>
                <a:latin typeface="Calibri" panose="020F0502020204030204" pitchFamily="34" charset="0"/>
              </a:rPr>
              <a:t>) </a:t>
            </a:r>
            <a:r>
              <a:rPr lang="en-US" sz="6000" b="1" kern="1400" dirty="0">
                <a:ln>
                  <a:noFill/>
                </a:ln>
                <a:effectLst/>
                <a:latin typeface="Calibri" panose="020F0502020204030204" pitchFamily="34" charset="0"/>
              </a:rPr>
              <a:t>life?</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175027541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11662</TotalTime>
  <Words>583</Words>
  <Application>Microsoft Office PowerPoint</Application>
  <PresentationFormat>On-screen Show (4:3)</PresentationFormat>
  <Paragraphs>41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693</cp:revision>
  <cp:lastPrinted>2022-10-02T13:03:38Z</cp:lastPrinted>
  <dcterms:created xsi:type="dcterms:W3CDTF">2020-07-19T11:17:55Z</dcterms:created>
  <dcterms:modified xsi:type="dcterms:W3CDTF">2023-08-20T12:17:23Z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