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9"/>
  </p:notesMasterIdLst>
  <p:handoutMasterIdLst>
    <p:handoutMasterId r:id="rId20"/>
  </p:handoutMasterIdLst>
  <p:sldIdLst>
    <p:sldId id="7104" r:id="rId5"/>
    <p:sldId id="7469" r:id="rId6"/>
    <p:sldId id="7514" r:id="rId7"/>
    <p:sldId id="7512" r:id="rId8"/>
    <p:sldId id="7491" r:id="rId9"/>
    <p:sldId id="7481" r:id="rId10"/>
    <p:sldId id="7519" r:id="rId11"/>
    <p:sldId id="7511" r:id="rId12"/>
    <p:sldId id="7520" r:id="rId13"/>
    <p:sldId id="7510" r:id="rId14"/>
    <p:sldId id="7521" r:id="rId15"/>
    <p:sldId id="7522" r:id="rId16"/>
    <p:sldId id="7493" r:id="rId17"/>
    <p:sldId id="7518" r:id="rId1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1236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00" autoAdjust="0"/>
    <p:restoredTop sz="93969" autoAdjust="0"/>
  </p:normalViewPr>
  <p:slideViewPr>
    <p:cSldViewPr showGuides="1">
      <p:cViewPr>
        <p:scale>
          <a:sx n="60" d="100"/>
          <a:sy n="60" d="100"/>
        </p:scale>
        <p:origin x="1320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8/13/2023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438400"/>
            <a:ext cx="2815389" cy="320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6:26-40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11:25-30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6:41-44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uFill>
                <a:solidFill>
                  <a:srgbClr val="3E0000"/>
                </a:solidFill>
              </a:uFill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8/13/23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48" y="381000"/>
            <a:ext cx="9160148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b="1" dirty="0">
                <a:cs typeface="Arial" panose="020B0604020202020204" pitchFamily="34" charset="0"/>
              </a:rPr>
              <a:t>Jesus’ Grip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3200" i="1" dirty="0">
                <a:cs typeface="Arial" panose="020B0604020202020204" pitchFamily="34" charset="0"/>
              </a:rPr>
              <a:t>I will in no wise cast out</a:t>
            </a:r>
          </a:p>
        </p:txBody>
      </p:sp>
      <p:pic>
        <p:nvPicPr>
          <p:cNvPr id="4" name="Picture 3" descr="A person holding a piece of bread&#10;&#10;Description automatically generated">
            <a:extLst>
              <a:ext uri="{FF2B5EF4-FFF2-40B4-BE49-F238E27FC236}">
                <a16:creationId xmlns:a16="http://schemas.microsoft.com/office/drawing/2014/main" id="{38B4F485-79A8-30A1-D5AB-7AE37D252F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r="20500"/>
          <a:stretch/>
        </p:blipFill>
        <p:spPr>
          <a:xfrm>
            <a:off x="3779522" y="2076700"/>
            <a:ext cx="5394960" cy="477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56494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D73D37-28B0-2E14-4F22-30404FE79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72" y="1866900"/>
            <a:ext cx="8534400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Come to Me, all you who labor &amp; are heavy-laden and overburdened, and I will cause you to rest. </a:t>
            </a:r>
            <a:r>
              <a:rPr lang="en-US" sz="3200" baseline="30000" dirty="0">
                <a:latin typeface="+mn-lt"/>
              </a:rPr>
              <a:t>29 </a:t>
            </a:r>
            <a:r>
              <a:rPr lang="en-US" sz="3200" dirty="0">
                <a:latin typeface="+mn-lt"/>
              </a:rPr>
              <a:t>Take My yoke upon you and learn of Me, for I am gentle (meek) and humble (lowly) in heart, and you will find rest </a:t>
            </a:r>
            <a:r>
              <a:rPr lang="en-US" sz="2800" b="1" i="1" dirty="0">
                <a:latin typeface="+mn-lt"/>
              </a:rPr>
              <a:t>(relief and ease and refreshment and recreation and blessed quiet) </a:t>
            </a:r>
            <a:r>
              <a:rPr lang="en-US" sz="3200" dirty="0">
                <a:latin typeface="+mn-lt"/>
              </a:rPr>
              <a:t>for your souls. </a:t>
            </a:r>
            <a:r>
              <a:rPr lang="en-US" sz="3200" baseline="30000" dirty="0">
                <a:latin typeface="+mn-lt"/>
              </a:rPr>
              <a:t>30 </a:t>
            </a:r>
            <a:r>
              <a:rPr lang="en-US" sz="3200" dirty="0">
                <a:latin typeface="+mn-lt"/>
              </a:rPr>
              <a:t>For My yoke is wholesome </a:t>
            </a:r>
            <a:r>
              <a:rPr lang="en-US" sz="2800" b="1" i="1" dirty="0">
                <a:latin typeface="+mn-lt"/>
              </a:rPr>
              <a:t>(useful, good—not harsh, hard, sharp, or pressing, but comfortable, gracious, and pleasant</a:t>
            </a:r>
            <a:r>
              <a:rPr lang="en-US" sz="2800" b="1" dirty="0">
                <a:latin typeface="+mn-lt"/>
              </a:rPr>
              <a:t>) </a:t>
            </a:r>
            <a:r>
              <a:rPr lang="en-US" sz="3200" dirty="0">
                <a:latin typeface="+mn-lt"/>
              </a:rPr>
              <a:t>, and My burden is light and easy to be borne.	</a:t>
            </a:r>
            <a:r>
              <a:rPr lang="en-US" sz="2800" b="1" dirty="0">
                <a:latin typeface="+mn-lt"/>
              </a:rPr>
              <a:t>Mt 11:28-30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447718BC-5FD4-1944-2ACB-765DAFA52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143" y="297240"/>
            <a:ext cx="8534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b="1" dirty="0">
                <a:cs typeface="Arial" panose="020B0604020202020204" pitchFamily="34" charset="0"/>
              </a:rPr>
              <a:t>Jesus’ Invites us out of our Worn-Out-Ness!</a:t>
            </a:r>
            <a:endParaRPr lang="en-US" sz="3600" i="1" dirty="0"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EA767A1-017F-DDE5-6A21-93822DA85D47}"/>
              </a:ext>
            </a:extLst>
          </p:cNvPr>
          <p:cNvSpPr/>
          <p:nvPr/>
        </p:nvSpPr>
        <p:spPr>
          <a:xfrm>
            <a:off x="4539342" y="1981200"/>
            <a:ext cx="4147457" cy="381000"/>
          </a:xfrm>
          <a:prstGeom prst="roundRect">
            <a:avLst/>
          </a:prstGeom>
          <a:noFill/>
          <a:ln w="508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47EA949-625B-08C1-7767-1880BCF99210}"/>
              </a:ext>
            </a:extLst>
          </p:cNvPr>
          <p:cNvSpPr/>
          <p:nvPr/>
        </p:nvSpPr>
        <p:spPr>
          <a:xfrm>
            <a:off x="333829" y="2438401"/>
            <a:ext cx="3247572" cy="457200"/>
          </a:xfrm>
          <a:prstGeom prst="roundRect">
            <a:avLst/>
          </a:prstGeom>
          <a:noFill/>
          <a:ln w="508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905775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piece of bread&#10;&#10;Description automatically generated">
            <a:extLst>
              <a:ext uri="{FF2B5EF4-FFF2-40B4-BE49-F238E27FC236}">
                <a16:creationId xmlns:a16="http://schemas.microsoft.com/office/drawing/2014/main" id="{74AC8F9A-305D-4D8A-51D9-E8DE24A54B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" b="13081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C3D23C-A576-7D84-71C0-85473C370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7" y="4114800"/>
            <a:ext cx="8477246" cy="24526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Jesus said to them, “I am the bread of life; whoever comes to me shall not hunger, and whoever believes in me shall never thirst… and whoever comes to me I will never cast out. </a:t>
            </a:r>
            <a:r>
              <a:rPr lang="en-US" sz="1600" dirty="0">
                <a:latin typeface="+mn-lt"/>
              </a:rPr>
              <a:t>	</a:t>
            </a:r>
            <a:r>
              <a:rPr lang="en-US" sz="2400" b="1" dirty="0">
                <a:latin typeface="+mn-lt"/>
              </a:rPr>
              <a:t>Jn 6:35, 37b</a:t>
            </a:r>
            <a:endParaRPr lang="en-US" sz="2400" b="1" dirty="0"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18903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a black head covering&#10;&#10;Description automatically generated">
            <a:extLst>
              <a:ext uri="{FF2B5EF4-FFF2-40B4-BE49-F238E27FC236}">
                <a16:creationId xmlns:a16="http://schemas.microsoft.com/office/drawing/2014/main" id="{A60400F9-0D68-94ED-4206-2E87EE483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84579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571500" y="914400"/>
            <a:ext cx="8001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What does your faith journey look like?</a:t>
            </a:r>
            <a:endParaRPr lang="en-US" sz="3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02334D-96CE-DC2F-27CD-1BAA5977FE5D}"/>
              </a:ext>
            </a:extLst>
          </p:cNvPr>
          <p:cNvSpPr txBox="1"/>
          <p:nvPr/>
        </p:nvSpPr>
        <p:spPr>
          <a:xfrm>
            <a:off x="571500" y="3581400"/>
            <a:ext cx="8001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Is the “Bread of Life” </a:t>
            </a:r>
            <a:r>
              <a:rPr lang="en-US" sz="6000" i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(Jesus) 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your food?</a:t>
            </a:r>
            <a:endParaRPr lang="en-US" sz="3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578088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0" y="432955"/>
            <a:ext cx="8987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4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“All” means: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i="1" kern="1400" dirty="0">
                <a:latin typeface="Calibri" panose="020F0502020204030204" pitchFamily="34" charset="0"/>
              </a:rPr>
              <a:t>Circle the correct answer</a:t>
            </a:r>
            <a:endParaRPr lang="en-US" sz="3200" b="1" i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Some	a few	all	most</a:t>
            </a: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336800" algn="l"/>
                <a:tab pos="4746625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endParaRPr lang="en-US" sz="3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2057400" y="97853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65E3A-8BC2-BD73-088A-B1813D2A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408" y="3601454"/>
            <a:ext cx="8683183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Jesus said to them, “I am the bread of life; whoever comes to me shall not hunger, and whoever believes in me shall never thirst…  </a:t>
            </a:r>
            <a:r>
              <a:rPr lang="en-US" sz="3200" baseline="30000" dirty="0">
                <a:latin typeface="+mn-lt"/>
              </a:rPr>
              <a:t>37 </a:t>
            </a:r>
            <a:r>
              <a:rPr lang="en-US" sz="3200" dirty="0">
                <a:latin typeface="+mn-lt"/>
              </a:rPr>
              <a:t>All that the Father gives me will come to me, and whoever comes to me I will never cast out. </a:t>
            </a:r>
            <a:r>
              <a:rPr lang="en-US" sz="2800" dirty="0">
                <a:latin typeface="+mn-lt"/>
              </a:rPr>
              <a:t> </a:t>
            </a:r>
          </a:p>
          <a:p>
            <a:pPr>
              <a:tabLst>
                <a:tab pos="8455025" algn="r"/>
              </a:tabLst>
            </a:pP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latin typeface="+mn-lt"/>
              </a:rPr>
              <a:t>Jn 6:35-37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54977D-ED31-D631-9E40-A925A668BFB4}"/>
              </a:ext>
            </a:extLst>
          </p:cNvPr>
          <p:cNvSpPr/>
          <p:nvPr/>
        </p:nvSpPr>
        <p:spPr>
          <a:xfrm>
            <a:off x="5869208" y="4636970"/>
            <a:ext cx="914400" cy="457200"/>
          </a:xfrm>
          <a:prstGeom prst="roundRect">
            <a:avLst/>
          </a:prstGeom>
          <a:noFill/>
          <a:ln w="635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988001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0" y="432955"/>
            <a:ext cx="8987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4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“All” means: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i="1" kern="1400" dirty="0">
                <a:latin typeface="Calibri" panose="020F0502020204030204" pitchFamily="34" charset="0"/>
              </a:rPr>
              <a:t>Circle the correct answer</a:t>
            </a:r>
            <a:endParaRPr lang="en-US" sz="3200" b="1" i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Some	a few	all	most</a:t>
            </a: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336800" algn="l"/>
                <a:tab pos="4746625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endParaRPr lang="en-US" sz="3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2057400" y="97853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65E3A-8BC2-BD73-088A-B1813D2A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408" y="3601454"/>
            <a:ext cx="8683183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Jesus said to them, “I am the bread of life; whoever comes to me shall not hunger, and whoever believes in me shall never thirst…  </a:t>
            </a:r>
            <a:r>
              <a:rPr lang="en-US" sz="3200" baseline="30000" dirty="0">
                <a:latin typeface="+mn-lt"/>
              </a:rPr>
              <a:t>37 </a:t>
            </a:r>
            <a:r>
              <a:rPr lang="en-US" sz="3200" dirty="0">
                <a:latin typeface="+mn-lt"/>
              </a:rPr>
              <a:t>All that the Father gives me will come to me, and whoever comes to me I will never cast out. </a:t>
            </a:r>
            <a:r>
              <a:rPr lang="en-US" sz="2800" dirty="0">
                <a:latin typeface="+mn-lt"/>
              </a:rPr>
              <a:t> </a:t>
            </a:r>
          </a:p>
          <a:p>
            <a:pPr>
              <a:tabLst>
                <a:tab pos="8455025" algn="r"/>
              </a:tabLst>
            </a:pP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latin typeface="+mn-lt"/>
              </a:rPr>
              <a:t>Jn 6:35-37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54977D-ED31-D631-9E40-A925A668BFB4}"/>
              </a:ext>
            </a:extLst>
          </p:cNvPr>
          <p:cNvSpPr/>
          <p:nvPr/>
        </p:nvSpPr>
        <p:spPr>
          <a:xfrm>
            <a:off x="5869208" y="4636970"/>
            <a:ext cx="914400" cy="457200"/>
          </a:xfrm>
          <a:prstGeom prst="roundRect">
            <a:avLst/>
          </a:prstGeom>
          <a:noFill/>
          <a:ln w="635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91B110A-1796-C3DB-40FC-9E1244D6C875}"/>
              </a:ext>
            </a:extLst>
          </p:cNvPr>
          <p:cNvSpPr/>
          <p:nvPr/>
        </p:nvSpPr>
        <p:spPr>
          <a:xfrm>
            <a:off x="4953000" y="2286000"/>
            <a:ext cx="1219200" cy="685800"/>
          </a:xfrm>
          <a:prstGeom prst="ellipse">
            <a:avLst/>
          </a:prstGeom>
          <a:noFill/>
          <a:ln w="76200">
            <a:solidFill>
              <a:srgbClr val="001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487208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1" y="97853"/>
            <a:ext cx="8987982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4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“the Father gives” indicates: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i="1" kern="1400" dirty="0">
                <a:latin typeface="Calibri" panose="020F0502020204030204" pitchFamily="34" charset="0"/>
              </a:rPr>
              <a:t>Circle the correct answer</a:t>
            </a:r>
            <a:endParaRPr lang="en-US" sz="3200" b="1" i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 delightful exchange	a debate</a:t>
            </a: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20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	a bidding war		a compromise</a:t>
            </a: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336800" algn="l"/>
                <a:tab pos="4746625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endParaRPr lang="en-US" sz="3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152400" y="11217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65E3A-8BC2-BD73-088A-B1813D2A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191281"/>
            <a:ext cx="868318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Jesus said to them, “I am the bread of life; whoever comes to me shall not hunger, and whoever believes in me shall never thirst… </a:t>
            </a:r>
            <a:r>
              <a:rPr lang="en-US" sz="3200" baseline="30000" dirty="0">
                <a:latin typeface="+mn-lt"/>
              </a:rPr>
              <a:t>37 </a:t>
            </a:r>
            <a:r>
              <a:rPr lang="en-US" sz="3200" dirty="0">
                <a:latin typeface="+mn-lt"/>
              </a:rPr>
              <a:t>All that</a:t>
            </a:r>
          </a:p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the Father gives me will come to me, and whoever comes to me I will never cast out.	</a:t>
            </a:r>
            <a:r>
              <a:rPr lang="en-US" sz="2800" b="1" dirty="0">
                <a:latin typeface="+mn-lt"/>
              </a:rPr>
              <a:t>Jn 6:35, 37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54977D-ED31-D631-9E40-A925A668BFB4}"/>
              </a:ext>
            </a:extLst>
          </p:cNvPr>
          <p:cNvSpPr/>
          <p:nvPr/>
        </p:nvSpPr>
        <p:spPr>
          <a:xfrm>
            <a:off x="152400" y="5715000"/>
            <a:ext cx="2743200" cy="457200"/>
          </a:xfrm>
          <a:prstGeom prst="roundRect">
            <a:avLst/>
          </a:prstGeom>
          <a:noFill/>
          <a:ln w="635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12318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1" y="97853"/>
            <a:ext cx="8987982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4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“the Father gives” indicates: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i="1" kern="1400" dirty="0">
                <a:latin typeface="Calibri" panose="020F0502020204030204" pitchFamily="34" charset="0"/>
              </a:rPr>
              <a:t>Circle the correct answer</a:t>
            </a:r>
            <a:endParaRPr lang="en-US" sz="3200" b="1" i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 delightful exchange	a debate</a:t>
            </a: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20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	a bidding war		a compromise</a:t>
            </a: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336800" algn="l"/>
                <a:tab pos="4746625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endParaRPr lang="en-US" sz="3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152400" y="11217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65E3A-8BC2-BD73-088A-B1813D2A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191281"/>
            <a:ext cx="868318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Jesus said to them, “I am the bread of life; whoever comes to me shall not hunger, and whoever believes in me shall never thirst… </a:t>
            </a:r>
            <a:r>
              <a:rPr lang="en-US" sz="3200" baseline="30000" dirty="0">
                <a:latin typeface="+mn-lt"/>
              </a:rPr>
              <a:t>37 </a:t>
            </a:r>
            <a:r>
              <a:rPr lang="en-US" sz="3200" dirty="0">
                <a:latin typeface="+mn-lt"/>
              </a:rPr>
              <a:t>All that</a:t>
            </a:r>
          </a:p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the Father gives me will come to me, and whoever comes to me I will never cast out.	</a:t>
            </a:r>
            <a:r>
              <a:rPr lang="en-US" sz="2800" b="1" dirty="0">
                <a:latin typeface="+mn-lt"/>
              </a:rPr>
              <a:t>Jn 6:35, 37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54977D-ED31-D631-9E40-A925A668BFB4}"/>
              </a:ext>
            </a:extLst>
          </p:cNvPr>
          <p:cNvSpPr/>
          <p:nvPr/>
        </p:nvSpPr>
        <p:spPr>
          <a:xfrm>
            <a:off x="152400" y="5715000"/>
            <a:ext cx="2743200" cy="457200"/>
          </a:xfrm>
          <a:prstGeom prst="roundRect">
            <a:avLst/>
          </a:prstGeom>
          <a:noFill/>
          <a:ln w="635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2958C8E-434B-F030-E4B8-3685DAC725A8}"/>
              </a:ext>
            </a:extLst>
          </p:cNvPr>
          <p:cNvSpPr/>
          <p:nvPr/>
        </p:nvSpPr>
        <p:spPr>
          <a:xfrm>
            <a:off x="0" y="1968478"/>
            <a:ext cx="4648200" cy="685800"/>
          </a:xfrm>
          <a:prstGeom prst="ellipse">
            <a:avLst/>
          </a:prstGeom>
          <a:noFill/>
          <a:ln w="76200">
            <a:solidFill>
              <a:srgbClr val="001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19612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1" y="97853"/>
            <a:ext cx="8987982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4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“will come to Me” indicates: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i="1" kern="1400" dirty="0">
                <a:latin typeface="Calibri" panose="020F0502020204030204" pitchFamily="34" charset="0"/>
              </a:rPr>
              <a:t>Circle the correct answer</a:t>
            </a:r>
            <a:endParaRPr lang="en-US" sz="3200" b="1" i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3721100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 possibility		</a:t>
            </a: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an unwilful action</a:t>
            </a: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20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1027113" algn="l"/>
                <a:tab pos="8631238" algn="r"/>
              </a:tabLst>
            </a:pP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	</a:t>
            </a: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a hypothesis 	</a:t>
            </a: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 joint collaboration</a:t>
            </a:r>
            <a:endParaRPr lang="en-US" sz="3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152400" y="11217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65E3A-8BC2-BD73-088A-B1813D2A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191281"/>
            <a:ext cx="868318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Jesus said to them, “I am the bread of life; whoever comes to me shall not hunger, and whoever believes in me shall never thirst… </a:t>
            </a:r>
            <a:r>
              <a:rPr lang="en-US" sz="3200" baseline="30000" dirty="0">
                <a:latin typeface="+mn-lt"/>
              </a:rPr>
              <a:t>37 </a:t>
            </a:r>
            <a:r>
              <a:rPr lang="en-US" sz="3200" dirty="0">
                <a:latin typeface="+mn-lt"/>
              </a:rPr>
              <a:t>All that</a:t>
            </a:r>
          </a:p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the Father gives me will come to me, and whoever comes to me I will never cast out.	</a:t>
            </a:r>
            <a:r>
              <a:rPr lang="en-US" sz="2800" b="1" dirty="0">
                <a:latin typeface="+mn-lt"/>
              </a:rPr>
              <a:t>Jn 6:35, 37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54977D-ED31-D631-9E40-A925A668BFB4}"/>
              </a:ext>
            </a:extLst>
          </p:cNvPr>
          <p:cNvSpPr/>
          <p:nvPr/>
        </p:nvSpPr>
        <p:spPr>
          <a:xfrm>
            <a:off x="152400" y="5715000"/>
            <a:ext cx="2743200" cy="457200"/>
          </a:xfrm>
          <a:prstGeom prst="roundRect">
            <a:avLst/>
          </a:prstGeom>
          <a:noFill/>
          <a:ln w="635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65795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1" y="97853"/>
            <a:ext cx="8987982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4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“will come to Me” indicates: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i="1" kern="1400" dirty="0">
                <a:latin typeface="Calibri" panose="020F0502020204030204" pitchFamily="34" charset="0"/>
              </a:rPr>
              <a:t>Circle the correct answer</a:t>
            </a:r>
            <a:endParaRPr lang="en-US" sz="3200" b="1" i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3721100" algn="l"/>
                <a:tab pos="8455025" algn="r"/>
              </a:tabLst>
            </a:pP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 possibility		</a:t>
            </a: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an unwilful action</a:t>
            </a:r>
            <a:endParaRPr lang="en-US" sz="36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2627313" algn="l"/>
                <a:tab pos="5254625" algn="l"/>
                <a:tab pos="8455025" algn="r"/>
              </a:tabLst>
            </a:pPr>
            <a:endParaRPr lang="en-US" sz="2000" b="1" kern="1400" dirty="0">
              <a:ln>
                <a:noFill/>
              </a:ln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111316" marR="38100" indent="0">
              <a:spcBef>
                <a:spcPts val="0"/>
              </a:spcBef>
              <a:spcAft>
                <a:spcPts val="0"/>
              </a:spcAft>
              <a:tabLst>
                <a:tab pos="682625" algn="l"/>
                <a:tab pos="1027113" algn="l"/>
                <a:tab pos="8631238" algn="r"/>
              </a:tabLst>
            </a:pP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	</a:t>
            </a:r>
            <a:r>
              <a:rPr lang="en-US" sz="3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a hypothesis 	</a:t>
            </a: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 joint collaboration</a:t>
            </a:r>
            <a:endParaRPr lang="en-US" sz="3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152400" y="112174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65E3A-8BC2-BD73-088A-B1813D2A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191281"/>
            <a:ext cx="868318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Jesus said to them, “I am the bread of life; whoever comes to me shall not hunger, and whoever believes in me shall never thirst… </a:t>
            </a:r>
            <a:r>
              <a:rPr lang="en-US" sz="3200" baseline="30000" dirty="0">
                <a:latin typeface="+mn-lt"/>
              </a:rPr>
              <a:t>37 </a:t>
            </a:r>
            <a:r>
              <a:rPr lang="en-US" sz="3200" dirty="0">
                <a:latin typeface="+mn-lt"/>
              </a:rPr>
              <a:t>All that</a:t>
            </a:r>
          </a:p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the Father gives me will come to me, and whoever comes to me I will never cast out.	</a:t>
            </a:r>
            <a:r>
              <a:rPr lang="en-US" sz="2800" b="1" dirty="0">
                <a:latin typeface="+mn-lt"/>
              </a:rPr>
              <a:t>Jn 6:35, 37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54977D-ED31-D631-9E40-A925A668BFB4}"/>
              </a:ext>
            </a:extLst>
          </p:cNvPr>
          <p:cNvSpPr/>
          <p:nvPr/>
        </p:nvSpPr>
        <p:spPr>
          <a:xfrm>
            <a:off x="3505200" y="5715000"/>
            <a:ext cx="2819400" cy="457200"/>
          </a:xfrm>
          <a:prstGeom prst="roundRect">
            <a:avLst/>
          </a:prstGeom>
          <a:noFill/>
          <a:ln w="635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BCA5645-2FA3-9E2F-9C3D-17560AA87AFB}"/>
              </a:ext>
            </a:extLst>
          </p:cNvPr>
          <p:cNvSpPr/>
          <p:nvPr/>
        </p:nvSpPr>
        <p:spPr>
          <a:xfrm>
            <a:off x="4489980" y="2819979"/>
            <a:ext cx="4648200" cy="685800"/>
          </a:xfrm>
          <a:prstGeom prst="ellipse">
            <a:avLst/>
          </a:prstGeom>
          <a:noFill/>
          <a:ln w="76200">
            <a:solidFill>
              <a:srgbClr val="001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1068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0" y="381000"/>
            <a:ext cx="898798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400" b="1" kern="1400" dirty="0">
                <a:latin typeface="Calibri" panose="020F0502020204030204" pitchFamily="34" charset="0"/>
              </a:rPr>
              <a:t>God the Father </a:t>
            </a:r>
            <a:r>
              <a:rPr lang="en-US" sz="54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draws us to Jesus…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3200" b="1" i="1" kern="1400" dirty="0">
                <a:latin typeface="Calibri" panose="020F0502020204030204" pitchFamily="34" charset="0"/>
              </a:rPr>
              <a:t>The Great Collaboration</a:t>
            </a:r>
            <a:endParaRPr lang="en-US" sz="3200" b="1" i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65E3A-8BC2-BD73-088A-B1813D2A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" y="3461280"/>
            <a:ext cx="868318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So the Jews grumbled about him, because he said, “I am the bread that came down from heaven.” … </a:t>
            </a:r>
            <a:r>
              <a:rPr lang="en-US" sz="3200" baseline="30000" dirty="0">
                <a:latin typeface="+mn-lt"/>
              </a:rPr>
              <a:t>43 </a:t>
            </a:r>
            <a:r>
              <a:rPr lang="en-US" sz="3200" dirty="0">
                <a:latin typeface="+mn-lt"/>
              </a:rPr>
              <a:t>Jesus answered them, “Do not grumble among yourselves. </a:t>
            </a:r>
            <a:r>
              <a:rPr lang="en-US" sz="3200" baseline="30000" dirty="0">
                <a:latin typeface="+mn-lt"/>
              </a:rPr>
              <a:t>44 </a:t>
            </a:r>
            <a:r>
              <a:rPr lang="en-US" sz="3200" u="sng" dirty="0">
                <a:uFill>
                  <a:solidFill>
                    <a:srgbClr val="3E0000"/>
                  </a:solidFill>
                </a:uFill>
                <a:latin typeface="+mn-lt"/>
              </a:rPr>
              <a:t>No one can come to me unless the Father who sent me draws him</a:t>
            </a:r>
            <a:r>
              <a:rPr lang="en-US" sz="3200" dirty="0">
                <a:latin typeface="+mn-lt"/>
              </a:rPr>
              <a:t>. And I will raise him up on the last day.	</a:t>
            </a:r>
            <a:r>
              <a:rPr lang="en-US" sz="2800" b="1" dirty="0">
                <a:latin typeface="+mn-lt"/>
              </a:rPr>
              <a:t>Jn 6:42, 43-44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02808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D73D37-28B0-2E14-4F22-30404FE79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457878"/>
            <a:ext cx="85344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455025" algn="r"/>
              </a:tabLst>
            </a:pPr>
            <a:r>
              <a:rPr lang="en-US" sz="6000" b="1" dirty="0">
                <a:latin typeface="+mn-lt"/>
              </a:rPr>
              <a:t>“Whoever comes to me I will “</a:t>
            </a:r>
            <a:r>
              <a:rPr lang="en-US" sz="6000" i="1" u="sng" dirty="0">
                <a:uFill>
                  <a:solidFill>
                    <a:srgbClr val="3E0000"/>
                  </a:solidFill>
                </a:uFill>
                <a:latin typeface="+mn-lt"/>
              </a:rPr>
              <a:t>HOLD</a:t>
            </a:r>
            <a:r>
              <a:rPr lang="en-US" sz="6000" b="1" dirty="0">
                <a:latin typeface="+mn-lt"/>
              </a:rPr>
              <a:t>!”</a:t>
            </a:r>
          </a:p>
          <a:p>
            <a:pPr algn="ctr">
              <a:tabLst>
                <a:tab pos="8455025" algn="r"/>
              </a:tabLst>
            </a:pPr>
            <a:r>
              <a:rPr lang="en-US" sz="2800" b="1" dirty="0">
                <a:latin typeface="+mn-lt"/>
              </a:rPr>
              <a:t>	Jn 6:37 abv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E9F740-6BF2-FD54-2952-9C54D494C435}"/>
              </a:ext>
            </a:extLst>
          </p:cNvPr>
          <p:cNvSpPr txBox="1"/>
          <p:nvPr/>
        </p:nvSpPr>
        <p:spPr>
          <a:xfrm>
            <a:off x="495300" y="457200"/>
            <a:ext cx="8153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Are you being “Kept” by Jesus today?</a:t>
            </a:r>
            <a:endParaRPr lang="en-US" sz="32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885247-986D-4207-976C-8E0B60546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408" y="5323582"/>
            <a:ext cx="868318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All that the Father gives me will come to me, and whoever comes to me I will never cast out.	</a:t>
            </a:r>
            <a:r>
              <a:rPr lang="en-US" sz="2800" b="1" dirty="0">
                <a:latin typeface="+mn-lt"/>
              </a:rPr>
              <a:t>Jn 6:37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007642"/>
      </p:ext>
    </p:ext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piece of bread&#10;&#10;Description automatically generated">
            <a:extLst>
              <a:ext uri="{FF2B5EF4-FFF2-40B4-BE49-F238E27FC236}">
                <a16:creationId xmlns:a16="http://schemas.microsoft.com/office/drawing/2014/main" id="{74AC8F9A-305D-4D8A-51D9-E8DE24A54B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" b="13081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C3D23C-A576-7D84-71C0-85473C370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7" y="4114800"/>
            <a:ext cx="8477246" cy="24526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Jesus said to them, “I am the bread of life; whoever comes to me shall not hunger, and whoever believes in me shall never thirst… and whoever comes to me I will never cast out. </a:t>
            </a:r>
            <a:r>
              <a:rPr lang="en-US" sz="1600" dirty="0">
                <a:latin typeface="+mn-lt"/>
              </a:rPr>
              <a:t>	</a:t>
            </a:r>
            <a:r>
              <a:rPr lang="en-US" sz="2400" b="1" dirty="0">
                <a:latin typeface="+mn-lt"/>
              </a:rPr>
              <a:t>Jn 6:35, 37b</a:t>
            </a:r>
            <a:endParaRPr lang="en-US" sz="2400" b="1" dirty="0"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9209953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11606</TotalTime>
  <Words>871</Words>
  <Application>Microsoft Office PowerPoint</Application>
  <PresentationFormat>On-screen Show (4:3)</PresentationFormat>
  <Paragraphs>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693</cp:revision>
  <cp:lastPrinted>2022-10-02T13:03:38Z</cp:lastPrinted>
  <dcterms:created xsi:type="dcterms:W3CDTF">2020-07-19T11:17:55Z</dcterms:created>
  <dcterms:modified xsi:type="dcterms:W3CDTF">2023-08-13T11:26:29Z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