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4"/>
  </p:sldMasterIdLst>
  <p:notesMasterIdLst>
    <p:notesMasterId r:id="rId18"/>
  </p:notesMasterIdLst>
  <p:handoutMasterIdLst>
    <p:handoutMasterId r:id="rId19"/>
  </p:handoutMasterIdLst>
  <p:sldIdLst>
    <p:sldId id="7104" r:id="rId5"/>
    <p:sldId id="7469" r:id="rId6"/>
    <p:sldId id="7481" r:id="rId7"/>
    <p:sldId id="7452" r:id="rId8"/>
    <p:sldId id="7491" r:id="rId9"/>
    <p:sldId id="7493" r:id="rId10"/>
    <p:sldId id="7476" r:id="rId11"/>
    <p:sldId id="7461" r:id="rId12"/>
    <p:sldId id="7496" r:id="rId13"/>
    <p:sldId id="7497" r:id="rId14"/>
    <p:sldId id="7406" r:id="rId15"/>
    <p:sldId id="7498" r:id="rId16"/>
    <p:sldId id="7500" r:id="rId17"/>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0000"/>
    <a:srgbClr val="003300"/>
    <a:srgbClr val="001236"/>
    <a:srgbClr val="CC0000"/>
    <a:srgbClr val="4C0000"/>
    <a:srgbClr val="200F51"/>
    <a:srgbClr val="800000"/>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500" autoAdjust="0"/>
    <p:restoredTop sz="93969" autoAdjust="0"/>
  </p:normalViewPr>
  <p:slideViewPr>
    <p:cSldViewPr showGuides="1">
      <p:cViewPr varScale="1">
        <p:scale>
          <a:sx n="103" d="100"/>
          <a:sy n="103" d="100"/>
        </p:scale>
        <p:origin x="120" y="13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8/6/2023</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8/6/2023</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8/6/2023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8/6/2023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8/6/2023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8/6/2023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8/6/2023</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8/6/2023</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8/6/2023</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8/6/2023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8/6/2023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8/6/2023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8/6/2023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8/6/2023</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9">
            <a:extLst>
              <a:ext uri="{FF2B5EF4-FFF2-40B4-BE49-F238E27FC236}">
                <a16:creationId xmlns:a16="http://schemas.microsoft.com/office/drawing/2014/main" id="{24B1FA3F-297D-4A44-AE86-106312FC88B2}"/>
              </a:ext>
            </a:extLst>
          </p:cNvPr>
          <p:cNvSpPr txBox="1">
            <a:spLocks noChangeArrowheads="1"/>
          </p:cNvSpPr>
          <p:nvPr/>
        </p:nvSpPr>
        <p:spPr bwMode="auto">
          <a:xfrm>
            <a:off x="308811" y="2076700"/>
            <a:ext cx="2815389" cy="320933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R="38100" eaLnBrk="1" hangingPunct="1">
              <a:lnSpc>
                <a:spcPct val="90000"/>
              </a:lnSpc>
              <a:spcBef>
                <a:spcPts val="0"/>
              </a:spcBef>
              <a:spcAft>
                <a:spcPts val="600"/>
              </a:spcAft>
            </a:pPr>
            <a:r>
              <a:rPr lang="en-US" sz="2800" b="1" dirty="0">
                <a:cs typeface="Arial" panose="020B0604020202020204" pitchFamily="34" charset="0"/>
              </a:rPr>
              <a:t>Heb 5:1-10</a:t>
            </a:r>
          </a:p>
          <a:p>
            <a:pPr marR="38100" eaLnBrk="1" hangingPunct="1">
              <a:lnSpc>
                <a:spcPct val="90000"/>
              </a:lnSpc>
              <a:spcBef>
                <a:spcPts val="0"/>
              </a:spcBef>
              <a:spcAft>
                <a:spcPts val="600"/>
              </a:spcAft>
            </a:pPr>
            <a:r>
              <a:rPr lang="en-US" sz="2800" b="1" dirty="0">
                <a:cs typeface="Arial" panose="020B0604020202020204" pitchFamily="34" charset="0"/>
              </a:rPr>
              <a:t>Mt 11:25-30</a:t>
            </a:r>
          </a:p>
          <a:p>
            <a:pPr marR="38100" eaLnBrk="1" hangingPunct="1">
              <a:lnSpc>
                <a:spcPct val="90000"/>
              </a:lnSpc>
              <a:spcBef>
                <a:spcPts val="0"/>
              </a:spcBef>
              <a:spcAft>
                <a:spcPts val="600"/>
              </a:spcAft>
            </a:pPr>
            <a:r>
              <a:rPr lang="en-US" sz="2800" b="1" dirty="0">
                <a:cs typeface="Arial" panose="020B0604020202020204" pitchFamily="34" charset="0"/>
              </a:rPr>
              <a:t>Phil 2:1-15</a:t>
            </a:r>
          </a:p>
          <a:p>
            <a:pPr marR="38100" eaLnBrk="1" hangingPunct="1">
              <a:lnSpc>
                <a:spcPct val="90000"/>
              </a:lnSpc>
              <a:spcBef>
                <a:spcPts val="0"/>
              </a:spcBef>
              <a:spcAft>
                <a:spcPts val="600"/>
              </a:spcAft>
            </a:pPr>
            <a:r>
              <a:rPr lang="en-US" sz="2800" b="1" dirty="0">
                <a:cs typeface="Arial" panose="020B0604020202020204" pitchFamily="34" charset="0"/>
              </a:rPr>
              <a:t>Mt 7:1-5</a:t>
            </a:r>
          </a:p>
          <a:p>
            <a:pPr marR="38100" eaLnBrk="1" hangingPunct="1">
              <a:lnSpc>
                <a:spcPct val="90000"/>
              </a:lnSpc>
              <a:spcBef>
                <a:spcPts val="0"/>
              </a:spcBef>
              <a:spcAft>
                <a:spcPts val="600"/>
              </a:spcAft>
            </a:pPr>
            <a:endParaRPr lang="en-US" sz="2800" b="1" dirty="0">
              <a:cs typeface="Arial" panose="020B0604020202020204" pitchFamily="34" charset="0"/>
            </a:endParaRPr>
          </a:p>
          <a:p>
            <a:pPr marR="38100" eaLnBrk="1" hangingPunct="1">
              <a:lnSpc>
                <a:spcPct val="90000"/>
              </a:lnSpc>
              <a:spcBef>
                <a:spcPts val="0"/>
              </a:spcBef>
              <a:spcAft>
                <a:spcPts val="600"/>
              </a:spcAft>
            </a:pPr>
            <a:endParaRPr lang="en-US" sz="2800" b="1" dirty="0">
              <a:cs typeface="Arial" panose="020B0604020202020204" pitchFamily="34" charset="0"/>
            </a:endParaRPr>
          </a:p>
          <a:p>
            <a:pPr marL="0" marR="38100" indent="-228600" eaLnBrk="1" hangingPunct="1">
              <a:lnSpc>
                <a:spcPct val="90000"/>
              </a:lnSpc>
              <a:spcBef>
                <a:spcPts val="0"/>
              </a:spcBef>
              <a:spcAft>
                <a:spcPts val="600"/>
              </a:spcAft>
              <a:buFont typeface="Arial" panose="020B0604020202020204" pitchFamily="34" charset="0"/>
              <a:buChar char="•"/>
            </a:pPr>
            <a:endParaRPr lang="en-US" sz="2800" b="1" dirty="0">
              <a:uFill>
                <a:solidFill>
                  <a:srgbClr val="3E0000"/>
                </a:solidFill>
              </a:uFill>
              <a:cs typeface="Arial" panose="020B0604020202020204" pitchFamily="34" charset="0"/>
            </a:endParaRPr>
          </a:p>
        </p:txBody>
      </p:sp>
      <p:sp>
        <p:nvSpPr>
          <p:cNvPr id="7" name="TextBox 9">
            <a:extLst>
              <a:ext uri="{FF2B5EF4-FFF2-40B4-BE49-F238E27FC236}">
                <a16:creationId xmlns:a16="http://schemas.microsoft.com/office/drawing/2014/main" id="{23C9D88D-F381-4E93-BA44-7450CB572DBE}"/>
              </a:ext>
            </a:extLst>
          </p:cNvPr>
          <p:cNvSpPr txBox="1">
            <a:spLocks noChangeArrowheads="1"/>
          </p:cNvSpPr>
          <p:nvPr/>
        </p:nvSpPr>
        <p:spPr bwMode="auto">
          <a:xfrm>
            <a:off x="304800" y="6094588"/>
            <a:ext cx="2362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600" b="1" i="1" dirty="0">
                <a:cs typeface="Arial" panose="020B0604020202020204" pitchFamily="34" charset="0"/>
              </a:rPr>
              <a:t>8/6/23</a:t>
            </a:r>
          </a:p>
        </p:txBody>
      </p:sp>
      <p:sp>
        <p:nvSpPr>
          <p:cNvPr id="9" name="TextBox 9">
            <a:extLst>
              <a:ext uri="{FF2B5EF4-FFF2-40B4-BE49-F238E27FC236}">
                <a16:creationId xmlns:a16="http://schemas.microsoft.com/office/drawing/2014/main" id="{99634F8D-3225-2DAA-C2B5-99E932A92FC8}"/>
              </a:ext>
            </a:extLst>
          </p:cNvPr>
          <p:cNvSpPr txBox="1">
            <a:spLocks noChangeArrowheads="1"/>
          </p:cNvSpPr>
          <p:nvPr/>
        </p:nvSpPr>
        <p:spPr bwMode="auto">
          <a:xfrm>
            <a:off x="-16148" y="381000"/>
            <a:ext cx="91601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4800" b="1" dirty="0">
                <a:cs typeface="Arial" panose="020B0604020202020204" pitchFamily="34" charset="0"/>
              </a:rPr>
              <a:t>Able To Deal Gently</a:t>
            </a:r>
            <a:endParaRPr lang="en-US" sz="3600" i="1" dirty="0">
              <a:cs typeface="Arial" panose="020B0604020202020204" pitchFamily="34" charset="0"/>
            </a:endParaRPr>
          </a:p>
        </p:txBody>
      </p:sp>
      <p:pic>
        <p:nvPicPr>
          <p:cNvPr id="3" name="Picture 2" descr="Close-up of a bible page&#10;&#10;Description automatically generated">
            <a:extLst>
              <a:ext uri="{FF2B5EF4-FFF2-40B4-BE49-F238E27FC236}">
                <a16:creationId xmlns:a16="http://schemas.microsoft.com/office/drawing/2014/main" id="{B3FD82AA-6B1C-3267-4067-4453A8F9745E}"/>
              </a:ext>
            </a:extLst>
          </p:cNvPr>
          <p:cNvPicPr>
            <a:picLocks noChangeAspect="1"/>
          </p:cNvPicPr>
          <p:nvPr/>
        </p:nvPicPr>
        <p:blipFill rotWithShape="1">
          <a:blip r:embed="rId2">
            <a:extLst>
              <a:ext uri="{28A0092B-C50C-407E-A947-70E740481C1C}">
                <a14:useLocalDpi xmlns:a14="http://schemas.microsoft.com/office/drawing/2010/main" val="0"/>
              </a:ext>
            </a:extLst>
          </a:blip>
          <a:srcRect l="14998" r="15513"/>
          <a:stretch/>
        </p:blipFill>
        <p:spPr>
          <a:xfrm>
            <a:off x="3270420" y="1648556"/>
            <a:ext cx="5873580" cy="5186959"/>
          </a:xfrm>
          <a:prstGeom prst="rect">
            <a:avLst/>
          </a:prstGeom>
        </p:spPr>
      </p:pic>
    </p:spTree>
    <p:extLst>
      <p:ext uri="{BB962C8B-B14F-4D97-AF65-F5344CB8AC3E}">
        <p14:creationId xmlns:p14="http://schemas.microsoft.com/office/powerpoint/2010/main" val="3686156494"/>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D73D37-28B0-2E14-4F22-30404FE79370}"/>
              </a:ext>
            </a:extLst>
          </p:cNvPr>
          <p:cNvSpPr txBox="1">
            <a:spLocks noChangeArrowheads="1"/>
          </p:cNvSpPr>
          <p:nvPr/>
        </p:nvSpPr>
        <p:spPr bwMode="auto">
          <a:xfrm>
            <a:off x="275772" y="1866900"/>
            <a:ext cx="8534400" cy="4955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200" dirty="0">
                <a:latin typeface="+mn-lt"/>
              </a:rPr>
              <a:t>Come to Me, all you who labor &amp; are heavy-laden and overburdened, and I will cause you to rest. </a:t>
            </a:r>
            <a:r>
              <a:rPr lang="en-US" sz="3200" baseline="30000" dirty="0">
                <a:latin typeface="+mn-lt"/>
              </a:rPr>
              <a:t>29 </a:t>
            </a:r>
            <a:r>
              <a:rPr lang="en-US" sz="3200" dirty="0">
                <a:latin typeface="+mn-lt"/>
              </a:rPr>
              <a:t>Take My yoke upon you and learn of Me, for I am gentle (meek) and humble (lowly) in heart, and you will find rest </a:t>
            </a:r>
            <a:r>
              <a:rPr lang="en-US" sz="2800" b="1" i="1" dirty="0">
                <a:latin typeface="+mn-lt"/>
              </a:rPr>
              <a:t>(relief and ease and refreshment and recreation and blessed quiet) </a:t>
            </a:r>
            <a:r>
              <a:rPr lang="en-US" sz="3200" dirty="0">
                <a:latin typeface="+mn-lt"/>
              </a:rPr>
              <a:t>for your souls. </a:t>
            </a:r>
            <a:r>
              <a:rPr lang="en-US" sz="3200" baseline="30000" dirty="0">
                <a:latin typeface="+mn-lt"/>
              </a:rPr>
              <a:t>30 </a:t>
            </a:r>
            <a:r>
              <a:rPr lang="en-US" sz="3200" dirty="0">
                <a:latin typeface="+mn-lt"/>
              </a:rPr>
              <a:t>For My yoke is wholesome </a:t>
            </a:r>
            <a:r>
              <a:rPr lang="en-US" sz="2800" b="1" i="1" dirty="0">
                <a:latin typeface="+mn-lt"/>
              </a:rPr>
              <a:t>(useful, good—not harsh, hard, sharp, or pressing, but comfortable, gracious, and pleasant</a:t>
            </a:r>
            <a:r>
              <a:rPr lang="en-US" sz="2800" b="1" dirty="0">
                <a:latin typeface="+mn-lt"/>
              </a:rPr>
              <a:t>) </a:t>
            </a:r>
            <a:r>
              <a:rPr lang="en-US" sz="3200" dirty="0">
                <a:latin typeface="+mn-lt"/>
              </a:rPr>
              <a:t>, and My burden is light and easy to be borne.	</a:t>
            </a:r>
            <a:r>
              <a:rPr lang="en-US" sz="2800" b="1" dirty="0">
                <a:latin typeface="+mn-lt"/>
              </a:rPr>
              <a:t>Mt 11:28-30</a:t>
            </a:r>
            <a:endParaRPr lang="en-US" sz="2800" b="1" dirty="0">
              <a:uFill>
                <a:solidFill>
                  <a:srgbClr val="3E0000"/>
                </a:solidFill>
              </a:uFill>
              <a:latin typeface="+mn-lt"/>
              <a:cs typeface="Arial" panose="020B0604020202020204" pitchFamily="34" charset="0"/>
            </a:endParaRPr>
          </a:p>
        </p:txBody>
      </p:sp>
      <p:sp>
        <p:nvSpPr>
          <p:cNvPr id="3" name="TextBox 9">
            <a:extLst>
              <a:ext uri="{FF2B5EF4-FFF2-40B4-BE49-F238E27FC236}">
                <a16:creationId xmlns:a16="http://schemas.microsoft.com/office/drawing/2014/main" id="{447718BC-5FD4-1944-2ACB-765DAFA52580}"/>
              </a:ext>
            </a:extLst>
          </p:cNvPr>
          <p:cNvSpPr txBox="1">
            <a:spLocks noChangeArrowheads="1"/>
          </p:cNvSpPr>
          <p:nvPr/>
        </p:nvSpPr>
        <p:spPr bwMode="auto">
          <a:xfrm>
            <a:off x="272143" y="297240"/>
            <a:ext cx="85344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4800" b="1" dirty="0">
                <a:cs typeface="Arial" panose="020B0604020202020204" pitchFamily="34" charset="0"/>
              </a:rPr>
              <a:t>Jesus’ Invites us out of our Worn-Out-Ness!</a:t>
            </a:r>
            <a:endParaRPr lang="en-US" sz="3600" i="1" dirty="0">
              <a:cs typeface="Arial" panose="020B0604020202020204" pitchFamily="34" charset="0"/>
            </a:endParaRPr>
          </a:p>
        </p:txBody>
      </p:sp>
      <p:sp>
        <p:nvSpPr>
          <p:cNvPr id="4" name="Rectangle: Rounded Corners 3">
            <a:extLst>
              <a:ext uri="{FF2B5EF4-FFF2-40B4-BE49-F238E27FC236}">
                <a16:creationId xmlns:a16="http://schemas.microsoft.com/office/drawing/2014/main" id="{6EA767A1-017F-DDE5-6A21-93822DA85D47}"/>
              </a:ext>
            </a:extLst>
          </p:cNvPr>
          <p:cNvSpPr/>
          <p:nvPr/>
        </p:nvSpPr>
        <p:spPr>
          <a:xfrm>
            <a:off x="4539342" y="1981200"/>
            <a:ext cx="4147457" cy="381000"/>
          </a:xfrm>
          <a:prstGeom prst="roundRect">
            <a:avLst/>
          </a:prstGeom>
          <a:noFill/>
          <a:ln w="50800">
            <a:solidFill>
              <a:srgbClr val="3E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Rounded Corners 5">
            <a:extLst>
              <a:ext uri="{FF2B5EF4-FFF2-40B4-BE49-F238E27FC236}">
                <a16:creationId xmlns:a16="http://schemas.microsoft.com/office/drawing/2014/main" id="{447EA949-625B-08C1-7767-1880BCF99210}"/>
              </a:ext>
            </a:extLst>
          </p:cNvPr>
          <p:cNvSpPr/>
          <p:nvPr/>
        </p:nvSpPr>
        <p:spPr>
          <a:xfrm>
            <a:off x="333829" y="2438401"/>
            <a:ext cx="3247572" cy="457200"/>
          </a:xfrm>
          <a:prstGeom prst="roundRect">
            <a:avLst/>
          </a:prstGeom>
          <a:noFill/>
          <a:ln w="50800">
            <a:solidFill>
              <a:srgbClr val="3E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02905775"/>
      </p:ext>
    </p:extLst>
  </p:cSld>
  <p:clrMapOvr>
    <a:masterClrMapping/>
  </p:clrMapOvr>
  <p:transition spd="slow">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9A435A8-E3D7-70BA-B8FC-10D33768C7F1}"/>
              </a:ext>
            </a:extLst>
          </p:cNvPr>
          <p:cNvSpPr txBox="1"/>
          <p:nvPr/>
        </p:nvSpPr>
        <p:spPr>
          <a:xfrm>
            <a:off x="1" y="97853"/>
            <a:ext cx="8987982" cy="6555641"/>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6000" b="1" kern="1400" dirty="0">
                <a:ln>
                  <a:noFill/>
                </a:ln>
                <a:effectLst/>
                <a:latin typeface="Calibri" panose="020F0502020204030204" pitchFamily="34" charset="0"/>
              </a:rPr>
              <a:t>A Human High Priest intercedes for us regarding things </a:t>
            </a:r>
            <a:r>
              <a:rPr lang="en-US" sz="6000" b="1" u="sng" kern="1400" dirty="0">
                <a:ln>
                  <a:noFill/>
                </a:ln>
                <a:effectLst/>
                <a:uFill>
                  <a:solidFill>
                    <a:srgbClr val="3E0000"/>
                  </a:solidFill>
                </a:uFill>
                <a:latin typeface="Calibri" panose="020F0502020204030204" pitchFamily="34" charset="0"/>
              </a:rPr>
              <a:t>pertaining</a:t>
            </a:r>
            <a:r>
              <a:rPr lang="en-US" sz="6000" b="1" kern="1400" dirty="0">
                <a:ln>
                  <a:noFill/>
                </a:ln>
                <a:effectLst/>
                <a:uFill>
                  <a:solidFill>
                    <a:srgbClr val="3E0000"/>
                  </a:solidFill>
                </a:uFill>
                <a:latin typeface="Calibri" panose="020F0502020204030204" pitchFamily="34" charset="0"/>
              </a:rPr>
              <a:t> to </a:t>
            </a:r>
            <a:r>
              <a:rPr lang="en-US" sz="6000" b="1" u="sng" kern="1400" dirty="0">
                <a:ln>
                  <a:noFill/>
                </a:ln>
                <a:effectLst/>
                <a:uFill>
                  <a:solidFill>
                    <a:srgbClr val="3E0000"/>
                  </a:solidFill>
                </a:uFill>
                <a:latin typeface="Calibri" panose="020F0502020204030204" pitchFamily="34" charset="0"/>
              </a:rPr>
              <a:t>God’s</a:t>
            </a:r>
            <a:r>
              <a:rPr lang="en-US" sz="6000" b="1" kern="1400" dirty="0">
                <a:ln>
                  <a:noFill/>
                </a:ln>
                <a:effectLst/>
                <a:uFill>
                  <a:solidFill>
                    <a:srgbClr val="3E0000"/>
                  </a:solidFill>
                </a:uFill>
                <a:latin typeface="Calibri" panose="020F0502020204030204" pitchFamily="34" charset="0"/>
              </a:rPr>
              <a:t> </a:t>
            </a:r>
            <a:r>
              <a:rPr lang="en-US" sz="6000" b="1" u="sng" kern="1400" dirty="0">
                <a:ln>
                  <a:noFill/>
                </a:ln>
                <a:effectLst/>
                <a:uFill>
                  <a:solidFill>
                    <a:srgbClr val="3E0000"/>
                  </a:solidFill>
                </a:uFill>
                <a:latin typeface="Calibri" panose="020F0502020204030204" pitchFamily="34" charset="0"/>
              </a:rPr>
              <a:t>requirements</a:t>
            </a:r>
            <a:r>
              <a:rPr lang="en-US" sz="6000" b="1" kern="1400" dirty="0">
                <a:ln>
                  <a:noFill/>
                </a:ln>
                <a:effectLst/>
                <a:uFill>
                  <a:solidFill>
                    <a:srgbClr val="3E0000"/>
                  </a:solidFill>
                </a:uFill>
                <a:latin typeface="Calibri" panose="020F0502020204030204" pitchFamily="34" charset="0"/>
              </a:rPr>
              <a:t> for sin; and able to do so with </a:t>
            </a:r>
            <a:r>
              <a:rPr lang="en-US" sz="6000" b="1" u="sng" kern="1400" dirty="0">
                <a:ln>
                  <a:noFill/>
                </a:ln>
                <a:effectLst/>
                <a:uFill>
                  <a:solidFill>
                    <a:srgbClr val="3E0000"/>
                  </a:solidFill>
                </a:uFill>
                <a:latin typeface="Calibri" panose="020F0502020204030204" pitchFamily="34" charset="0"/>
              </a:rPr>
              <a:t>gentleness</a:t>
            </a:r>
            <a:r>
              <a:rPr lang="en-US" sz="6000" b="1" kern="1400" dirty="0">
                <a:ln>
                  <a:noFill/>
                </a:ln>
                <a:effectLst/>
                <a:uFill>
                  <a:solidFill>
                    <a:srgbClr val="3E0000"/>
                  </a:solidFill>
                </a:uFill>
                <a:latin typeface="Calibri" panose="020F0502020204030204" pitchFamily="34" charset="0"/>
              </a:rPr>
              <a:t> due to his own sin.  </a:t>
            </a:r>
            <a:r>
              <a:rPr lang="en-US" sz="3600" b="1" kern="1400" dirty="0">
                <a:ln>
                  <a:noFill/>
                </a:ln>
                <a:effectLst/>
                <a:uFill>
                  <a:solidFill>
                    <a:srgbClr val="3E0000"/>
                  </a:solidFill>
                </a:uFill>
                <a:latin typeface="Calibri" panose="020F0502020204030204" pitchFamily="34" charset="0"/>
              </a:rPr>
              <a:t>Heb 5:1-3</a:t>
            </a:r>
            <a:endParaRPr lang="en-US" sz="3600" b="1" kern="1400" dirty="0">
              <a:ln>
                <a:noFill/>
              </a:ln>
              <a:effectLst/>
              <a:latin typeface="Calibri" panose="020F0502020204030204" pitchFamily="34" charset="0"/>
            </a:endParaRPr>
          </a:p>
        </p:txBody>
      </p:sp>
      <p:sp>
        <p:nvSpPr>
          <p:cNvPr id="4" name="Explosion: 8 Points 3">
            <a:extLst>
              <a:ext uri="{FF2B5EF4-FFF2-40B4-BE49-F238E27FC236}">
                <a16:creationId xmlns:a16="http://schemas.microsoft.com/office/drawing/2014/main" id="{09BDEF4C-782A-EDDC-73DB-9926E0F1E1C5}"/>
              </a:ext>
            </a:extLst>
          </p:cNvPr>
          <p:cNvSpPr/>
          <p:nvPr/>
        </p:nvSpPr>
        <p:spPr>
          <a:xfrm>
            <a:off x="762000" y="0"/>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74988001"/>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D73D37-28B0-2E14-4F22-30404FE79370}"/>
              </a:ext>
            </a:extLst>
          </p:cNvPr>
          <p:cNvSpPr txBox="1">
            <a:spLocks noChangeArrowheads="1"/>
          </p:cNvSpPr>
          <p:nvPr/>
        </p:nvSpPr>
        <p:spPr bwMode="auto">
          <a:xfrm>
            <a:off x="304800" y="397401"/>
            <a:ext cx="8534400" cy="606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For every high priest chosen from among men is appointed to act on behalf of men in relation to God, to offer gifts and sacrifices for sins. </a:t>
            </a:r>
            <a:r>
              <a:rPr lang="en-US" sz="3600" baseline="30000" dirty="0">
                <a:latin typeface="+mn-lt"/>
              </a:rPr>
              <a:t>2 </a:t>
            </a:r>
            <a:r>
              <a:rPr lang="en-US" sz="3600" u="sng" dirty="0">
                <a:uFill>
                  <a:solidFill>
                    <a:srgbClr val="3E0000"/>
                  </a:solidFill>
                </a:uFill>
                <a:latin typeface="+mn-lt"/>
              </a:rPr>
              <a:t>He can deal gently with the ignorant and wayward, since he himself is beset with weakness</a:t>
            </a:r>
            <a:r>
              <a:rPr lang="en-US" sz="3600" dirty="0">
                <a:latin typeface="+mn-lt"/>
              </a:rPr>
              <a:t>. </a:t>
            </a:r>
            <a:r>
              <a:rPr lang="en-US" sz="3600" baseline="30000" dirty="0">
                <a:latin typeface="+mn-lt"/>
              </a:rPr>
              <a:t>3 </a:t>
            </a:r>
            <a:r>
              <a:rPr lang="en-US" sz="3600" dirty="0">
                <a:latin typeface="+mn-lt"/>
              </a:rPr>
              <a:t>Because of this he is obligated to offer sacrifice for his own sins just as he does for those of the people. </a:t>
            </a:r>
            <a:r>
              <a:rPr lang="en-US" sz="3600" baseline="30000" dirty="0">
                <a:latin typeface="+mn-lt"/>
              </a:rPr>
              <a:t>4 </a:t>
            </a:r>
            <a:r>
              <a:rPr lang="en-US" sz="3600" dirty="0">
                <a:latin typeface="+mn-lt"/>
              </a:rPr>
              <a:t>And no one takes this honor for himself, but only when called by God, just as Aaron was.</a:t>
            </a:r>
          </a:p>
          <a:p>
            <a:pPr>
              <a:tabLst>
                <a:tab pos="8455025" algn="r"/>
              </a:tabLst>
            </a:pPr>
            <a:r>
              <a:rPr lang="en-US" sz="2800" b="1" dirty="0">
                <a:latin typeface="+mn-lt"/>
              </a:rPr>
              <a:t>	Heb 5:1-4</a:t>
            </a:r>
            <a:endParaRPr lang="en-US" sz="2800" b="1" dirty="0">
              <a:uFill>
                <a:solidFill>
                  <a:srgbClr val="3E0000"/>
                </a:solidFill>
              </a:uFill>
              <a:latin typeface="+mn-lt"/>
              <a:cs typeface="Arial" panose="020B0604020202020204" pitchFamily="34" charset="0"/>
            </a:endParaRPr>
          </a:p>
        </p:txBody>
      </p:sp>
    </p:spTree>
    <p:extLst>
      <p:ext uri="{BB962C8B-B14F-4D97-AF65-F5344CB8AC3E}">
        <p14:creationId xmlns:p14="http://schemas.microsoft.com/office/powerpoint/2010/main" val="2328403746"/>
      </p:ext>
    </p:extLst>
  </p:cSld>
  <p:clrMapOvr>
    <a:masterClrMapping/>
  </p:clrMapOvr>
  <p:transition spd="slow">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9A435A8-E3D7-70BA-B8FC-10D33768C7F1}"/>
              </a:ext>
            </a:extLst>
          </p:cNvPr>
          <p:cNvSpPr txBox="1"/>
          <p:nvPr/>
        </p:nvSpPr>
        <p:spPr>
          <a:xfrm>
            <a:off x="571500" y="1074509"/>
            <a:ext cx="8001000" cy="4708981"/>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6000" b="1" kern="1400" dirty="0">
                <a:ln>
                  <a:noFill/>
                </a:ln>
                <a:effectLst/>
                <a:latin typeface="Calibri" panose="020F0502020204030204" pitchFamily="34" charset="0"/>
              </a:rPr>
              <a:t>Jesus, </a:t>
            </a:r>
            <a:r>
              <a:rPr lang="en-US" sz="6000" b="1" u="sng" kern="1400" dirty="0">
                <a:ln>
                  <a:noFill/>
                </a:ln>
                <a:effectLst/>
                <a:uFill>
                  <a:solidFill>
                    <a:srgbClr val="3E0000"/>
                  </a:solidFill>
                </a:uFill>
                <a:latin typeface="Calibri" panose="020F0502020204030204" pitchFamily="34" charset="0"/>
              </a:rPr>
              <a:t>ALSO</a:t>
            </a:r>
            <a:r>
              <a:rPr lang="en-US" sz="6000" b="1" kern="1400" dirty="0">
                <a:ln>
                  <a:noFill/>
                </a:ln>
                <a:effectLst/>
                <a:latin typeface="Calibri" panose="020F0502020204030204" pitchFamily="34" charset="0"/>
              </a:rPr>
              <a:t>, can do</a:t>
            </a:r>
          </a:p>
          <a:p>
            <a:pPr marL="111316" marR="38100" indent="0" algn="ctr">
              <a:spcBef>
                <a:spcPts val="0"/>
              </a:spcBef>
              <a:spcAft>
                <a:spcPts val="0"/>
              </a:spcAft>
              <a:tabLst>
                <a:tab pos="682625" algn="l"/>
                <a:tab pos="8455025" algn="r"/>
              </a:tabLst>
            </a:pPr>
            <a:r>
              <a:rPr lang="en-US" sz="6000" b="1" kern="1400" dirty="0">
                <a:ln>
                  <a:noFill/>
                </a:ln>
                <a:effectLst/>
                <a:latin typeface="Calibri" panose="020F0502020204030204" pitchFamily="34" charset="0"/>
              </a:rPr>
              <a:t>this because of His</a:t>
            </a:r>
            <a:r>
              <a:rPr lang="en-US" sz="6000" b="1" kern="1400" dirty="0">
                <a:ln>
                  <a:noFill/>
                </a:ln>
                <a:effectLst/>
                <a:uFill>
                  <a:solidFill>
                    <a:srgbClr val="3E0000"/>
                  </a:solidFill>
                </a:uFill>
                <a:latin typeface="Calibri" panose="020F0502020204030204" pitchFamily="34" charset="0"/>
              </a:rPr>
              <a:t> </a:t>
            </a:r>
            <a:r>
              <a:rPr lang="en-US" sz="6000" b="1" u="sng" kern="1400" dirty="0">
                <a:ln>
                  <a:noFill/>
                </a:ln>
                <a:effectLst/>
                <a:uFill>
                  <a:solidFill>
                    <a:srgbClr val="3E0000"/>
                  </a:solidFill>
                </a:uFill>
                <a:latin typeface="Calibri" panose="020F0502020204030204" pitchFamily="34" charset="0"/>
              </a:rPr>
              <a:t>humanity</a:t>
            </a:r>
            <a:r>
              <a:rPr lang="en-US" sz="6000" b="1" kern="1400" dirty="0">
                <a:ln>
                  <a:noFill/>
                </a:ln>
                <a:effectLst/>
                <a:uFill>
                  <a:solidFill>
                    <a:srgbClr val="3E0000"/>
                  </a:solidFill>
                </a:uFill>
                <a:latin typeface="Calibri" panose="020F0502020204030204" pitchFamily="34" charset="0"/>
              </a:rPr>
              <a:t> and His </a:t>
            </a:r>
            <a:r>
              <a:rPr lang="en-US" sz="6000" b="1" u="sng" kern="1400" dirty="0">
                <a:ln>
                  <a:noFill/>
                </a:ln>
                <a:effectLst/>
                <a:uFill>
                  <a:solidFill>
                    <a:srgbClr val="3E0000"/>
                  </a:solidFill>
                </a:uFill>
                <a:latin typeface="Calibri" panose="020F0502020204030204" pitchFamily="34" charset="0"/>
              </a:rPr>
              <a:t>obedience</a:t>
            </a:r>
            <a:r>
              <a:rPr lang="en-US" sz="6000" b="1" kern="1400" dirty="0">
                <a:ln>
                  <a:noFill/>
                </a:ln>
                <a:effectLst/>
                <a:uFill>
                  <a:solidFill>
                    <a:srgbClr val="3E0000"/>
                  </a:solidFill>
                </a:uFill>
                <a:latin typeface="Calibri" panose="020F0502020204030204" pitchFamily="34" charset="0"/>
              </a:rPr>
              <a:t> </a:t>
            </a:r>
            <a:r>
              <a:rPr lang="en-US" sz="6000" b="1" u="sng" kern="1400" dirty="0">
                <a:ln>
                  <a:noFill/>
                </a:ln>
                <a:effectLst/>
                <a:uFill>
                  <a:solidFill>
                    <a:srgbClr val="3E0000"/>
                  </a:solidFill>
                </a:uFill>
                <a:latin typeface="Calibri" panose="020F0502020204030204" pitchFamily="34" charset="0"/>
              </a:rPr>
              <a:t>through</a:t>
            </a:r>
            <a:r>
              <a:rPr lang="en-US" sz="6000" b="1" kern="1400" dirty="0">
                <a:ln>
                  <a:noFill/>
                </a:ln>
                <a:effectLst/>
                <a:uFill>
                  <a:solidFill>
                    <a:srgbClr val="3E0000"/>
                  </a:solidFill>
                </a:uFill>
                <a:latin typeface="Calibri" panose="020F0502020204030204" pitchFamily="34" charset="0"/>
              </a:rPr>
              <a:t> </a:t>
            </a:r>
            <a:r>
              <a:rPr lang="en-US" sz="6000" b="1" u="sng" kern="1400" dirty="0">
                <a:ln>
                  <a:noFill/>
                </a:ln>
                <a:effectLst/>
                <a:uFill>
                  <a:solidFill>
                    <a:srgbClr val="3E0000"/>
                  </a:solidFill>
                </a:uFill>
                <a:latin typeface="Calibri" panose="020F0502020204030204" pitchFamily="34" charset="0"/>
              </a:rPr>
              <a:t>suffering</a:t>
            </a:r>
            <a:r>
              <a:rPr lang="en-US" sz="6000" b="1" kern="1400" dirty="0">
                <a:ln>
                  <a:noFill/>
                </a:ln>
                <a:effectLst/>
                <a:uFill>
                  <a:solidFill>
                    <a:srgbClr val="3E0000"/>
                  </a:solidFill>
                </a:uFill>
                <a:latin typeface="Calibri" panose="020F0502020204030204" pitchFamily="34" charset="0"/>
              </a:rPr>
              <a:t>.  </a:t>
            </a:r>
            <a:r>
              <a:rPr lang="en-US" sz="3600" b="1" kern="1400" dirty="0">
                <a:ln>
                  <a:noFill/>
                </a:ln>
                <a:effectLst/>
                <a:uFill>
                  <a:solidFill>
                    <a:srgbClr val="3E0000"/>
                  </a:solidFill>
                </a:uFill>
                <a:latin typeface="Calibri" panose="020F0502020204030204" pitchFamily="34" charset="0"/>
              </a:rPr>
              <a:t>Heb 5:5-8</a:t>
            </a:r>
            <a:endParaRPr lang="en-US" sz="3600" b="1" kern="1400" dirty="0">
              <a:ln>
                <a:noFill/>
              </a:ln>
              <a:effectLst/>
              <a:latin typeface="Calibri" panose="020F0502020204030204" pitchFamily="34" charset="0"/>
            </a:endParaRPr>
          </a:p>
        </p:txBody>
      </p:sp>
      <p:sp>
        <p:nvSpPr>
          <p:cNvPr id="4" name="Explosion: 8 Points 3">
            <a:extLst>
              <a:ext uri="{FF2B5EF4-FFF2-40B4-BE49-F238E27FC236}">
                <a16:creationId xmlns:a16="http://schemas.microsoft.com/office/drawing/2014/main" id="{09BDEF4C-782A-EDDC-73DB-9926E0F1E1C5}"/>
              </a:ext>
            </a:extLst>
          </p:cNvPr>
          <p:cNvSpPr/>
          <p:nvPr/>
        </p:nvSpPr>
        <p:spPr>
          <a:xfrm>
            <a:off x="1219200" y="699288"/>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92578088"/>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D73D37-28B0-2E14-4F22-30404FE79370}"/>
              </a:ext>
            </a:extLst>
          </p:cNvPr>
          <p:cNvSpPr txBox="1">
            <a:spLocks noChangeArrowheads="1"/>
          </p:cNvSpPr>
          <p:nvPr/>
        </p:nvSpPr>
        <p:spPr bwMode="auto">
          <a:xfrm>
            <a:off x="304800" y="3733800"/>
            <a:ext cx="8534400"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So also, Christ did not exalt himself to be made a high priest, but was appointed by him who said to him, </a:t>
            </a:r>
            <a:r>
              <a:rPr lang="en-US" sz="3200" b="1" dirty="0">
                <a:latin typeface="+mn-lt"/>
              </a:rPr>
              <a:t>“You are my Son, today I have begotten you;” </a:t>
            </a:r>
            <a:r>
              <a:rPr lang="en-US" sz="2800" b="1" dirty="0">
                <a:latin typeface="+mn-lt"/>
              </a:rPr>
              <a:t>	Heb 5:5</a:t>
            </a:r>
            <a:endParaRPr lang="en-US" sz="2800" b="1" dirty="0">
              <a:uFill>
                <a:solidFill>
                  <a:srgbClr val="3E0000"/>
                </a:solidFill>
              </a:uFill>
              <a:latin typeface="+mn-lt"/>
              <a:cs typeface="Arial" panose="020B0604020202020204" pitchFamily="34" charset="0"/>
            </a:endParaRPr>
          </a:p>
        </p:txBody>
      </p:sp>
      <p:sp>
        <p:nvSpPr>
          <p:cNvPr id="3" name="TextBox 2">
            <a:extLst>
              <a:ext uri="{FF2B5EF4-FFF2-40B4-BE49-F238E27FC236}">
                <a16:creationId xmlns:a16="http://schemas.microsoft.com/office/drawing/2014/main" id="{77E9F740-6BF2-FD54-2952-9C54D494C435}"/>
              </a:ext>
            </a:extLst>
          </p:cNvPr>
          <p:cNvSpPr txBox="1"/>
          <p:nvPr/>
        </p:nvSpPr>
        <p:spPr>
          <a:xfrm>
            <a:off x="495300" y="609600"/>
            <a:ext cx="8153400" cy="1938992"/>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6000" b="1" kern="1400" dirty="0">
                <a:ln>
                  <a:noFill/>
                </a:ln>
                <a:effectLst/>
                <a:latin typeface="Calibri" panose="020F0502020204030204" pitchFamily="34" charset="0"/>
              </a:rPr>
              <a:t>Father and Son in Complete Unity  </a:t>
            </a:r>
            <a:endParaRPr lang="en-US" sz="3200" b="1" kern="1400" dirty="0">
              <a:ln>
                <a:noFill/>
              </a:ln>
              <a:effectLst/>
              <a:latin typeface="Calibri" panose="020F0502020204030204" pitchFamily="34" charset="0"/>
            </a:endParaRPr>
          </a:p>
        </p:txBody>
      </p:sp>
    </p:spTree>
    <p:extLst>
      <p:ext uri="{BB962C8B-B14F-4D97-AF65-F5344CB8AC3E}">
        <p14:creationId xmlns:p14="http://schemas.microsoft.com/office/powerpoint/2010/main" val="3068007642"/>
      </p:ext>
    </p:extLst>
  </p:cSld>
  <p:clrMapOvr>
    <a:masterClrMapping/>
  </p:clrMapOvr>
  <p:transition spd="slow">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D73D37-28B0-2E14-4F22-30404FE79370}"/>
              </a:ext>
            </a:extLst>
          </p:cNvPr>
          <p:cNvSpPr txBox="1">
            <a:spLocks noChangeArrowheads="1"/>
          </p:cNvSpPr>
          <p:nvPr/>
        </p:nvSpPr>
        <p:spPr bwMode="auto">
          <a:xfrm>
            <a:off x="304800" y="1600200"/>
            <a:ext cx="853440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In the days of his flesh, Jesus offered up prayers and supplications, with loud cries and tears, to him who was able to save him from death, and he was heard because of his reverence. </a:t>
            </a:r>
            <a:r>
              <a:rPr lang="en-US" sz="3600" baseline="30000" dirty="0">
                <a:latin typeface="+mn-lt"/>
              </a:rPr>
              <a:t>8 </a:t>
            </a:r>
            <a:r>
              <a:rPr lang="en-US" sz="3600" dirty="0">
                <a:latin typeface="+mn-lt"/>
              </a:rPr>
              <a:t>Although he was a son, he learned obedience through what he suffered. </a:t>
            </a:r>
            <a:r>
              <a:rPr lang="en-US" sz="3600" baseline="30000" dirty="0">
                <a:latin typeface="+mn-lt"/>
              </a:rPr>
              <a:t>9 </a:t>
            </a:r>
            <a:r>
              <a:rPr lang="en-US" sz="3600" dirty="0">
                <a:latin typeface="+mn-lt"/>
              </a:rPr>
              <a:t>And being made perfect, he became </a:t>
            </a:r>
            <a:r>
              <a:rPr lang="en-US" sz="3600" b="1" u="sng" dirty="0">
                <a:solidFill>
                  <a:srgbClr val="3E0000"/>
                </a:solidFill>
                <a:latin typeface="+mn-lt"/>
              </a:rPr>
              <a:t>the source of eternal salvation </a:t>
            </a:r>
            <a:r>
              <a:rPr lang="en-US" sz="3600" dirty="0">
                <a:latin typeface="+mn-lt"/>
              </a:rPr>
              <a:t>to all who obey him…	</a:t>
            </a:r>
            <a:r>
              <a:rPr lang="en-US" sz="2800" b="1" dirty="0">
                <a:latin typeface="+mn-lt"/>
              </a:rPr>
              <a:t>Heb 5:7-9</a:t>
            </a:r>
            <a:endParaRPr lang="en-US" sz="2800" b="1" dirty="0">
              <a:uFill>
                <a:solidFill>
                  <a:srgbClr val="3E0000"/>
                </a:solidFill>
              </a:uFill>
              <a:latin typeface="+mn-lt"/>
              <a:cs typeface="Arial" panose="020B0604020202020204" pitchFamily="34" charset="0"/>
            </a:endParaRPr>
          </a:p>
        </p:txBody>
      </p:sp>
      <p:sp>
        <p:nvSpPr>
          <p:cNvPr id="3" name="TextBox 2">
            <a:extLst>
              <a:ext uri="{FF2B5EF4-FFF2-40B4-BE49-F238E27FC236}">
                <a16:creationId xmlns:a16="http://schemas.microsoft.com/office/drawing/2014/main" id="{CE6857AE-A6E6-1372-C586-FE82DE1F5A9C}"/>
              </a:ext>
            </a:extLst>
          </p:cNvPr>
          <p:cNvSpPr txBox="1">
            <a:spLocks noChangeArrowheads="1"/>
          </p:cNvSpPr>
          <p:nvPr/>
        </p:nvSpPr>
        <p:spPr bwMode="auto">
          <a:xfrm>
            <a:off x="0" y="304800"/>
            <a:ext cx="9144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8455025" algn="r"/>
              </a:tabLst>
            </a:pPr>
            <a:r>
              <a:rPr lang="en-US" sz="5400" b="1" dirty="0">
                <a:latin typeface="+mn-lt"/>
              </a:rPr>
              <a:t>Jesus our Eternal Life-Source</a:t>
            </a:r>
            <a:endParaRPr lang="en-US" sz="5400" b="1" dirty="0">
              <a:uFill>
                <a:solidFill>
                  <a:srgbClr val="3E0000"/>
                </a:solidFill>
              </a:uFill>
              <a:latin typeface="+mn-lt"/>
              <a:cs typeface="Arial" panose="020B0604020202020204" pitchFamily="34" charset="0"/>
            </a:endParaRPr>
          </a:p>
        </p:txBody>
      </p:sp>
    </p:spTree>
    <p:extLst>
      <p:ext uri="{BB962C8B-B14F-4D97-AF65-F5344CB8AC3E}">
        <p14:creationId xmlns:p14="http://schemas.microsoft.com/office/powerpoint/2010/main" val="2628523985"/>
      </p:ext>
    </p:extLst>
  </p:cSld>
  <p:clrMapOvr>
    <a:masterClrMapping/>
  </p:clrMapOvr>
  <p:transition spd="slow">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9A435A8-E3D7-70BA-B8FC-10D33768C7F1}"/>
              </a:ext>
            </a:extLst>
          </p:cNvPr>
          <p:cNvSpPr txBox="1"/>
          <p:nvPr/>
        </p:nvSpPr>
        <p:spPr>
          <a:xfrm>
            <a:off x="300789" y="228600"/>
            <a:ext cx="8534400" cy="1015663"/>
          </a:xfrm>
          <a:prstGeom prst="rect">
            <a:avLst/>
          </a:prstGeom>
          <a:noFill/>
        </p:spPr>
        <p:txBody>
          <a:bodyPr wrap="square">
            <a:spAutoFit/>
          </a:bodyPr>
          <a:lstStyle/>
          <a:p>
            <a:pPr marL="111316" marR="38100" indent="0" algn="ctr">
              <a:spcBef>
                <a:spcPts val="0"/>
              </a:spcBef>
              <a:spcAft>
                <a:spcPts val="0"/>
              </a:spcAft>
              <a:tabLst>
                <a:tab pos="8455025" algn="r"/>
              </a:tabLst>
            </a:pPr>
            <a:r>
              <a:rPr lang="en-US" sz="6000" b="1" kern="1400" dirty="0">
                <a:ln>
                  <a:noFill/>
                </a:ln>
                <a:effectLst/>
                <a:latin typeface="Calibri" panose="020F0502020204030204" pitchFamily="34" charset="0"/>
              </a:rPr>
              <a:t>Jesus took on our death</a:t>
            </a:r>
            <a:endParaRPr lang="en-US" sz="3200" b="1" kern="1400" dirty="0">
              <a:ln>
                <a:noFill/>
              </a:ln>
              <a:effectLst/>
              <a:latin typeface="Calibri" panose="020F0502020204030204" pitchFamily="34" charset="0"/>
            </a:endParaRPr>
          </a:p>
        </p:txBody>
      </p:sp>
      <p:sp>
        <p:nvSpPr>
          <p:cNvPr id="3" name="TextBox 2">
            <a:extLst>
              <a:ext uri="{FF2B5EF4-FFF2-40B4-BE49-F238E27FC236}">
                <a16:creationId xmlns:a16="http://schemas.microsoft.com/office/drawing/2014/main" id="{82695B88-1A51-B816-6C45-1C1151F8BDCB}"/>
              </a:ext>
            </a:extLst>
          </p:cNvPr>
          <p:cNvSpPr txBox="1">
            <a:spLocks noChangeArrowheads="1"/>
          </p:cNvSpPr>
          <p:nvPr/>
        </p:nvSpPr>
        <p:spPr bwMode="auto">
          <a:xfrm>
            <a:off x="308811" y="1371600"/>
            <a:ext cx="853440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Have this mind among yourselves, which is yours in Christ Jesus, </a:t>
            </a:r>
            <a:r>
              <a:rPr lang="en-US" sz="3600" baseline="30000" dirty="0">
                <a:latin typeface="+mn-lt"/>
              </a:rPr>
              <a:t>6 </a:t>
            </a:r>
            <a:r>
              <a:rPr lang="en-US" sz="3600" dirty="0">
                <a:latin typeface="+mn-lt"/>
              </a:rPr>
              <a:t>who, though he was in the form of God, did not count equality with God a thing to be grasped, </a:t>
            </a:r>
            <a:r>
              <a:rPr lang="en-US" sz="3600" baseline="30000" dirty="0">
                <a:latin typeface="+mn-lt"/>
              </a:rPr>
              <a:t>7 </a:t>
            </a:r>
            <a:r>
              <a:rPr lang="en-US" sz="3600" dirty="0">
                <a:latin typeface="+mn-lt"/>
              </a:rPr>
              <a:t>but emptied himself, by taking the form of a servant, being born in the likeness of men. </a:t>
            </a:r>
            <a:r>
              <a:rPr lang="en-US" sz="3600" baseline="30000" dirty="0">
                <a:latin typeface="+mn-lt"/>
              </a:rPr>
              <a:t>8 </a:t>
            </a:r>
            <a:r>
              <a:rPr lang="en-US" sz="3600" dirty="0">
                <a:latin typeface="+mn-lt"/>
              </a:rPr>
              <a:t>And being found in human form, he humbled himself by becoming obedient to the point of death, even death on a cross.	</a:t>
            </a:r>
            <a:r>
              <a:rPr lang="en-US" sz="2800" b="1" dirty="0">
                <a:latin typeface="+mn-lt"/>
              </a:rPr>
              <a:t>Phil 2:5-8</a:t>
            </a:r>
            <a:endParaRPr lang="en-US" sz="2800" b="1" dirty="0">
              <a:uFill>
                <a:solidFill>
                  <a:srgbClr val="3E0000"/>
                </a:solidFill>
              </a:uFill>
              <a:latin typeface="+mn-lt"/>
              <a:cs typeface="Arial" panose="020B0604020202020204" pitchFamily="34" charset="0"/>
            </a:endParaRPr>
          </a:p>
        </p:txBody>
      </p:sp>
    </p:spTree>
    <p:extLst>
      <p:ext uri="{BB962C8B-B14F-4D97-AF65-F5344CB8AC3E}">
        <p14:creationId xmlns:p14="http://schemas.microsoft.com/office/powerpoint/2010/main" val="3713766483"/>
      </p:ext>
    </p:extLst>
  </p:cSld>
  <p:clrMapOvr>
    <a:masterClrMapping/>
  </p:clrMapOvr>
  <p:transition spd="slow">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9A435A8-E3D7-70BA-B8FC-10D33768C7F1}"/>
              </a:ext>
            </a:extLst>
          </p:cNvPr>
          <p:cNvSpPr txBox="1"/>
          <p:nvPr/>
        </p:nvSpPr>
        <p:spPr>
          <a:xfrm>
            <a:off x="300788" y="609600"/>
            <a:ext cx="8534400" cy="1015663"/>
          </a:xfrm>
          <a:prstGeom prst="rect">
            <a:avLst/>
          </a:prstGeom>
          <a:noFill/>
        </p:spPr>
        <p:txBody>
          <a:bodyPr wrap="square">
            <a:spAutoFit/>
          </a:bodyPr>
          <a:lstStyle/>
          <a:p>
            <a:pPr marL="111316" marR="38100" indent="0" algn="ctr">
              <a:spcBef>
                <a:spcPts val="0"/>
              </a:spcBef>
              <a:spcAft>
                <a:spcPts val="0"/>
              </a:spcAft>
              <a:tabLst>
                <a:tab pos="8455025" algn="r"/>
              </a:tabLst>
            </a:pPr>
            <a:r>
              <a:rPr lang="en-US" sz="6000" b="1" kern="1400" dirty="0">
                <a:ln>
                  <a:noFill/>
                </a:ln>
                <a:effectLst/>
                <a:latin typeface="Calibri" panose="020F0502020204030204" pitchFamily="34" charset="0"/>
              </a:rPr>
              <a:t>Jesus is to be exalted</a:t>
            </a:r>
            <a:endParaRPr lang="en-US" sz="3200" b="1" kern="1400" dirty="0">
              <a:ln>
                <a:noFill/>
              </a:ln>
              <a:effectLst/>
              <a:latin typeface="Calibri" panose="020F0502020204030204" pitchFamily="34" charset="0"/>
            </a:endParaRPr>
          </a:p>
        </p:txBody>
      </p:sp>
      <p:sp>
        <p:nvSpPr>
          <p:cNvPr id="3" name="TextBox 2">
            <a:extLst>
              <a:ext uri="{FF2B5EF4-FFF2-40B4-BE49-F238E27FC236}">
                <a16:creationId xmlns:a16="http://schemas.microsoft.com/office/drawing/2014/main" id="{82695B88-1A51-B816-6C45-1C1151F8BDCB}"/>
              </a:ext>
            </a:extLst>
          </p:cNvPr>
          <p:cNvSpPr txBox="1">
            <a:spLocks noChangeArrowheads="1"/>
          </p:cNvSpPr>
          <p:nvPr/>
        </p:nvSpPr>
        <p:spPr bwMode="auto">
          <a:xfrm>
            <a:off x="453188" y="2133600"/>
            <a:ext cx="8229601"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Therefore God has highly exalted him and bestowed on him the name that is above every name, </a:t>
            </a:r>
            <a:r>
              <a:rPr lang="en-US" sz="3600" baseline="30000" dirty="0">
                <a:latin typeface="+mn-lt"/>
              </a:rPr>
              <a:t>10 </a:t>
            </a:r>
            <a:r>
              <a:rPr lang="en-US" sz="3600" dirty="0">
                <a:latin typeface="+mn-lt"/>
              </a:rPr>
              <a:t>so that at the name of Jesus every knee should bow, in heaven and on earth and under the earth, </a:t>
            </a:r>
            <a:r>
              <a:rPr lang="en-US" sz="3600" baseline="30000" dirty="0">
                <a:latin typeface="+mn-lt"/>
              </a:rPr>
              <a:t>11 </a:t>
            </a:r>
            <a:r>
              <a:rPr lang="en-US" sz="3600" dirty="0">
                <a:latin typeface="+mn-lt"/>
              </a:rPr>
              <a:t>and every tongue confess that Jesus Christ is Lord, to the glory of God the Father.	</a:t>
            </a:r>
            <a:r>
              <a:rPr lang="en-US" sz="2800" b="1" dirty="0">
                <a:latin typeface="+mn-lt"/>
              </a:rPr>
              <a:t>Phil 2:9-11</a:t>
            </a:r>
            <a:endParaRPr lang="en-US" sz="2800" b="1" dirty="0">
              <a:uFill>
                <a:solidFill>
                  <a:srgbClr val="3E0000"/>
                </a:solidFill>
              </a:uFill>
              <a:latin typeface="+mn-lt"/>
              <a:cs typeface="Arial" panose="020B0604020202020204" pitchFamily="34" charset="0"/>
            </a:endParaRPr>
          </a:p>
        </p:txBody>
      </p:sp>
    </p:spTree>
    <p:extLst>
      <p:ext uri="{BB962C8B-B14F-4D97-AF65-F5344CB8AC3E}">
        <p14:creationId xmlns:p14="http://schemas.microsoft.com/office/powerpoint/2010/main" val="315814626"/>
      </p:ext>
    </p:extLst>
  </p:cSld>
  <p:clrMapOvr>
    <a:masterClrMapping/>
  </p:clrMapOvr>
  <p:transition spd="slow">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2695B88-1A51-B816-6C45-1C1151F8BDCB}"/>
              </a:ext>
            </a:extLst>
          </p:cNvPr>
          <p:cNvSpPr txBox="1">
            <a:spLocks noChangeArrowheads="1"/>
          </p:cNvSpPr>
          <p:nvPr/>
        </p:nvSpPr>
        <p:spPr bwMode="auto">
          <a:xfrm>
            <a:off x="304800" y="117693"/>
            <a:ext cx="8534400" cy="674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Therefore, my beloved, as you have always obeyed, so now, not only as in my presence but much more in my absence, </a:t>
            </a:r>
            <a:r>
              <a:rPr lang="en-US" sz="3600" u="sng" dirty="0">
                <a:uFill>
                  <a:solidFill>
                    <a:srgbClr val="3E0000"/>
                  </a:solidFill>
                </a:uFill>
                <a:latin typeface="+mn-lt"/>
              </a:rPr>
              <a:t>work out your own salvation with fear and trembling</a:t>
            </a:r>
            <a:r>
              <a:rPr lang="en-US" sz="3600" dirty="0">
                <a:latin typeface="+mn-lt"/>
              </a:rPr>
              <a:t>, </a:t>
            </a:r>
            <a:r>
              <a:rPr lang="en-US" sz="3600" baseline="30000" dirty="0">
                <a:latin typeface="+mn-lt"/>
              </a:rPr>
              <a:t>13 </a:t>
            </a:r>
            <a:r>
              <a:rPr lang="en-US" sz="3600" dirty="0">
                <a:latin typeface="+mn-lt"/>
              </a:rPr>
              <a:t>for it is God who works in you, both to will and to work for his good pleasure. </a:t>
            </a:r>
            <a:r>
              <a:rPr lang="en-US" sz="3600" baseline="30000" dirty="0">
                <a:latin typeface="+mn-lt"/>
              </a:rPr>
              <a:t>14 </a:t>
            </a:r>
            <a:r>
              <a:rPr lang="en-US" sz="3600" dirty="0">
                <a:latin typeface="+mn-lt"/>
              </a:rPr>
              <a:t>Do all things without grumbling or disputing, </a:t>
            </a:r>
            <a:r>
              <a:rPr lang="en-US" sz="3600" baseline="30000" dirty="0">
                <a:latin typeface="+mn-lt"/>
              </a:rPr>
              <a:t>15 </a:t>
            </a:r>
            <a:r>
              <a:rPr lang="en-US" sz="3600" dirty="0">
                <a:latin typeface="+mn-lt"/>
              </a:rPr>
              <a:t>that you may be blameless and innocent, children of God without blemish in the midst of a crooked and twisted generation, among whom you shine as lights in the world,</a:t>
            </a:r>
            <a:endParaRPr lang="en-US" sz="2800" dirty="0">
              <a:latin typeface="+mn-lt"/>
            </a:endParaRPr>
          </a:p>
          <a:p>
            <a:pPr>
              <a:tabLst>
                <a:tab pos="8455025" algn="r"/>
              </a:tabLst>
            </a:pPr>
            <a:r>
              <a:rPr lang="en-US" sz="2800" dirty="0">
                <a:latin typeface="+mn-lt"/>
              </a:rPr>
              <a:t>	</a:t>
            </a:r>
            <a:r>
              <a:rPr lang="en-US" sz="2800" b="1" dirty="0">
                <a:latin typeface="+mn-lt"/>
              </a:rPr>
              <a:t>Phil 2:12-15</a:t>
            </a:r>
            <a:endParaRPr lang="en-US" sz="2800" b="1" dirty="0">
              <a:uFill>
                <a:solidFill>
                  <a:srgbClr val="3E0000"/>
                </a:solidFill>
              </a:uFill>
              <a:latin typeface="+mn-lt"/>
              <a:cs typeface="Arial" panose="020B0604020202020204" pitchFamily="34" charset="0"/>
            </a:endParaRPr>
          </a:p>
        </p:txBody>
      </p:sp>
    </p:spTree>
    <p:extLst>
      <p:ext uri="{BB962C8B-B14F-4D97-AF65-F5344CB8AC3E}">
        <p14:creationId xmlns:p14="http://schemas.microsoft.com/office/powerpoint/2010/main" val="1527004811"/>
      </p:ext>
    </p:extLst>
  </p:cSld>
  <p:clrMapOvr>
    <a:masterClrMapping/>
  </p:clrMapOvr>
  <p:transition spd="slow">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9A435A8-E3D7-70BA-B8FC-10D33768C7F1}"/>
              </a:ext>
            </a:extLst>
          </p:cNvPr>
          <p:cNvSpPr txBox="1"/>
          <p:nvPr/>
        </p:nvSpPr>
        <p:spPr>
          <a:xfrm>
            <a:off x="304800" y="304800"/>
            <a:ext cx="8534400" cy="1015663"/>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6000" b="1" kern="1400" dirty="0">
                <a:ln>
                  <a:noFill/>
                </a:ln>
                <a:effectLst/>
                <a:latin typeface="Calibri" panose="020F0502020204030204" pitchFamily="34" charset="0"/>
              </a:rPr>
              <a:t>I must Humble Myself</a:t>
            </a:r>
            <a:endParaRPr lang="en-US" sz="3200" b="1" kern="1400" dirty="0">
              <a:ln>
                <a:noFill/>
              </a:ln>
              <a:effectLst/>
              <a:latin typeface="Calibri" panose="020F0502020204030204" pitchFamily="34" charset="0"/>
            </a:endParaRPr>
          </a:p>
        </p:txBody>
      </p:sp>
      <p:sp>
        <p:nvSpPr>
          <p:cNvPr id="2" name="TextBox 1">
            <a:extLst>
              <a:ext uri="{FF2B5EF4-FFF2-40B4-BE49-F238E27FC236}">
                <a16:creationId xmlns:a16="http://schemas.microsoft.com/office/drawing/2014/main" id="{DEF2BC37-B8D3-9B29-A47A-51443D688690}"/>
              </a:ext>
            </a:extLst>
          </p:cNvPr>
          <p:cNvSpPr txBox="1">
            <a:spLocks noChangeArrowheads="1"/>
          </p:cNvSpPr>
          <p:nvPr/>
        </p:nvSpPr>
        <p:spPr bwMode="auto">
          <a:xfrm>
            <a:off x="304800" y="2108879"/>
            <a:ext cx="8534400"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Complete my joy by being of the same mind, having the same love, being in full accord and of one mind. </a:t>
            </a:r>
            <a:r>
              <a:rPr lang="en-US" sz="3600" baseline="30000" dirty="0">
                <a:latin typeface="+mn-lt"/>
              </a:rPr>
              <a:t>3 </a:t>
            </a:r>
            <a:r>
              <a:rPr lang="en-US" sz="3600" dirty="0">
                <a:latin typeface="+mn-lt"/>
              </a:rPr>
              <a:t>Do nothing from selfish ambition or conceit, but in humility count others more significant than yourselves. </a:t>
            </a:r>
            <a:r>
              <a:rPr lang="en-US" sz="3600" baseline="30000" dirty="0">
                <a:latin typeface="+mn-lt"/>
              </a:rPr>
              <a:t>4 </a:t>
            </a:r>
            <a:r>
              <a:rPr lang="en-US" sz="3600" dirty="0">
                <a:latin typeface="+mn-lt"/>
              </a:rPr>
              <a:t>Let each of you look not only to his own interests, but also to the interests of others.</a:t>
            </a:r>
          </a:p>
          <a:p>
            <a:pPr>
              <a:tabLst>
                <a:tab pos="8455025" algn="r"/>
              </a:tabLst>
            </a:pPr>
            <a:r>
              <a:rPr lang="en-US" sz="2800" dirty="0">
                <a:latin typeface="+mn-lt"/>
              </a:rPr>
              <a:t>	</a:t>
            </a:r>
            <a:r>
              <a:rPr lang="en-US" sz="2800" b="1" dirty="0">
                <a:latin typeface="+mn-lt"/>
              </a:rPr>
              <a:t>Phil 2:1-4</a:t>
            </a:r>
            <a:endParaRPr lang="en-US" sz="2800" b="1" dirty="0">
              <a:uFill>
                <a:solidFill>
                  <a:srgbClr val="3E0000"/>
                </a:solidFill>
              </a:uFill>
              <a:latin typeface="+mn-lt"/>
              <a:cs typeface="Arial" panose="020B0604020202020204" pitchFamily="34" charset="0"/>
            </a:endParaRPr>
          </a:p>
        </p:txBody>
      </p:sp>
    </p:spTree>
    <p:extLst>
      <p:ext uri="{BB962C8B-B14F-4D97-AF65-F5344CB8AC3E}">
        <p14:creationId xmlns:p14="http://schemas.microsoft.com/office/powerpoint/2010/main" val="1754904989"/>
      </p:ext>
    </p:extLst>
  </p:cSld>
  <p:clrMapOvr>
    <a:masterClrMapping/>
  </p:clrMapOvr>
  <p:transition spd="slow">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EF2BC37-B8D3-9B29-A47A-51443D688690}"/>
              </a:ext>
            </a:extLst>
          </p:cNvPr>
          <p:cNvSpPr txBox="1">
            <a:spLocks noChangeArrowheads="1"/>
          </p:cNvSpPr>
          <p:nvPr/>
        </p:nvSpPr>
        <p:spPr bwMode="auto">
          <a:xfrm>
            <a:off x="304800" y="0"/>
            <a:ext cx="8534400" cy="674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Judge not, that you be not judged.  For with the judgment you pronounce you will be judged, and with the measure you use it will be measured to you.  Why do you see the speck that is in your brother’s eye, but do not notice the log that is in your own eye?  Or how can you say to your brother, ‘Let me take the speck out of your eye,’ when there is the log in your own eye?  You hypocrite, first take the log out of your own eye, and then you will see clearly to take the speck out of your brother’s eye.	</a:t>
            </a:r>
            <a:r>
              <a:rPr lang="en-US" sz="2800" b="1" dirty="0">
                <a:latin typeface="+mn-lt"/>
              </a:rPr>
              <a:t>Mt 7:1-5</a:t>
            </a:r>
            <a:endParaRPr lang="en-US" sz="2800" b="1" dirty="0">
              <a:uFill>
                <a:solidFill>
                  <a:srgbClr val="3E0000"/>
                </a:solidFill>
              </a:uFill>
              <a:latin typeface="+mn-lt"/>
              <a:cs typeface="Arial" panose="020B0604020202020204" pitchFamily="34" charset="0"/>
            </a:endParaRPr>
          </a:p>
        </p:txBody>
      </p:sp>
    </p:spTree>
    <p:extLst>
      <p:ext uri="{BB962C8B-B14F-4D97-AF65-F5344CB8AC3E}">
        <p14:creationId xmlns:p14="http://schemas.microsoft.com/office/powerpoint/2010/main" val="3118581722"/>
      </p:ext>
    </p:extLst>
  </p:cSld>
  <p:clrMapOvr>
    <a:masterClrMapping/>
  </p:clrMapOvr>
  <p:transition spd="slow">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9A435A8-E3D7-70BA-B8FC-10D33768C7F1}"/>
              </a:ext>
            </a:extLst>
          </p:cNvPr>
          <p:cNvSpPr txBox="1"/>
          <p:nvPr/>
        </p:nvSpPr>
        <p:spPr>
          <a:xfrm>
            <a:off x="304800" y="914400"/>
            <a:ext cx="8534400" cy="4708981"/>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6000" b="1" kern="1400" dirty="0">
                <a:ln>
                  <a:noFill/>
                </a:ln>
                <a:effectLst/>
                <a:latin typeface="Calibri" panose="020F0502020204030204" pitchFamily="34" charset="0"/>
              </a:rPr>
              <a:t>Jesus, </a:t>
            </a:r>
          </a:p>
          <a:p>
            <a:pPr marL="111316" marR="38100" indent="0" algn="ctr">
              <a:spcBef>
                <a:spcPts val="0"/>
              </a:spcBef>
              <a:spcAft>
                <a:spcPts val="0"/>
              </a:spcAft>
              <a:tabLst>
                <a:tab pos="682625" algn="l"/>
                <a:tab pos="8455025" algn="r"/>
              </a:tabLst>
            </a:pPr>
            <a:r>
              <a:rPr lang="en-US" sz="6000" b="1" kern="1400" dirty="0">
                <a:latin typeface="Calibri" panose="020F0502020204030204" pitchFamily="34" charset="0"/>
              </a:rPr>
              <a:t>by Your grace and mercy, Help me to treat others according to Your Heart and Your Mind. </a:t>
            </a:r>
            <a:endParaRPr lang="en-US" sz="3200" b="1" kern="1400" dirty="0">
              <a:ln>
                <a:noFill/>
              </a:ln>
              <a:effectLst/>
              <a:latin typeface="Calibri" panose="020F0502020204030204" pitchFamily="34" charset="0"/>
            </a:endParaRPr>
          </a:p>
        </p:txBody>
      </p:sp>
    </p:spTree>
    <p:extLst>
      <p:ext uri="{BB962C8B-B14F-4D97-AF65-F5344CB8AC3E}">
        <p14:creationId xmlns:p14="http://schemas.microsoft.com/office/powerpoint/2010/main" val="1937057628"/>
      </p:ext>
    </p:extLst>
  </p:cSld>
  <p:clrMapOvr>
    <a:masterClrMapping/>
  </p:clrMapOvr>
  <p:transition spd="slow">
    <p:rand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B3ABC4B0C0E2F4F9C93D121F68841AF" ma:contentTypeVersion="15" ma:contentTypeDescription="Create a new document." ma:contentTypeScope="" ma:versionID="660eab02cdbf12d5a8780f4ad08fa56d">
  <xsd:schema xmlns:xsd="http://www.w3.org/2001/XMLSchema" xmlns:xs="http://www.w3.org/2001/XMLSchema" xmlns:p="http://schemas.microsoft.com/office/2006/metadata/properties" xmlns:ns3="f5771b9e-bb9d-4790-b6f2-5cbeb0979a9c" xmlns:ns4="48df96e8-5bed-42fe-b42e-398ed42751d8" targetNamespace="http://schemas.microsoft.com/office/2006/metadata/properties" ma:root="true" ma:fieldsID="8bfb8719affc962a4dfa2686d9ff8b20" ns3:_="" ns4:_="">
    <xsd:import namespace="f5771b9e-bb9d-4790-b6f2-5cbeb0979a9c"/>
    <xsd:import namespace="48df96e8-5bed-42fe-b42e-398ed42751d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71b9e-bb9d-4790-b6f2-5cbeb0979a9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df96e8-5bed-42fe-b42e-398ed42751d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f5771b9e-bb9d-4790-b6f2-5cbeb0979a9c"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124365D-1808-4399-869D-0C964D65E1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771b9e-bb9d-4790-b6f2-5cbeb0979a9c"/>
    <ds:schemaRef ds:uri="48df96e8-5bed-42fe-b42e-398ed42751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B3BB5EA-E7D6-4327-AB5E-28CFD66774E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48df96e8-5bed-42fe-b42e-398ed42751d8"/>
    <ds:schemaRef ds:uri="http://purl.org/dc/terms/"/>
    <ds:schemaRef ds:uri="f5771b9e-bb9d-4790-b6f2-5cbeb0979a9c"/>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2F51C44A-48FD-452A-B631-29826638C0D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11521</TotalTime>
  <Words>886</Words>
  <Application>Microsoft Office PowerPoint</Application>
  <PresentationFormat>On-screen Show (4:3)</PresentationFormat>
  <Paragraphs>30</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Dale Rintelman</cp:lastModifiedBy>
  <cp:revision>691</cp:revision>
  <cp:lastPrinted>2022-10-02T13:03:38Z</cp:lastPrinted>
  <dcterms:created xsi:type="dcterms:W3CDTF">2020-07-19T11:17:55Z</dcterms:created>
  <dcterms:modified xsi:type="dcterms:W3CDTF">2023-08-06T10:28:11Z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0x010100FB3ABC4B0C0E2F4F9C93D121F68841AF</vt:lpwstr>
  </property>
</Properties>
</file>