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4"/>
  </p:notesMasterIdLst>
  <p:handoutMasterIdLst>
    <p:handoutMasterId r:id="rId15"/>
  </p:handoutMasterIdLst>
  <p:sldIdLst>
    <p:sldId id="7104" r:id="rId5"/>
    <p:sldId id="7469" r:id="rId6"/>
    <p:sldId id="7476" r:id="rId7"/>
    <p:sldId id="7479" r:id="rId8"/>
    <p:sldId id="7406" r:id="rId9"/>
    <p:sldId id="7481" r:id="rId10"/>
    <p:sldId id="7452" r:id="rId11"/>
    <p:sldId id="7461" r:id="rId12"/>
    <p:sldId id="7465" r:id="rId1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3300"/>
    <a:srgbClr val="001236"/>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500" autoAdjust="0"/>
    <p:restoredTop sz="93969" autoAdjust="0"/>
  </p:normalViewPr>
  <p:slideViewPr>
    <p:cSldViewPr showGuides="1">
      <p:cViewPr>
        <p:scale>
          <a:sx n="60" d="100"/>
          <a:sy n="60" d="100"/>
        </p:scale>
        <p:origin x="1320" y="2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7/16/2023</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7/16/2023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7/16/2023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7/16/2023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7/16/2023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7/16/2023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7/16/2023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7/16/2023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7/16/2023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7/16/2023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7/16/2023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7/16/2023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7/16/2023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7/16/2023</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24B1FA3F-297D-4A44-AE86-106312FC88B2}"/>
              </a:ext>
            </a:extLst>
          </p:cNvPr>
          <p:cNvSpPr txBox="1">
            <a:spLocks noChangeArrowheads="1"/>
          </p:cNvSpPr>
          <p:nvPr/>
        </p:nvSpPr>
        <p:spPr bwMode="auto">
          <a:xfrm>
            <a:off x="308811" y="2076700"/>
            <a:ext cx="3144129" cy="320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R="38100" eaLnBrk="1" hangingPunct="1">
              <a:lnSpc>
                <a:spcPct val="90000"/>
              </a:lnSpc>
              <a:spcBef>
                <a:spcPts val="0"/>
              </a:spcBef>
              <a:spcAft>
                <a:spcPts val="600"/>
              </a:spcAft>
            </a:pPr>
            <a:r>
              <a:rPr lang="en-US" sz="2800" b="1" dirty="0">
                <a:cs typeface="Arial" panose="020B0604020202020204" pitchFamily="34" charset="0"/>
              </a:rPr>
              <a:t>Heb 4:14-16</a:t>
            </a:r>
          </a:p>
          <a:p>
            <a:pPr marR="38100" eaLnBrk="1" hangingPunct="1">
              <a:lnSpc>
                <a:spcPct val="90000"/>
              </a:lnSpc>
              <a:spcBef>
                <a:spcPts val="0"/>
              </a:spcBef>
              <a:spcAft>
                <a:spcPts val="600"/>
              </a:spcAft>
            </a:pPr>
            <a:r>
              <a:rPr lang="en-US" sz="2800" b="1" dirty="0">
                <a:cs typeface="Arial" panose="020B0604020202020204" pitchFamily="34" charset="0"/>
              </a:rPr>
              <a:t>Heb 7:26-27</a:t>
            </a:r>
          </a:p>
          <a:p>
            <a:pPr marR="38100" eaLnBrk="1" hangingPunct="1">
              <a:lnSpc>
                <a:spcPct val="90000"/>
              </a:lnSpc>
              <a:spcBef>
                <a:spcPts val="0"/>
              </a:spcBef>
              <a:spcAft>
                <a:spcPts val="600"/>
              </a:spcAft>
            </a:pPr>
            <a:r>
              <a:rPr lang="en-US" sz="2800" b="1" dirty="0">
                <a:cs typeface="Arial" panose="020B0604020202020204" pitchFamily="34" charset="0"/>
              </a:rPr>
              <a:t>Mt 11:28-30</a:t>
            </a:r>
          </a:p>
          <a:p>
            <a:pPr marR="38100" eaLnBrk="1" hangingPunct="1">
              <a:lnSpc>
                <a:spcPct val="90000"/>
              </a:lnSpc>
              <a:spcBef>
                <a:spcPts val="0"/>
              </a:spcBef>
              <a:spcAft>
                <a:spcPts val="600"/>
              </a:spcAft>
            </a:pPr>
            <a:endParaRPr lang="en-US" sz="2800" b="1" dirty="0">
              <a:cs typeface="Arial" panose="020B0604020202020204" pitchFamily="34" charset="0"/>
            </a:endParaRPr>
          </a:p>
          <a:p>
            <a:pPr marR="38100" eaLnBrk="1" hangingPunct="1">
              <a:lnSpc>
                <a:spcPct val="90000"/>
              </a:lnSpc>
              <a:spcBef>
                <a:spcPts val="0"/>
              </a:spcBef>
              <a:spcAft>
                <a:spcPts val="600"/>
              </a:spcAft>
            </a:pPr>
            <a:endParaRPr lang="en-US" sz="2800" b="1" dirty="0">
              <a:cs typeface="Arial" panose="020B0604020202020204" pitchFamily="34" charset="0"/>
            </a:endParaRPr>
          </a:p>
          <a:p>
            <a:pPr marL="0" marR="38100" indent="-228600" eaLnBrk="1" hangingPunct="1">
              <a:lnSpc>
                <a:spcPct val="90000"/>
              </a:lnSpc>
              <a:spcBef>
                <a:spcPts val="0"/>
              </a:spcBef>
              <a:spcAft>
                <a:spcPts val="600"/>
              </a:spcAft>
              <a:buFont typeface="Arial" panose="020B0604020202020204" pitchFamily="34" charset="0"/>
              <a:buChar char="•"/>
            </a:pPr>
            <a:endParaRPr lang="en-US" sz="2800" b="1" dirty="0">
              <a:uFill>
                <a:solidFill>
                  <a:srgbClr val="3E0000"/>
                </a:solidFill>
              </a:uFill>
              <a:cs typeface="Arial" panose="020B0604020202020204" pitchFamily="34" charset="0"/>
            </a:endParaRPr>
          </a:p>
        </p:txBody>
      </p:sp>
      <p:sp>
        <p:nvSpPr>
          <p:cNvPr id="7" name="TextBox 9">
            <a:extLst>
              <a:ext uri="{FF2B5EF4-FFF2-40B4-BE49-F238E27FC236}">
                <a16:creationId xmlns:a16="http://schemas.microsoft.com/office/drawing/2014/main" id="{23C9D88D-F381-4E93-BA44-7450CB572DBE}"/>
              </a:ext>
            </a:extLst>
          </p:cNvPr>
          <p:cNvSpPr txBox="1">
            <a:spLocks noChangeArrowheads="1"/>
          </p:cNvSpPr>
          <p:nvPr/>
        </p:nvSpPr>
        <p:spPr bwMode="auto">
          <a:xfrm>
            <a:off x="304800" y="6094588"/>
            <a:ext cx="236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600" b="1" i="1" dirty="0">
                <a:cs typeface="Arial" panose="020B0604020202020204" pitchFamily="34" charset="0"/>
              </a:rPr>
              <a:t>7/16/23</a:t>
            </a:r>
          </a:p>
        </p:txBody>
      </p:sp>
      <p:sp>
        <p:nvSpPr>
          <p:cNvPr id="9" name="TextBox 9">
            <a:extLst>
              <a:ext uri="{FF2B5EF4-FFF2-40B4-BE49-F238E27FC236}">
                <a16:creationId xmlns:a16="http://schemas.microsoft.com/office/drawing/2014/main" id="{99634F8D-3225-2DAA-C2B5-99E932A92FC8}"/>
              </a:ext>
            </a:extLst>
          </p:cNvPr>
          <p:cNvSpPr txBox="1">
            <a:spLocks noChangeArrowheads="1"/>
          </p:cNvSpPr>
          <p:nvPr/>
        </p:nvSpPr>
        <p:spPr bwMode="auto">
          <a:xfrm>
            <a:off x="-16148" y="381000"/>
            <a:ext cx="91601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dirty="0">
                <a:cs typeface="Arial" panose="020B0604020202020204" pitchFamily="34" charset="0"/>
              </a:rPr>
              <a:t>Able To Sympathize</a:t>
            </a:r>
            <a:endParaRPr lang="en-US" sz="3600" i="1" dirty="0">
              <a:cs typeface="Arial" panose="020B0604020202020204" pitchFamily="34" charset="0"/>
            </a:endParaRPr>
          </a:p>
        </p:txBody>
      </p:sp>
      <p:pic>
        <p:nvPicPr>
          <p:cNvPr id="3" name="Picture 2" descr="Close-up of a bible page&#10;&#10;Description automatically generated">
            <a:extLst>
              <a:ext uri="{FF2B5EF4-FFF2-40B4-BE49-F238E27FC236}">
                <a16:creationId xmlns:a16="http://schemas.microsoft.com/office/drawing/2014/main" id="{B3FD82AA-6B1C-3267-4067-4453A8F9745E}"/>
              </a:ext>
            </a:extLst>
          </p:cNvPr>
          <p:cNvPicPr>
            <a:picLocks noChangeAspect="1"/>
          </p:cNvPicPr>
          <p:nvPr/>
        </p:nvPicPr>
        <p:blipFill rotWithShape="1">
          <a:blip r:embed="rId2">
            <a:extLst>
              <a:ext uri="{28A0092B-C50C-407E-A947-70E740481C1C}">
                <a14:useLocalDpi xmlns:a14="http://schemas.microsoft.com/office/drawing/2010/main" val="0"/>
              </a:ext>
            </a:extLst>
          </a:blip>
          <a:srcRect l="14998" r="15513"/>
          <a:stretch/>
        </p:blipFill>
        <p:spPr>
          <a:xfrm>
            <a:off x="3270420" y="1648556"/>
            <a:ext cx="5873580" cy="5186959"/>
          </a:xfrm>
          <a:prstGeom prst="rect">
            <a:avLst/>
          </a:prstGeom>
        </p:spPr>
      </p:pic>
    </p:spTree>
    <p:extLst>
      <p:ext uri="{BB962C8B-B14F-4D97-AF65-F5344CB8AC3E}">
        <p14:creationId xmlns:p14="http://schemas.microsoft.com/office/powerpoint/2010/main" val="3686156494"/>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2971800"/>
            <a:ext cx="85344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Come to me, all who labor and are heavy laden, and I will give you rest. </a:t>
            </a:r>
            <a:r>
              <a:rPr lang="en-US" sz="3600" baseline="30000" dirty="0">
                <a:latin typeface="+mn-lt"/>
              </a:rPr>
              <a:t>29 </a:t>
            </a:r>
            <a:r>
              <a:rPr lang="en-US" sz="3600" dirty="0">
                <a:latin typeface="+mn-lt"/>
              </a:rPr>
              <a:t>Take my yoke upon you, and learn from me, for I am gentle and lowly in heart, and you will find rest for your souls. </a:t>
            </a:r>
            <a:r>
              <a:rPr lang="en-US" sz="3600" baseline="30000" dirty="0">
                <a:latin typeface="+mn-lt"/>
              </a:rPr>
              <a:t>30 </a:t>
            </a:r>
            <a:r>
              <a:rPr lang="en-US" sz="3600" dirty="0">
                <a:latin typeface="+mn-lt"/>
              </a:rPr>
              <a:t>For my yoke is easy, and my burden is light.”	</a:t>
            </a:r>
            <a:r>
              <a:rPr lang="en-US" sz="2800" b="1" dirty="0">
                <a:latin typeface="+mn-lt"/>
              </a:rPr>
              <a:t>Mt 11:28-30</a:t>
            </a:r>
            <a:endParaRPr lang="en-US" sz="2800" b="1" dirty="0">
              <a:uFill>
                <a:solidFill>
                  <a:srgbClr val="3E0000"/>
                </a:solidFill>
              </a:uFill>
              <a:latin typeface="+mn-lt"/>
              <a:cs typeface="Arial" panose="020B0604020202020204" pitchFamily="34" charset="0"/>
            </a:endParaRPr>
          </a:p>
        </p:txBody>
      </p:sp>
      <p:sp>
        <p:nvSpPr>
          <p:cNvPr id="3" name="TextBox 9">
            <a:extLst>
              <a:ext uri="{FF2B5EF4-FFF2-40B4-BE49-F238E27FC236}">
                <a16:creationId xmlns:a16="http://schemas.microsoft.com/office/drawing/2014/main" id="{447718BC-5FD4-1944-2ACB-765DAFA52580}"/>
              </a:ext>
            </a:extLst>
          </p:cNvPr>
          <p:cNvSpPr txBox="1">
            <a:spLocks noChangeArrowheads="1"/>
          </p:cNvSpPr>
          <p:nvPr/>
        </p:nvSpPr>
        <p:spPr bwMode="auto">
          <a:xfrm>
            <a:off x="1104900" y="762000"/>
            <a:ext cx="69342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4800" b="1" dirty="0">
                <a:cs typeface="Arial" panose="020B0604020202020204" pitchFamily="34" charset="0"/>
              </a:rPr>
              <a:t>Jesus’ Invites us into His rest</a:t>
            </a:r>
            <a:endParaRPr lang="en-US" sz="3600" i="1" dirty="0">
              <a:cs typeface="Arial" panose="020B0604020202020204" pitchFamily="34" charset="0"/>
            </a:endParaRPr>
          </a:p>
        </p:txBody>
      </p:sp>
      <p:sp>
        <p:nvSpPr>
          <p:cNvPr id="4" name="Rectangle: Rounded Corners 3">
            <a:extLst>
              <a:ext uri="{FF2B5EF4-FFF2-40B4-BE49-F238E27FC236}">
                <a16:creationId xmlns:a16="http://schemas.microsoft.com/office/drawing/2014/main" id="{6EA767A1-017F-DDE5-6A21-93822DA85D47}"/>
              </a:ext>
            </a:extLst>
          </p:cNvPr>
          <p:cNvSpPr/>
          <p:nvPr/>
        </p:nvSpPr>
        <p:spPr>
          <a:xfrm>
            <a:off x="304800" y="5181600"/>
            <a:ext cx="838200" cy="6096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02905775"/>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1600200"/>
            <a:ext cx="85344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In the days of his flesh, Jesus offered up prayers and supplications, with loud cries and tears, to him who was able to save him from death, and he was heard because of his reverence. </a:t>
            </a:r>
            <a:r>
              <a:rPr lang="en-US" sz="3600" baseline="30000" dirty="0">
                <a:latin typeface="+mn-lt"/>
              </a:rPr>
              <a:t>8 </a:t>
            </a:r>
            <a:r>
              <a:rPr lang="en-US" sz="3600" dirty="0">
                <a:latin typeface="+mn-lt"/>
              </a:rPr>
              <a:t>Although he was a son, he learned obedience through what he suffered. </a:t>
            </a:r>
            <a:r>
              <a:rPr lang="en-US" sz="3600" baseline="30000" dirty="0">
                <a:latin typeface="+mn-lt"/>
              </a:rPr>
              <a:t>9 </a:t>
            </a:r>
            <a:r>
              <a:rPr lang="en-US" sz="3600" dirty="0">
                <a:latin typeface="+mn-lt"/>
              </a:rPr>
              <a:t>And being made perfect, he became </a:t>
            </a:r>
            <a:r>
              <a:rPr lang="en-US" sz="3600" b="1" u="sng" dirty="0">
                <a:solidFill>
                  <a:srgbClr val="3E0000"/>
                </a:solidFill>
                <a:latin typeface="+mn-lt"/>
              </a:rPr>
              <a:t>the source of eternal salvation </a:t>
            </a:r>
            <a:r>
              <a:rPr lang="en-US" sz="3600" dirty="0">
                <a:latin typeface="+mn-lt"/>
              </a:rPr>
              <a:t>to all who obey him…	</a:t>
            </a:r>
            <a:r>
              <a:rPr lang="en-US" sz="2800" b="1" dirty="0">
                <a:latin typeface="+mn-lt"/>
              </a:rPr>
              <a:t>Heb 5:7-9</a:t>
            </a:r>
            <a:endParaRPr lang="en-US" sz="2800" b="1" dirty="0">
              <a:uFill>
                <a:solidFill>
                  <a:srgbClr val="3E0000"/>
                </a:solidFill>
              </a:uFill>
              <a:latin typeface="+mn-lt"/>
              <a:cs typeface="Arial" panose="020B0604020202020204" pitchFamily="34" charset="0"/>
            </a:endParaRPr>
          </a:p>
        </p:txBody>
      </p:sp>
      <p:sp>
        <p:nvSpPr>
          <p:cNvPr id="3" name="TextBox 2">
            <a:extLst>
              <a:ext uri="{FF2B5EF4-FFF2-40B4-BE49-F238E27FC236}">
                <a16:creationId xmlns:a16="http://schemas.microsoft.com/office/drawing/2014/main" id="{CE6857AE-A6E6-1372-C586-FE82DE1F5A9C}"/>
              </a:ext>
            </a:extLst>
          </p:cNvPr>
          <p:cNvSpPr txBox="1">
            <a:spLocks noChangeArrowheads="1"/>
          </p:cNvSpPr>
          <p:nvPr/>
        </p:nvSpPr>
        <p:spPr bwMode="auto">
          <a:xfrm>
            <a:off x="0" y="304800"/>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tabLst>
                <a:tab pos="8455025" algn="r"/>
              </a:tabLst>
            </a:pPr>
            <a:r>
              <a:rPr lang="en-US" sz="5400" b="1" dirty="0">
                <a:latin typeface="+mn-lt"/>
              </a:rPr>
              <a:t>Jesus our Eternal Life-Source</a:t>
            </a:r>
            <a:endParaRPr lang="en-US" sz="54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2628523985"/>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228600"/>
            <a:ext cx="8534400"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Jesus answered them, “Do you now believe?</a:t>
            </a:r>
          </a:p>
          <a:p>
            <a:pPr>
              <a:tabLst>
                <a:tab pos="8455025" algn="r"/>
              </a:tabLst>
            </a:pPr>
            <a:r>
              <a:rPr lang="en-US" sz="3600" baseline="30000" dirty="0">
                <a:latin typeface="+mn-lt"/>
              </a:rPr>
              <a:t>32 </a:t>
            </a:r>
            <a:r>
              <a:rPr lang="en-US" sz="3600" dirty="0">
                <a:latin typeface="+mn-lt"/>
              </a:rPr>
              <a:t>Behold, the hour is coming, indeed it has come, when you will be scattered, each to his own home, and will leave me alone. Yet I am not alone, for the Father is with me. </a:t>
            </a:r>
            <a:r>
              <a:rPr lang="en-US" sz="3600" baseline="30000" dirty="0">
                <a:latin typeface="+mn-lt"/>
              </a:rPr>
              <a:t>33 </a:t>
            </a:r>
            <a:r>
              <a:rPr lang="en-US" sz="3600" dirty="0">
                <a:latin typeface="+mn-lt"/>
              </a:rPr>
              <a:t>I have said these things to you, </a:t>
            </a:r>
            <a:r>
              <a:rPr lang="en-US" sz="4000" b="1" dirty="0">
                <a:latin typeface="+mn-lt"/>
              </a:rPr>
              <a:t>that in me you may have peace!</a:t>
            </a:r>
            <a:r>
              <a:rPr lang="en-US" sz="3600" dirty="0">
                <a:latin typeface="+mn-lt"/>
              </a:rPr>
              <a:t> </a:t>
            </a:r>
          </a:p>
          <a:p>
            <a:pPr>
              <a:tabLst>
                <a:tab pos="8455025" algn="r"/>
              </a:tabLst>
            </a:pPr>
            <a:endParaRPr lang="en-US" sz="800" dirty="0">
              <a:latin typeface="+mn-lt"/>
            </a:endParaRPr>
          </a:p>
          <a:p>
            <a:pPr>
              <a:tabLst>
                <a:tab pos="8455025" algn="r"/>
              </a:tabLst>
            </a:pPr>
            <a:r>
              <a:rPr lang="en-US" sz="3600" dirty="0">
                <a:latin typeface="+mn-lt"/>
              </a:rPr>
              <a:t>In the world you will have tribulation. But take heart; I have overcome the world.”	</a:t>
            </a:r>
            <a:endParaRPr lang="en-US" sz="2800" b="1" dirty="0">
              <a:latin typeface="+mn-lt"/>
            </a:endParaRPr>
          </a:p>
          <a:p>
            <a:pPr>
              <a:tabLst>
                <a:tab pos="8455025" algn="r"/>
              </a:tabLst>
            </a:pPr>
            <a:r>
              <a:rPr lang="en-US" sz="2800" b="1" dirty="0">
                <a:latin typeface="+mn-lt"/>
              </a:rPr>
              <a:t>	Jn 16:31-33</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3595129586"/>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304800" y="914400"/>
            <a:ext cx="8534400" cy="4708981"/>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Jesus faces abandonment by His disciples as a victory declaration for those who will soon abandon him</a:t>
            </a:r>
            <a:endParaRPr lang="en-US" sz="3200" b="1" kern="1400" dirty="0">
              <a:ln>
                <a:noFill/>
              </a:ln>
              <a:effectLst/>
              <a:latin typeface="Calibri" panose="020F0502020204030204" pitchFamily="34" charset="0"/>
            </a:endParaRPr>
          </a:p>
        </p:txBody>
      </p:sp>
    </p:spTree>
    <p:extLst>
      <p:ext uri="{BB962C8B-B14F-4D97-AF65-F5344CB8AC3E}">
        <p14:creationId xmlns:p14="http://schemas.microsoft.com/office/powerpoint/2010/main" val="1754904989"/>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286658" y="824381"/>
            <a:ext cx="8534400" cy="1938992"/>
          </a:xfrm>
          <a:prstGeom prst="rect">
            <a:avLst/>
          </a:prstGeom>
          <a:noFill/>
        </p:spPr>
        <p:txBody>
          <a:bodyPr wrap="square">
            <a:spAutoFit/>
          </a:bodyPr>
          <a:lstStyle/>
          <a:p>
            <a:pPr marL="111316" marR="38100" indent="0" algn="ctr">
              <a:spcBef>
                <a:spcPts val="0"/>
              </a:spcBef>
              <a:spcAft>
                <a:spcPts val="0"/>
              </a:spcAft>
              <a:tabLst>
                <a:tab pos="682625" algn="l"/>
                <a:tab pos="8455025" algn="r"/>
              </a:tabLst>
            </a:pPr>
            <a:r>
              <a:rPr lang="en-US" sz="6000" b="1" kern="1400" dirty="0">
                <a:ln>
                  <a:noFill/>
                </a:ln>
                <a:effectLst/>
                <a:latin typeface="Calibri" panose="020F0502020204030204" pitchFamily="34" charset="0"/>
              </a:rPr>
              <a:t>Jesus was </a:t>
            </a:r>
            <a:r>
              <a:rPr lang="en-US" sz="6000" b="1" u="sng" kern="1400" dirty="0">
                <a:ln>
                  <a:noFill/>
                </a:ln>
                <a:effectLst/>
                <a:uFill>
                  <a:solidFill>
                    <a:srgbClr val="3E0000"/>
                  </a:solidFill>
                </a:uFill>
                <a:latin typeface="Calibri" panose="020F0502020204030204" pitchFamily="34" charset="0"/>
              </a:rPr>
              <a:t>tempted</a:t>
            </a:r>
          </a:p>
          <a:p>
            <a:pPr marL="111316" marR="38100" indent="0" algn="ctr">
              <a:spcBef>
                <a:spcPts val="0"/>
              </a:spcBef>
              <a:spcAft>
                <a:spcPts val="0"/>
              </a:spcAft>
              <a:tabLst>
                <a:tab pos="682625" algn="l"/>
                <a:tab pos="8455025" algn="r"/>
              </a:tabLst>
            </a:pPr>
            <a:r>
              <a:rPr lang="en-US" sz="6000" b="1" kern="1400" dirty="0">
                <a:ln>
                  <a:noFill/>
                </a:ln>
                <a:effectLst/>
                <a:uFill>
                  <a:solidFill>
                    <a:srgbClr val="3E0000"/>
                  </a:solidFill>
                </a:uFill>
                <a:latin typeface="Calibri" panose="020F0502020204030204" pitchFamily="34" charset="0"/>
              </a:rPr>
              <a:t>in </a:t>
            </a:r>
            <a:r>
              <a:rPr lang="en-US" sz="6000" b="1" kern="1400" dirty="0">
                <a:ln>
                  <a:noFill/>
                </a:ln>
                <a:effectLst/>
                <a:latin typeface="Calibri" panose="020F0502020204030204" pitchFamily="34" charset="0"/>
              </a:rPr>
              <a:t>the </a:t>
            </a:r>
            <a:r>
              <a:rPr lang="en-US" sz="6000" b="1" u="sng" kern="1400" dirty="0">
                <a:ln>
                  <a:noFill/>
                </a:ln>
                <a:effectLst/>
                <a:uFill>
                  <a:solidFill>
                    <a:srgbClr val="3E0000"/>
                  </a:solidFill>
                </a:uFill>
                <a:latin typeface="Calibri" panose="020F0502020204030204" pitchFamily="34" charset="0"/>
              </a:rPr>
              <a:t>deepest</a:t>
            </a:r>
            <a:r>
              <a:rPr lang="en-US" sz="6000" b="1" kern="1400" dirty="0">
                <a:ln>
                  <a:noFill/>
                </a:ln>
                <a:effectLst/>
                <a:uFill>
                  <a:solidFill>
                    <a:srgbClr val="3E0000"/>
                  </a:solidFill>
                </a:uFill>
                <a:latin typeface="Calibri" panose="020F0502020204030204" pitchFamily="34" charset="0"/>
              </a:rPr>
              <a:t> </a:t>
            </a:r>
            <a:r>
              <a:rPr lang="en-US" sz="6000" b="1" u="sng" kern="1400" dirty="0">
                <a:ln>
                  <a:noFill/>
                </a:ln>
                <a:effectLst/>
                <a:uFill>
                  <a:solidFill>
                    <a:srgbClr val="3E0000"/>
                  </a:solidFill>
                </a:uFill>
                <a:latin typeface="Calibri" panose="020F0502020204030204" pitchFamily="34" charset="0"/>
              </a:rPr>
              <a:t>places</a:t>
            </a:r>
            <a:r>
              <a:rPr lang="en-US" sz="6000" b="1" kern="1400" dirty="0">
                <a:ln>
                  <a:noFill/>
                </a:ln>
                <a:effectLst/>
                <a:uFill>
                  <a:solidFill>
                    <a:srgbClr val="3E0000"/>
                  </a:solidFill>
                </a:uFill>
                <a:latin typeface="Calibri" panose="020F0502020204030204" pitchFamily="34" charset="0"/>
              </a:rPr>
              <a:t>.</a:t>
            </a:r>
            <a:endParaRPr lang="en-US" sz="3200" b="1" kern="1400" dirty="0">
              <a:ln>
                <a:noFill/>
              </a:ln>
              <a:effectLst/>
              <a:latin typeface="Calibri" panose="020F0502020204030204" pitchFamily="34" charset="0"/>
            </a:endParaRPr>
          </a:p>
        </p:txBody>
      </p:sp>
      <p:sp>
        <p:nvSpPr>
          <p:cNvPr id="4" name="Explosion: 8 Points 3">
            <a:extLst>
              <a:ext uri="{FF2B5EF4-FFF2-40B4-BE49-F238E27FC236}">
                <a16:creationId xmlns:a16="http://schemas.microsoft.com/office/drawing/2014/main" id="{09BDEF4C-782A-EDDC-73DB-9926E0F1E1C5}"/>
              </a:ext>
            </a:extLst>
          </p:cNvPr>
          <p:cNvSpPr/>
          <p:nvPr/>
        </p:nvSpPr>
        <p:spPr>
          <a:xfrm>
            <a:off x="1219200" y="449160"/>
            <a:ext cx="333849" cy="750442"/>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EE58053C-4E0C-931F-5AC6-981DC3550D28}"/>
              </a:ext>
            </a:extLst>
          </p:cNvPr>
          <p:cNvSpPr txBox="1">
            <a:spLocks noChangeArrowheads="1"/>
          </p:cNvSpPr>
          <p:nvPr/>
        </p:nvSpPr>
        <p:spPr bwMode="auto">
          <a:xfrm>
            <a:off x="286658" y="3875038"/>
            <a:ext cx="85344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For we do not have a high priest who is unable to sympathize with our weaknesses, but </a:t>
            </a:r>
            <a:r>
              <a:rPr lang="en-US" sz="3600" u="sng" dirty="0">
                <a:uFill>
                  <a:solidFill>
                    <a:srgbClr val="3E0000"/>
                  </a:solidFill>
                </a:uFill>
                <a:latin typeface="+mn-lt"/>
              </a:rPr>
              <a:t>one who in every respect has been tempted as we are</a:t>
            </a:r>
            <a:r>
              <a:rPr lang="en-US" sz="3600" dirty="0">
                <a:latin typeface="+mn-lt"/>
              </a:rPr>
              <a:t>, yet without sin. 	</a:t>
            </a:r>
            <a:r>
              <a:rPr lang="en-US" sz="2800" b="1" dirty="0">
                <a:latin typeface="+mn-lt"/>
              </a:rPr>
              <a:t>Heb 4:15</a:t>
            </a:r>
            <a:endParaRPr lang="en-US" sz="2800" b="1" dirty="0">
              <a:uFill>
                <a:solidFill>
                  <a:srgbClr val="3E0000"/>
                </a:solidFill>
              </a:uFill>
              <a:latin typeface="+mn-lt"/>
              <a:cs typeface="Arial" panose="020B0604020202020204" pitchFamily="34" charset="0"/>
            </a:endParaRPr>
          </a:p>
        </p:txBody>
      </p:sp>
      <p:sp>
        <p:nvSpPr>
          <p:cNvPr id="3" name="Rectangle: Rounded Corners 2">
            <a:extLst>
              <a:ext uri="{FF2B5EF4-FFF2-40B4-BE49-F238E27FC236}">
                <a16:creationId xmlns:a16="http://schemas.microsoft.com/office/drawing/2014/main" id="{6081CA74-306F-9C30-7133-49432AB19EFB}"/>
              </a:ext>
            </a:extLst>
          </p:cNvPr>
          <p:cNvSpPr/>
          <p:nvPr/>
        </p:nvSpPr>
        <p:spPr>
          <a:xfrm>
            <a:off x="2209800" y="4572000"/>
            <a:ext cx="2133600" cy="4572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3CF93F80-1C19-8D2E-4E2C-4A395314368E}"/>
              </a:ext>
            </a:extLst>
          </p:cNvPr>
          <p:cNvSpPr/>
          <p:nvPr/>
        </p:nvSpPr>
        <p:spPr>
          <a:xfrm>
            <a:off x="5352142" y="4572000"/>
            <a:ext cx="3106058" cy="457200"/>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7498800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397401"/>
            <a:ext cx="8534400" cy="606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Since then we have a great high priest who has passed through the heavens, Jesus, the Son of God, let us hold fast our confession. </a:t>
            </a:r>
            <a:r>
              <a:rPr lang="en-US" sz="3600" baseline="30000" dirty="0">
                <a:latin typeface="+mn-lt"/>
              </a:rPr>
              <a:t>15 </a:t>
            </a:r>
            <a:r>
              <a:rPr lang="en-US" sz="3600" dirty="0">
                <a:latin typeface="+mn-lt"/>
              </a:rPr>
              <a:t>For we do not have a high priest who is unable to sympathize with our weaknesses, but one who in every respect has been tempted as we are, yet without sin. </a:t>
            </a:r>
            <a:r>
              <a:rPr lang="en-US" sz="3600" baseline="30000" dirty="0">
                <a:latin typeface="+mn-lt"/>
              </a:rPr>
              <a:t>16 </a:t>
            </a:r>
            <a:r>
              <a:rPr lang="en-US" sz="3600" dirty="0">
                <a:latin typeface="+mn-lt"/>
              </a:rPr>
              <a:t>Let us then with confidence draw near to the throne of grace, that we may receive mercy and find grace to help in time of need.</a:t>
            </a:r>
          </a:p>
          <a:p>
            <a:pPr>
              <a:tabLst>
                <a:tab pos="8455025" algn="r"/>
              </a:tabLst>
            </a:pPr>
            <a:r>
              <a:rPr lang="en-US" sz="2800" b="1" dirty="0">
                <a:latin typeface="+mn-lt"/>
              </a:rPr>
              <a:t>	Heb 4:14-16</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2328403746"/>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A435A8-E3D7-70BA-B8FC-10D33768C7F1}"/>
              </a:ext>
            </a:extLst>
          </p:cNvPr>
          <p:cNvSpPr txBox="1"/>
          <p:nvPr/>
        </p:nvSpPr>
        <p:spPr>
          <a:xfrm>
            <a:off x="312821" y="1676400"/>
            <a:ext cx="8534400" cy="1015663"/>
          </a:xfrm>
          <a:prstGeom prst="rect">
            <a:avLst/>
          </a:prstGeom>
          <a:noFill/>
        </p:spPr>
        <p:txBody>
          <a:bodyPr wrap="square">
            <a:spAutoFit/>
          </a:bodyPr>
          <a:lstStyle/>
          <a:p>
            <a:pPr marL="111316" marR="38100" indent="0" algn="ctr">
              <a:spcBef>
                <a:spcPts val="0"/>
              </a:spcBef>
              <a:spcAft>
                <a:spcPts val="0"/>
              </a:spcAft>
              <a:tabLst>
                <a:tab pos="8455025" algn="r"/>
              </a:tabLst>
            </a:pPr>
            <a:r>
              <a:rPr lang="en-US" sz="6000" b="1" kern="1400" dirty="0">
                <a:ln>
                  <a:noFill/>
                </a:ln>
                <a:effectLst/>
                <a:latin typeface="Calibri" panose="020F0502020204030204" pitchFamily="34" charset="0"/>
              </a:rPr>
              <a:t>Draw near to Jesus</a:t>
            </a:r>
            <a:endParaRPr lang="en-US" sz="3200" b="1" kern="1400" dirty="0">
              <a:ln>
                <a:noFill/>
              </a:ln>
              <a:effectLst/>
              <a:latin typeface="Calibri" panose="020F0502020204030204" pitchFamily="34" charset="0"/>
            </a:endParaRPr>
          </a:p>
        </p:txBody>
      </p:sp>
      <p:sp>
        <p:nvSpPr>
          <p:cNvPr id="3" name="TextBox 2">
            <a:extLst>
              <a:ext uri="{FF2B5EF4-FFF2-40B4-BE49-F238E27FC236}">
                <a16:creationId xmlns:a16="http://schemas.microsoft.com/office/drawing/2014/main" id="{82695B88-1A51-B816-6C45-1C1151F8BDCB}"/>
              </a:ext>
            </a:extLst>
          </p:cNvPr>
          <p:cNvSpPr txBox="1">
            <a:spLocks noChangeArrowheads="1"/>
          </p:cNvSpPr>
          <p:nvPr/>
        </p:nvSpPr>
        <p:spPr bwMode="auto">
          <a:xfrm>
            <a:off x="304800" y="4038600"/>
            <a:ext cx="8534400"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Let us then with confidence draw near to the throne of grace, that we may receive mercy and find grace to help in time of need.</a:t>
            </a:r>
          </a:p>
          <a:p>
            <a:pPr>
              <a:tabLst>
                <a:tab pos="8455025" algn="r"/>
              </a:tabLst>
            </a:pPr>
            <a:r>
              <a:rPr lang="en-US" sz="2800" b="1" dirty="0">
                <a:latin typeface="+mn-lt"/>
              </a:rPr>
              <a:t>	Heb 4:16</a:t>
            </a:r>
            <a:endParaRPr lang="en-US" sz="2800" b="1" dirty="0">
              <a:uFill>
                <a:solidFill>
                  <a:srgbClr val="3E0000"/>
                </a:solidFill>
              </a:uFill>
              <a:latin typeface="+mn-lt"/>
              <a:cs typeface="Arial" panose="020B0604020202020204" pitchFamily="34" charset="0"/>
            </a:endParaRPr>
          </a:p>
        </p:txBody>
      </p:sp>
    </p:spTree>
    <p:extLst>
      <p:ext uri="{BB962C8B-B14F-4D97-AF65-F5344CB8AC3E}">
        <p14:creationId xmlns:p14="http://schemas.microsoft.com/office/powerpoint/2010/main" val="3713766483"/>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73D37-28B0-2E14-4F22-30404FE79370}"/>
              </a:ext>
            </a:extLst>
          </p:cNvPr>
          <p:cNvSpPr txBox="1">
            <a:spLocks noChangeArrowheads="1"/>
          </p:cNvSpPr>
          <p:nvPr/>
        </p:nvSpPr>
        <p:spPr bwMode="auto">
          <a:xfrm>
            <a:off x="304800" y="2756625"/>
            <a:ext cx="85344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Come to me, all who labor and are heavy laden, and I will give you rest. </a:t>
            </a:r>
            <a:r>
              <a:rPr lang="en-US" sz="3600" baseline="30000" dirty="0">
                <a:latin typeface="+mn-lt"/>
              </a:rPr>
              <a:t>29 </a:t>
            </a:r>
            <a:r>
              <a:rPr lang="en-US" sz="3600" dirty="0">
                <a:latin typeface="+mn-lt"/>
              </a:rPr>
              <a:t>Take my yoke upon you, and learn from me, for I am gentle and lowly in heart, and you will find rest for your souls. </a:t>
            </a:r>
            <a:r>
              <a:rPr lang="en-US" sz="3600" baseline="30000" dirty="0">
                <a:latin typeface="+mn-lt"/>
              </a:rPr>
              <a:t>30 </a:t>
            </a:r>
            <a:r>
              <a:rPr lang="en-US" sz="3600" dirty="0">
                <a:latin typeface="+mn-lt"/>
              </a:rPr>
              <a:t>For my yoke is easy, and my burden is light.”	</a:t>
            </a:r>
            <a:r>
              <a:rPr lang="en-US" sz="2800" b="1" dirty="0">
                <a:latin typeface="+mn-lt"/>
              </a:rPr>
              <a:t>Mt 11:28-30</a:t>
            </a:r>
            <a:endParaRPr lang="en-US" sz="2800" b="1" dirty="0">
              <a:uFill>
                <a:solidFill>
                  <a:srgbClr val="3E0000"/>
                </a:solidFill>
              </a:uFill>
              <a:latin typeface="+mn-lt"/>
              <a:cs typeface="Arial" panose="020B0604020202020204" pitchFamily="34" charset="0"/>
            </a:endParaRPr>
          </a:p>
        </p:txBody>
      </p:sp>
      <p:sp>
        <p:nvSpPr>
          <p:cNvPr id="3" name="TextBox 2">
            <a:extLst>
              <a:ext uri="{FF2B5EF4-FFF2-40B4-BE49-F238E27FC236}">
                <a16:creationId xmlns:a16="http://schemas.microsoft.com/office/drawing/2014/main" id="{1B84A754-A349-0C70-66BA-9F539E735DA2}"/>
              </a:ext>
            </a:extLst>
          </p:cNvPr>
          <p:cNvSpPr txBox="1"/>
          <p:nvPr/>
        </p:nvSpPr>
        <p:spPr>
          <a:xfrm>
            <a:off x="304800" y="762000"/>
            <a:ext cx="8534400" cy="1631216"/>
          </a:xfrm>
          <a:prstGeom prst="rect">
            <a:avLst/>
          </a:prstGeom>
          <a:noFill/>
        </p:spPr>
        <p:txBody>
          <a:bodyPr wrap="square" rtlCol="0">
            <a:spAutoFit/>
          </a:bodyPr>
          <a:lstStyle/>
          <a:p>
            <a:pPr algn="ctr"/>
            <a:r>
              <a:rPr lang="en-US" sz="6000" b="1" dirty="0"/>
              <a:t>Jesus’ </a:t>
            </a:r>
            <a:r>
              <a:rPr lang="en-US" sz="6000" b="1"/>
              <a:t>Sacrificial Life</a:t>
            </a:r>
            <a:endParaRPr lang="en-US" sz="6000" b="1" dirty="0"/>
          </a:p>
          <a:p>
            <a:pPr algn="ctr"/>
            <a:r>
              <a:rPr lang="en-US" sz="4000" i="1" dirty="0"/>
              <a:t>Peace – Rest for your soul (pain)</a:t>
            </a:r>
          </a:p>
        </p:txBody>
      </p:sp>
    </p:spTree>
    <p:extLst>
      <p:ext uri="{BB962C8B-B14F-4D97-AF65-F5344CB8AC3E}">
        <p14:creationId xmlns:p14="http://schemas.microsoft.com/office/powerpoint/2010/main" val="2137470310"/>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51C44A-48FD-452A-B631-29826638C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11427</TotalTime>
  <Words>527</Words>
  <Application>Microsoft Office PowerPoint</Application>
  <PresentationFormat>On-screen Show (4:3)</PresentationFormat>
  <Paragraphs>27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687</cp:revision>
  <cp:lastPrinted>2022-10-02T13:03:38Z</cp:lastPrinted>
  <dcterms:created xsi:type="dcterms:W3CDTF">2020-07-19T11:17:55Z</dcterms:created>
  <dcterms:modified xsi:type="dcterms:W3CDTF">2023-07-16T12:21:30Z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