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9"/>
  </p:notesMasterIdLst>
  <p:handoutMasterIdLst>
    <p:handoutMasterId r:id="rId20"/>
  </p:handoutMasterIdLst>
  <p:sldIdLst>
    <p:sldId id="7104" r:id="rId5"/>
    <p:sldId id="7469" r:id="rId6"/>
    <p:sldId id="7452" r:id="rId7"/>
    <p:sldId id="7406" r:id="rId8"/>
    <p:sldId id="7461" r:id="rId9"/>
    <p:sldId id="7468" r:id="rId10"/>
    <p:sldId id="7450" r:id="rId11"/>
    <p:sldId id="7466" r:id="rId12"/>
    <p:sldId id="7474" r:id="rId13"/>
    <p:sldId id="7459" r:id="rId14"/>
    <p:sldId id="7463" r:id="rId15"/>
    <p:sldId id="7464" r:id="rId16"/>
    <p:sldId id="7475" r:id="rId17"/>
    <p:sldId id="7465"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3E00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p:scale>
          <a:sx n="60" d="100"/>
          <a:sy n="60" d="100"/>
        </p:scale>
        <p:origin x="660"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7/2/2023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7/2/2023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7/2/2023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7/2/2023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7/2/2023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7/2/2023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7/2/2023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7/2/2023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7/2/2023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7/2/2023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7/2/2023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7/2/2023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7/2/2023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7/2/2023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8811" y="2076700"/>
            <a:ext cx="314412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Heb 12:1-3, 4-11</a:t>
            </a:r>
          </a:p>
          <a:p>
            <a:pPr marR="38100" eaLnBrk="1" hangingPunct="1">
              <a:lnSpc>
                <a:spcPct val="90000"/>
              </a:lnSpc>
              <a:spcBef>
                <a:spcPts val="0"/>
              </a:spcBef>
              <a:spcAft>
                <a:spcPts val="600"/>
              </a:spcAft>
            </a:pPr>
            <a:r>
              <a:rPr lang="en-US" sz="2800" b="1" dirty="0">
                <a:cs typeface="Arial" panose="020B0604020202020204" pitchFamily="34" charset="0"/>
              </a:rPr>
              <a:t>Heb 5:7-9</a:t>
            </a:r>
          </a:p>
          <a:p>
            <a:pPr marR="38100" eaLnBrk="1" hangingPunct="1">
              <a:lnSpc>
                <a:spcPct val="90000"/>
              </a:lnSpc>
              <a:spcBef>
                <a:spcPts val="0"/>
              </a:spcBef>
              <a:spcAft>
                <a:spcPts val="600"/>
              </a:spcAft>
            </a:pPr>
            <a:r>
              <a:rPr lang="en-US" sz="2800" b="1" dirty="0">
                <a:cs typeface="Arial" panose="020B0604020202020204" pitchFamily="34" charset="0"/>
              </a:rPr>
              <a:t>Mt 11:28-30</a:t>
            </a:r>
          </a:p>
          <a:p>
            <a:pPr marR="38100" eaLnBrk="1" hangingPunct="1">
              <a:lnSpc>
                <a:spcPct val="90000"/>
              </a:lnSpc>
              <a:spcBef>
                <a:spcPts val="0"/>
              </a:spcBef>
              <a:spcAft>
                <a:spcPts val="600"/>
              </a:spcAft>
            </a:pPr>
            <a:r>
              <a:rPr lang="nl-NL" sz="2800" b="1" dirty="0">
                <a:cs typeface="Arial" panose="020B0604020202020204" pitchFamily="34" charset="0"/>
              </a:rPr>
              <a:t>Is 57:15</a:t>
            </a: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7/2/23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6148" y="381000"/>
            <a:ext cx="9160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Jesus’ Fight for Joy</a:t>
            </a:r>
            <a:endParaRPr lang="en-US" sz="3600" i="1" dirty="0">
              <a:cs typeface="Arial" panose="020B0604020202020204" pitchFamily="34" charset="0"/>
            </a:endParaRPr>
          </a:p>
        </p:txBody>
      </p:sp>
      <p:pic>
        <p:nvPicPr>
          <p:cNvPr id="4" name="Picture 3" descr="A person with a crown of thorns on his head&#10;&#10;Description automatically generated with medium confidence">
            <a:extLst>
              <a:ext uri="{FF2B5EF4-FFF2-40B4-BE49-F238E27FC236}">
                <a16:creationId xmlns:a16="http://schemas.microsoft.com/office/drawing/2014/main" id="{5A444A71-6C85-EF8D-E024-BA4E95C2B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6700" y="1282700"/>
            <a:ext cx="5067300" cy="5575300"/>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971800"/>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Come to me, all who labor and are heavy laden, and I will give you rest. </a:t>
            </a:r>
            <a:r>
              <a:rPr lang="en-US" sz="3600" baseline="30000" dirty="0">
                <a:latin typeface="+mn-lt"/>
              </a:rPr>
              <a:t>29 </a:t>
            </a:r>
            <a:r>
              <a:rPr lang="en-US" sz="3600" dirty="0">
                <a:latin typeface="+mn-lt"/>
              </a:rPr>
              <a:t>Take my yoke upon you, and learn from me, for I am gentle and lowly in heart, and you will find rest for your souls. </a:t>
            </a:r>
            <a:r>
              <a:rPr lang="en-US" sz="3600" baseline="30000" dirty="0">
                <a:latin typeface="+mn-lt"/>
              </a:rPr>
              <a:t>30 </a:t>
            </a:r>
            <a:r>
              <a:rPr lang="en-US" sz="3600" dirty="0">
                <a:latin typeface="+mn-lt"/>
              </a:rPr>
              <a:t>For my yoke is easy, and my burden is light.”	</a:t>
            </a:r>
            <a:r>
              <a:rPr lang="en-US" sz="2800" b="1" dirty="0">
                <a:latin typeface="+mn-lt"/>
              </a:rPr>
              <a:t>Mt 11:28-30</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447718BC-5FD4-1944-2ACB-765DAFA52580}"/>
              </a:ext>
            </a:extLst>
          </p:cNvPr>
          <p:cNvSpPr txBox="1">
            <a:spLocks noChangeArrowheads="1"/>
          </p:cNvSpPr>
          <p:nvPr/>
        </p:nvSpPr>
        <p:spPr bwMode="auto">
          <a:xfrm>
            <a:off x="1104900" y="762000"/>
            <a:ext cx="6934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Jesus’ Invites us into His rest</a:t>
            </a:r>
            <a:endParaRPr lang="en-US" sz="3600" i="1" dirty="0">
              <a:cs typeface="Arial" panose="020B0604020202020204" pitchFamily="34" charset="0"/>
            </a:endParaRPr>
          </a:p>
        </p:txBody>
      </p:sp>
      <p:sp>
        <p:nvSpPr>
          <p:cNvPr id="4" name="Rectangle: Rounded Corners 3">
            <a:extLst>
              <a:ext uri="{FF2B5EF4-FFF2-40B4-BE49-F238E27FC236}">
                <a16:creationId xmlns:a16="http://schemas.microsoft.com/office/drawing/2014/main" id="{6EA767A1-017F-DDE5-6A21-93822DA85D47}"/>
              </a:ext>
            </a:extLst>
          </p:cNvPr>
          <p:cNvSpPr/>
          <p:nvPr/>
        </p:nvSpPr>
        <p:spPr>
          <a:xfrm>
            <a:off x="304800" y="5181600"/>
            <a:ext cx="838200" cy="6096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90577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89679"/>
            <a:ext cx="85344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Therefore, since we are surrounded by so great a cloud of witnesses, let us also lay aside every weight, and sin which clings so closely, and let us run with endurance the race that is set before us, </a:t>
            </a:r>
            <a:r>
              <a:rPr lang="en-US" sz="3400" baseline="30000" dirty="0">
                <a:latin typeface="+mn-lt"/>
              </a:rPr>
              <a:t>2 </a:t>
            </a:r>
            <a:r>
              <a:rPr lang="en-US" sz="3400" dirty="0">
                <a:latin typeface="+mn-lt"/>
              </a:rPr>
              <a:t>looking to Jesus, the founder and perfecter of our faith, who for the joy that was set before him endured the cross, despising the shame, and is seated at the right hand of the throne of God. </a:t>
            </a:r>
            <a:r>
              <a:rPr lang="en-US" sz="3400" baseline="30000" dirty="0">
                <a:latin typeface="+mn-lt"/>
              </a:rPr>
              <a:t>3 </a:t>
            </a:r>
            <a:r>
              <a:rPr lang="en-US" sz="3400" dirty="0">
                <a:latin typeface="+mn-lt"/>
              </a:rPr>
              <a:t>Consider him who endured from sinners such hostility against himself, so that you may not grow weary or fainthearted.</a:t>
            </a:r>
            <a:endParaRPr lang="en-US" sz="2800" b="1" dirty="0">
              <a:latin typeface="+mn-lt"/>
            </a:endParaRPr>
          </a:p>
          <a:p>
            <a:pPr>
              <a:tabLst>
                <a:tab pos="8455025" algn="r"/>
              </a:tabLst>
            </a:pPr>
            <a:r>
              <a:rPr lang="en-US" sz="2800" b="1" dirty="0">
                <a:latin typeface="+mn-lt"/>
              </a:rPr>
              <a:t>	Heb 12:1-3</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328403746"/>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8429" y="382930"/>
            <a:ext cx="8534400" cy="3016210"/>
          </a:xfrm>
          <a:prstGeom prst="rect">
            <a:avLst/>
          </a:prstGeom>
          <a:noFill/>
        </p:spPr>
        <p:txBody>
          <a:bodyPr wrap="square">
            <a:spAutoFit/>
          </a:bodyPr>
          <a:lstStyle/>
          <a:p>
            <a:pPr marL="111316" marR="38100" indent="0">
              <a:spcBef>
                <a:spcPts val="0"/>
              </a:spcBef>
              <a:spcAft>
                <a:spcPts val="0"/>
              </a:spcAft>
              <a:tabLst>
                <a:tab pos="682625" algn="l"/>
                <a:tab pos="8455025" algn="r"/>
              </a:tabLst>
            </a:pPr>
            <a:r>
              <a:rPr lang="en-US" sz="6000" b="1" kern="1400" dirty="0">
                <a:ln>
                  <a:noFill/>
                </a:ln>
                <a:effectLst/>
                <a:latin typeface="Calibri" panose="020F0502020204030204" pitchFamily="34" charset="0"/>
              </a:rPr>
              <a:t>	Jesus:</a:t>
            </a:r>
          </a:p>
          <a:p>
            <a:pPr marL="111316" marR="38100" indent="0" algn="ctr">
              <a:spcBef>
                <a:spcPts val="0"/>
              </a:spcBef>
              <a:spcAft>
                <a:spcPts val="0"/>
              </a:spcAft>
              <a:tabLst>
                <a:tab pos="8455025" algn="r"/>
              </a:tabLst>
            </a:pPr>
            <a:r>
              <a:rPr lang="en-US" sz="6000" b="1" u="sng" kern="1400" dirty="0">
                <a:ln>
                  <a:noFill/>
                </a:ln>
                <a:effectLst/>
                <a:uFill>
                  <a:solidFill>
                    <a:srgbClr val="3E0000"/>
                  </a:solidFill>
                </a:uFill>
                <a:latin typeface="Calibri" panose="020F0502020204030204" pitchFamily="34" charset="0"/>
              </a:rPr>
              <a:t>endured</a:t>
            </a:r>
            <a:r>
              <a:rPr lang="en-US" sz="6000" b="1" kern="1400" dirty="0">
                <a:ln>
                  <a:noFill/>
                </a:ln>
                <a:effectLst/>
                <a:uFill>
                  <a:solidFill>
                    <a:srgbClr val="3E0000"/>
                  </a:solidFill>
                </a:uFill>
                <a:latin typeface="Calibri" panose="020F0502020204030204" pitchFamily="34" charset="0"/>
              </a:rPr>
              <a:t> </a:t>
            </a:r>
            <a:r>
              <a:rPr lang="en-US" sz="6000" b="1" kern="1400" dirty="0">
                <a:ln>
                  <a:noFill/>
                </a:ln>
                <a:effectLst/>
                <a:latin typeface="Calibri" panose="020F0502020204030204" pitchFamily="34" charset="0"/>
              </a:rPr>
              <a:t>the </a:t>
            </a:r>
            <a:r>
              <a:rPr lang="en-US" sz="6000" b="1" u="sng" kern="1400" dirty="0">
                <a:ln>
                  <a:noFill/>
                </a:ln>
                <a:effectLst/>
                <a:uFill>
                  <a:solidFill>
                    <a:srgbClr val="3E0000"/>
                  </a:solidFill>
                </a:uFill>
                <a:latin typeface="Calibri" panose="020F0502020204030204" pitchFamily="34" charset="0"/>
              </a:rPr>
              <a:t>cross</a:t>
            </a:r>
            <a:r>
              <a:rPr lang="en-US" sz="6000" b="1" kern="1400" dirty="0">
                <a:ln>
                  <a:noFill/>
                </a:ln>
                <a:effectLst/>
                <a:uFill>
                  <a:solidFill>
                    <a:srgbClr val="3E0000"/>
                  </a:solidFill>
                </a:uFill>
                <a:latin typeface="Calibri" panose="020F0502020204030204" pitchFamily="34" charset="0"/>
              </a:rPr>
              <a:t>.</a:t>
            </a:r>
          </a:p>
          <a:p>
            <a:pPr marL="111316" marR="38100" indent="0" algn="ctr">
              <a:spcBef>
                <a:spcPts val="0"/>
              </a:spcBef>
              <a:spcAft>
                <a:spcPts val="0"/>
              </a:spcAft>
              <a:tabLst>
                <a:tab pos="8455025" algn="r"/>
              </a:tabLst>
            </a:pPr>
            <a:endParaRPr lang="en-US" sz="1000" b="1" kern="1400" dirty="0">
              <a:uFill>
                <a:solidFill>
                  <a:srgbClr val="3E0000"/>
                </a:solidFill>
              </a:uFill>
              <a:latin typeface="Calibri" panose="020F0502020204030204" pitchFamily="34" charset="0"/>
            </a:endParaRPr>
          </a:p>
          <a:p>
            <a:pPr marL="111316" marR="38100" indent="0" algn="ctr">
              <a:spcBef>
                <a:spcPts val="0"/>
              </a:spcBef>
              <a:spcAft>
                <a:spcPts val="0"/>
              </a:spcAft>
              <a:tabLst>
                <a:tab pos="8455025" algn="r"/>
              </a:tabLst>
            </a:pPr>
            <a:r>
              <a:rPr lang="en-US" sz="6000" b="1" u="sng" kern="1400" dirty="0">
                <a:ln>
                  <a:noFill/>
                </a:ln>
                <a:effectLst/>
                <a:uFill>
                  <a:solidFill>
                    <a:srgbClr val="3E0000"/>
                  </a:solidFill>
                </a:uFill>
                <a:latin typeface="Calibri" panose="020F0502020204030204" pitchFamily="34" charset="0"/>
              </a:rPr>
              <a:t>despised</a:t>
            </a:r>
            <a:r>
              <a:rPr lang="en-US" sz="6000" b="1" kern="1400" dirty="0">
                <a:ln>
                  <a:noFill/>
                </a:ln>
                <a:effectLst/>
                <a:uFill>
                  <a:solidFill>
                    <a:srgbClr val="3E0000"/>
                  </a:solidFill>
                </a:uFill>
                <a:latin typeface="Calibri" panose="020F0502020204030204" pitchFamily="34" charset="0"/>
              </a:rPr>
              <a:t> </a:t>
            </a:r>
            <a:r>
              <a:rPr lang="en-US" sz="6000" b="1" kern="1400" dirty="0">
                <a:ln>
                  <a:noFill/>
                </a:ln>
                <a:effectLst/>
                <a:latin typeface="Calibri" panose="020F0502020204030204" pitchFamily="34" charset="0"/>
              </a:rPr>
              <a:t>the </a:t>
            </a:r>
            <a:r>
              <a:rPr lang="en-US" sz="6000" b="1" u="sng" kern="1400" dirty="0">
                <a:ln>
                  <a:noFill/>
                </a:ln>
                <a:effectLst/>
                <a:uFill>
                  <a:solidFill>
                    <a:srgbClr val="3E0000"/>
                  </a:solidFill>
                </a:uFill>
                <a:latin typeface="Calibri" panose="020F0502020204030204" pitchFamily="34" charset="0"/>
              </a:rPr>
              <a:t>shame</a:t>
            </a:r>
            <a:r>
              <a:rPr lang="en-US" sz="6000" b="1" kern="1400" dirty="0">
                <a:ln>
                  <a:noFill/>
                </a:ln>
                <a:effectLst/>
                <a:uFill>
                  <a:solidFill>
                    <a:srgbClr val="3E0000"/>
                  </a:solidFill>
                </a:uFill>
                <a:latin typeface="Calibri" panose="020F0502020204030204" pitchFamily="34" charset="0"/>
              </a:rPr>
              <a:t>.</a:t>
            </a:r>
            <a:endParaRPr lang="en-US" sz="32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609600" y="169322"/>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E58053C-4E0C-931F-5AC6-981DC3550D28}"/>
              </a:ext>
            </a:extLst>
          </p:cNvPr>
          <p:cNvSpPr txBox="1">
            <a:spLocks noChangeArrowheads="1"/>
          </p:cNvSpPr>
          <p:nvPr/>
        </p:nvSpPr>
        <p:spPr bwMode="auto">
          <a:xfrm>
            <a:off x="304800" y="3612748"/>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looking to Jesus, the founder and perfecter of our faith, who for the joy that was set before him endured the cross, despising the shame, and is seated at the right hand of the throne of God.	</a:t>
            </a:r>
            <a:r>
              <a:rPr lang="en-US" sz="2800" b="1" dirty="0">
                <a:latin typeface="+mn-lt"/>
              </a:rPr>
              <a:t>Heb 12:2</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6081CA74-306F-9C30-7133-49432AB19EFB}"/>
              </a:ext>
            </a:extLst>
          </p:cNvPr>
          <p:cNvSpPr/>
          <p:nvPr/>
        </p:nvSpPr>
        <p:spPr>
          <a:xfrm>
            <a:off x="2438400" y="4800600"/>
            <a:ext cx="17526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CF93F80-1C19-8D2E-4E2C-4A395314368E}"/>
              </a:ext>
            </a:extLst>
          </p:cNvPr>
          <p:cNvSpPr/>
          <p:nvPr/>
        </p:nvSpPr>
        <p:spPr>
          <a:xfrm>
            <a:off x="6019800" y="4815309"/>
            <a:ext cx="18288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490498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4800" y="564616"/>
            <a:ext cx="8534400" cy="1938992"/>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a:t>
            </a:r>
            <a:r>
              <a:rPr lang="en-US" sz="6000" b="1" u="sng" kern="1400" dirty="0">
                <a:ln>
                  <a:noFill/>
                </a:ln>
                <a:effectLst/>
                <a:uFill>
                  <a:solidFill>
                    <a:srgbClr val="3E0000"/>
                  </a:solidFill>
                </a:uFill>
                <a:latin typeface="Calibri" panose="020F0502020204030204" pitchFamily="34" charset="0"/>
              </a:rPr>
              <a:t>endured</a:t>
            </a:r>
          </a:p>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our </a:t>
            </a:r>
            <a:r>
              <a:rPr lang="en-US" sz="6000" b="1" u="sng" kern="1400" dirty="0">
                <a:ln>
                  <a:noFill/>
                </a:ln>
                <a:effectLst/>
                <a:uFill>
                  <a:solidFill>
                    <a:srgbClr val="3E0000"/>
                  </a:solidFill>
                </a:uFill>
                <a:latin typeface="Calibri" panose="020F0502020204030204" pitchFamily="34" charset="0"/>
              </a:rPr>
              <a:t>hostility</a:t>
            </a:r>
            <a:r>
              <a:rPr lang="en-US" sz="6000" b="1" kern="1400" dirty="0">
                <a:ln>
                  <a:noFill/>
                </a:ln>
                <a:effectLst/>
                <a:uFill>
                  <a:solidFill>
                    <a:srgbClr val="3E0000"/>
                  </a:solidFill>
                </a:uFill>
                <a:latin typeface="Calibri" panose="020F0502020204030204" pitchFamily="34" charset="0"/>
              </a:rPr>
              <a:t>.</a:t>
            </a:r>
            <a:endParaRPr lang="en-US" sz="32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1981200" y="189395"/>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E58053C-4E0C-931F-5AC6-981DC3550D28}"/>
              </a:ext>
            </a:extLst>
          </p:cNvPr>
          <p:cNvSpPr txBox="1">
            <a:spLocks noChangeArrowheads="1"/>
          </p:cNvSpPr>
          <p:nvPr/>
        </p:nvSpPr>
        <p:spPr bwMode="auto">
          <a:xfrm>
            <a:off x="304800" y="3612748"/>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looking to Jesus, the founder and perfecter of our faith, who for the joy that was set before him endured the cross, despising the shame, and is seated at the right hand of the throne of God.	</a:t>
            </a:r>
            <a:r>
              <a:rPr lang="en-US" sz="2800" b="1" dirty="0">
                <a:latin typeface="+mn-lt"/>
              </a:rPr>
              <a:t>Heb 12:2</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71376648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296779" y="936049"/>
            <a:ext cx="8534400" cy="2862322"/>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a:t>
            </a:r>
            <a:r>
              <a:rPr lang="en-US" sz="6000" b="1" u="sng" kern="1400" dirty="0">
                <a:ln>
                  <a:noFill/>
                </a:ln>
                <a:effectLst/>
                <a:uFill>
                  <a:solidFill>
                    <a:srgbClr val="3E0000"/>
                  </a:solidFill>
                </a:uFill>
                <a:latin typeface="Calibri" panose="020F0502020204030204" pitchFamily="34" charset="0"/>
              </a:rPr>
              <a:t>joy</a:t>
            </a:r>
            <a:r>
              <a:rPr lang="en-US" sz="6000" b="1" kern="1400" dirty="0">
                <a:ln>
                  <a:noFill/>
                </a:ln>
                <a:effectLst/>
                <a:uFill>
                  <a:solidFill>
                    <a:srgbClr val="3E0000"/>
                  </a:solidFill>
                </a:uFill>
                <a:latin typeface="Calibri" panose="020F0502020204030204" pitchFamily="34" charset="0"/>
              </a:rPr>
              <a:t> </a:t>
            </a:r>
            <a:r>
              <a:rPr lang="en-US" sz="6000" b="1" kern="1400" dirty="0">
                <a:ln>
                  <a:noFill/>
                </a:ln>
                <a:effectLst/>
                <a:latin typeface="Calibri" panose="020F0502020204030204" pitchFamily="34" charset="0"/>
              </a:rPr>
              <a:t>and</a:t>
            </a:r>
          </a:p>
          <a:p>
            <a:pPr marL="111316" marR="38100" indent="0" algn="ctr">
              <a:spcBef>
                <a:spcPts val="0"/>
              </a:spcBef>
              <a:spcAft>
                <a:spcPts val="0"/>
              </a:spcAft>
              <a:tabLst>
                <a:tab pos="8455025" algn="r"/>
              </a:tabLst>
            </a:pPr>
            <a:r>
              <a:rPr lang="en-US" sz="6000" b="1" u="sng" kern="1400" dirty="0">
                <a:ln>
                  <a:noFill/>
                </a:ln>
                <a:effectLst/>
                <a:uFill>
                  <a:solidFill>
                    <a:srgbClr val="3E0000"/>
                  </a:solidFill>
                </a:uFill>
                <a:latin typeface="Calibri" panose="020F0502020204030204" pitchFamily="34" charset="0"/>
              </a:rPr>
              <a:t>sacrifice</a:t>
            </a:r>
            <a:r>
              <a:rPr lang="en-US" sz="6000" b="1" kern="1400" dirty="0">
                <a:ln>
                  <a:noFill/>
                </a:ln>
                <a:effectLst/>
                <a:uFill>
                  <a:solidFill>
                    <a:srgbClr val="3E0000"/>
                  </a:solidFill>
                </a:uFill>
                <a:latin typeface="Calibri" panose="020F0502020204030204" pitchFamily="34" charset="0"/>
              </a:rPr>
              <a:t> </a:t>
            </a:r>
            <a:r>
              <a:rPr lang="en-US" sz="6000" b="1" kern="1400" dirty="0">
                <a:ln>
                  <a:noFill/>
                </a:ln>
                <a:effectLst/>
                <a:latin typeface="Calibri" panose="020F0502020204030204" pitchFamily="34" charset="0"/>
              </a:rPr>
              <a:t>is founded in</a:t>
            </a:r>
          </a:p>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His </a:t>
            </a:r>
            <a:r>
              <a:rPr lang="en-US" sz="6000" b="1" u="sng" kern="1400" dirty="0">
                <a:ln>
                  <a:noFill/>
                </a:ln>
                <a:effectLst/>
                <a:uFill>
                  <a:solidFill>
                    <a:srgbClr val="3E0000"/>
                  </a:solidFill>
                </a:uFill>
                <a:latin typeface="Calibri" panose="020F0502020204030204" pitchFamily="34" charset="0"/>
              </a:rPr>
              <a:t>upholding</a:t>
            </a:r>
            <a:r>
              <a:rPr lang="en-US" sz="6000" b="1" kern="1400" dirty="0">
                <a:ln>
                  <a:noFill/>
                </a:ln>
                <a:effectLst/>
                <a:uFill>
                  <a:solidFill>
                    <a:srgbClr val="3E0000"/>
                  </a:solidFill>
                </a:uFill>
                <a:latin typeface="Calibri" panose="020F0502020204030204" pitchFamily="34" charset="0"/>
              </a:rPr>
              <a:t> you.</a:t>
            </a:r>
            <a:endParaRPr lang="en-US" sz="32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609600" y="56082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E58053C-4E0C-931F-5AC6-981DC3550D28}"/>
              </a:ext>
            </a:extLst>
          </p:cNvPr>
          <p:cNvSpPr txBox="1">
            <a:spLocks noChangeArrowheads="1"/>
          </p:cNvSpPr>
          <p:nvPr/>
        </p:nvSpPr>
        <p:spPr bwMode="auto">
          <a:xfrm>
            <a:off x="304800" y="4490790"/>
            <a:ext cx="85344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Consider him who endured from sinners such hostility against himself, so that</a:t>
            </a:r>
          </a:p>
          <a:p>
            <a:pPr>
              <a:tabLst>
                <a:tab pos="8455025" algn="r"/>
              </a:tabLst>
            </a:pPr>
            <a:r>
              <a:rPr lang="en-US" sz="3600" dirty="0">
                <a:latin typeface="+mn-lt"/>
              </a:rPr>
              <a:t>you may not grow weary or fainthearted.</a:t>
            </a:r>
            <a:endParaRPr lang="en-US" sz="2800" dirty="0">
              <a:latin typeface="+mn-lt"/>
            </a:endParaRPr>
          </a:p>
          <a:p>
            <a:pPr>
              <a:tabLst>
                <a:tab pos="8455025" algn="r"/>
              </a:tabLst>
            </a:pPr>
            <a:r>
              <a:rPr lang="en-US" sz="2800" dirty="0">
                <a:latin typeface="+mn-lt"/>
              </a:rPr>
              <a:t>	</a:t>
            </a:r>
            <a:r>
              <a:rPr lang="en-US" sz="2800" b="1" dirty="0">
                <a:latin typeface="+mn-lt"/>
              </a:rPr>
              <a:t>Heb 12:2</a:t>
            </a:r>
            <a:endParaRPr lang="en-US" sz="2800" b="1" dirty="0">
              <a:uFill>
                <a:solidFill>
                  <a:srgbClr val="3E0000"/>
                </a:solidFill>
              </a:uFill>
              <a:latin typeface="+mn-lt"/>
              <a:cs typeface="Arial" panose="020B0604020202020204" pitchFamily="34" charset="0"/>
            </a:endParaRPr>
          </a:p>
        </p:txBody>
      </p:sp>
      <p:sp>
        <p:nvSpPr>
          <p:cNvPr id="6" name="Rectangle: Rounded Corners 5">
            <a:extLst>
              <a:ext uri="{FF2B5EF4-FFF2-40B4-BE49-F238E27FC236}">
                <a16:creationId xmlns:a16="http://schemas.microsoft.com/office/drawing/2014/main" id="{D76EF33D-6CA8-6B5F-5C05-E5556A840F03}"/>
              </a:ext>
            </a:extLst>
          </p:cNvPr>
          <p:cNvSpPr/>
          <p:nvPr/>
        </p:nvSpPr>
        <p:spPr>
          <a:xfrm>
            <a:off x="304800" y="5715000"/>
            <a:ext cx="7696200" cy="458826"/>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1B228AE-B7D8-DABF-B7CB-4E13A9508DCD}"/>
              </a:ext>
            </a:extLst>
          </p:cNvPr>
          <p:cNvSpPr txBox="1">
            <a:spLocks noChangeArrowheads="1"/>
          </p:cNvSpPr>
          <p:nvPr/>
        </p:nvSpPr>
        <p:spPr bwMode="auto">
          <a:xfrm rot="16200000">
            <a:off x="6246125" y="2319723"/>
            <a:ext cx="45237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b="1" dirty="0">
                <a:solidFill>
                  <a:srgbClr val="3E0000"/>
                </a:solidFill>
                <a:latin typeface="+mn-lt"/>
              </a:rPr>
              <a:t>He is holding you up!</a:t>
            </a:r>
            <a:endParaRPr lang="en-US" sz="2800" b="1" dirty="0">
              <a:solidFill>
                <a:srgbClr val="3E0000"/>
              </a:solidFill>
              <a:uFill>
                <a:solidFill>
                  <a:srgbClr val="3E0000"/>
                </a:solidFill>
              </a:uFill>
              <a:latin typeface="+mn-lt"/>
              <a:cs typeface="Arial" panose="020B0604020202020204" pitchFamily="34" charset="0"/>
            </a:endParaRPr>
          </a:p>
        </p:txBody>
      </p:sp>
      <p:cxnSp>
        <p:nvCxnSpPr>
          <p:cNvPr id="9" name="Straight Arrow Connector 8">
            <a:extLst>
              <a:ext uri="{FF2B5EF4-FFF2-40B4-BE49-F238E27FC236}">
                <a16:creationId xmlns:a16="http://schemas.microsoft.com/office/drawing/2014/main" id="{A3455818-C492-A64B-537B-42854F82ADC3}"/>
              </a:ext>
            </a:extLst>
          </p:cNvPr>
          <p:cNvCxnSpPr>
            <a:cxnSpLocks/>
            <a:stCxn id="7" idx="1"/>
          </p:cNvCxnSpPr>
          <p:nvPr/>
        </p:nvCxnSpPr>
        <p:spPr>
          <a:xfrm flipH="1">
            <a:off x="8001000" y="4904777"/>
            <a:ext cx="507014" cy="810223"/>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698195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0" y="31652"/>
            <a:ext cx="9144000" cy="2246769"/>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Obedience was learned through suffering</a:t>
            </a:r>
            <a:endParaRPr lang="en-US" sz="3200" kern="1400" dirty="0">
              <a:ln>
                <a:noFill/>
              </a:ln>
              <a:effectLst/>
              <a:latin typeface="Times New Roman" panose="02020603050405020304" pitchFamily="18" charset="0"/>
            </a:endParaRPr>
          </a:p>
          <a:p>
            <a:pPr marL="111316" marR="38100" indent="0" algn="l">
              <a:spcBef>
                <a:spcPts val="0"/>
              </a:spcBef>
              <a:spcAft>
                <a:spcPts val="0"/>
              </a:spcAft>
              <a:tabLst>
                <a:tab pos="8455025" algn="r"/>
              </a:tabLst>
            </a:pPr>
            <a:r>
              <a:rPr lang="en-US" sz="1000" b="1" kern="1400" dirty="0">
                <a:ln>
                  <a:noFill/>
                </a:ln>
                <a:effectLst/>
                <a:latin typeface="Calibri" panose="020F0502020204030204" pitchFamily="34" charset="0"/>
              </a:rPr>
              <a:t> </a:t>
            </a:r>
          </a:p>
          <a:p>
            <a:pPr marL="111316" marR="38100" indent="0" algn="l">
              <a:spcBef>
                <a:spcPts val="0"/>
              </a:spcBef>
              <a:spcAft>
                <a:spcPts val="0"/>
              </a:spcAft>
              <a:tabLst>
                <a:tab pos="8455025" algn="r"/>
              </a:tabLst>
            </a:pPr>
            <a:endParaRPr lang="en-US" sz="1000" kern="1400" dirty="0">
              <a:ln>
                <a:noFill/>
              </a:ln>
              <a:effectLst/>
              <a:latin typeface="Times New Roman" panose="02020603050405020304" pitchFamily="18" charset="0"/>
            </a:endParaRPr>
          </a:p>
        </p:txBody>
      </p:sp>
      <p:sp>
        <p:nvSpPr>
          <p:cNvPr id="3" name="TextBox 2">
            <a:extLst>
              <a:ext uri="{FF2B5EF4-FFF2-40B4-BE49-F238E27FC236}">
                <a16:creationId xmlns:a16="http://schemas.microsoft.com/office/drawing/2014/main" id="{F7661350-3F7E-AD11-7339-8638DF410D31}"/>
              </a:ext>
            </a:extLst>
          </p:cNvPr>
          <p:cNvSpPr txBox="1">
            <a:spLocks noChangeArrowheads="1"/>
          </p:cNvSpPr>
          <p:nvPr/>
        </p:nvSpPr>
        <p:spPr bwMode="auto">
          <a:xfrm>
            <a:off x="228600" y="2133600"/>
            <a:ext cx="86868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In the days of his flesh, Jesus offered up prayers and supplications, with loud cries and tears, to him who was able to save him from death, and he was heard because of his reverence. </a:t>
            </a:r>
            <a:r>
              <a:rPr lang="en-US" sz="3400" baseline="30000" dirty="0">
                <a:latin typeface="+mn-lt"/>
              </a:rPr>
              <a:t>8 </a:t>
            </a:r>
            <a:r>
              <a:rPr lang="en-US" sz="3400" dirty="0">
                <a:latin typeface="+mn-lt"/>
              </a:rPr>
              <a:t>Although he was a son, he learned obedience through what he suffered. </a:t>
            </a:r>
            <a:r>
              <a:rPr lang="en-US" sz="3400" baseline="30000" dirty="0">
                <a:latin typeface="+mn-lt"/>
              </a:rPr>
              <a:t>9 </a:t>
            </a:r>
            <a:r>
              <a:rPr lang="en-US" sz="3400" dirty="0">
                <a:latin typeface="+mn-lt"/>
              </a:rPr>
              <a:t>And being made perfect, he became the source of eternal salvation to all who obey him	</a:t>
            </a:r>
            <a:r>
              <a:rPr lang="en-US" sz="2800" b="1" dirty="0">
                <a:latin typeface="+mn-lt"/>
              </a:rPr>
              <a:t>Heb 5:7-9</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325012835"/>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0" y="31652"/>
            <a:ext cx="9144000" cy="2862322"/>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brings a new definition </a:t>
            </a:r>
            <a:r>
              <a:rPr lang="en-US" sz="6000" i="1" kern="1400" dirty="0">
                <a:ln>
                  <a:noFill/>
                </a:ln>
                <a:effectLst/>
                <a:latin typeface="Calibri" panose="020F0502020204030204" pitchFamily="34" charset="0"/>
              </a:rPr>
              <a:t>(relationship) </a:t>
            </a:r>
            <a:r>
              <a:rPr lang="en-US" sz="6000" b="1" kern="1400" dirty="0">
                <a:ln>
                  <a:noFill/>
                </a:ln>
                <a:effectLst/>
                <a:latin typeface="Calibri" panose="020F0502020204030204" pitchFamily="34" charset="0"/>
              </a:rPr>
              <a:t>to suffering</a:t>
            </a:r>
            <a:endParaRPr lang="en-US" sz="1000" kern="1400" dirty="0">
              <a:ln>
                <a:noFill/>
              </a:ln>
              <a:effectLst/>
              <a:latin typeface="Times New Roman" panose="02020603050405020304" pitchFamily="18" charset="0"/>
            </a:endParaRPr>
          </a:p>
        </p:txBody>
      </p:sp>
      <p:sp>
        <p:nvSpPr>
          <p:cNvPr id="3" name="TextBox 2">
            <a:extLst>
              <a:ext uri="{FF2B5EF4-FFF2-40B4-BE49-F238E27FC236}">
                <a16:creationId xmlns:a16="http://schemas.microsoft.com/office/drawing/2014/main" id="{F7661350-3F7E-AD11-7339-8638DF410D31}"/>
              </a:ext>
            </a:extLst>
          </p:cNvPr>
          <p:cNvSpPr txBox="1">
            <a:spLocks noChangeArrowheads="1"/>
          </p:cNvSpPr>
          <p:nvPr/>
        </p:nvSpPr>
        <p:spPr bwMode="auto">
          <a:xfrm>
            <a:off x="228600" y="2807110"/>
            <a:ext cx="8686800"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In your struggle against sin you have not yet resisted to the point of shedding your blood. </a:t>
            </a:r>
            <a:r>
              <a:rPr lang="en-US" sz="3200" baseline="30000" dirty="0">
                <a:latin typeface="+mn-lt"/>
              </a:rPr>
              <a:t>5 </a:t>
            </a:r>
            <a:r>
              <a:rPr lang="en-US" sz="3200" dirty="0">
                <a:latin typeface="+mn-lt"/>
              </a:rPr>
              <a:t>And have you forgotten the exhortation that addresses you as sons? “My son, do not regard lightly the discipline of the Lord, nor be weary when reproved by him. </a:t>
            </a:r>
            <a:r>
              <a:rPr lang="en-US" sz="3200" baseline="30000" dirty="0">
                <a:latin typeface="+mn-lt"/>
              </a:rPr>
              <a:t>6 </a:t>
            </a:r>
            <a:r>
              <a:rPr lang="en-US" sz="3200" dirty="0">
                <a:latin typeface="+mn-lt"/>
              </a:rPr>
              <a:t>For the Lord disciplines the one he loves and chastises every son whom he receives.” </a:t>
            </a:r>
            <a:r>
              <a:rPr lang="en-US" sz="3400" dirty="0">
                <a:latin typeface="+mn-lt"/>
              </a:rPr>
              <a:t>	</a:t>
            </a:r>
            <a:endParaRPr lang="en-US" sz="2800" b="1" dirty="0">
              <a:latin typeface="+mn-lt"/>
            </a:endParaRPr>
          </a:p>
          <a:p>
            <a:pPr>
              <a:tabLst>
                <a:tab pos="8455025" algn="r"/>
              </a:tabLst>
            </a:pPr>
            <a:r>
              <a:rPr lang="en-US" sz="2800" b="1" dirty="0">
                <a:latin typeface="+mn-lt"/>
              </a:rPr>
              <a:t>	Heb 5:4-6</a:t>
            </a:r>
            <a:endParaRPr lang="en-US" sz="2800" b="1" dirty="0">
              <a:uFill>
                <a:solidFill>
                  <a:srgbClr val="3E0000"/>
                </a:solidFill>
              </a:uFill>
              <a:latin typeface="+mn-lt"/>
              <a:cs typeface="Arial" panose="020B0604020202020204" pitchFamily="34" charset="0"/>
            </a:endParaRPr>
          </a:p>
        </p:txBody>
      </p:sp>
      <p:sp>
        <p:nvSpPr>
          <p:cNvPr id="2" name="Rectangle: Rounded Corners 1">
            <a:extLst>
              <a:ext uri="{FF2B5EF4-FFF2-40B4-BE49-F238E27FC236}">
                <a16:creationId xmlns:a16="http://schemas.microsoft.com/office/drawing/2014/main" id="{CAFF7191-CA9B-9C99-E230-A110AAC7F8FD}"/>
              </a:ext>
            </a:extLst>
          </p:cNvPr>
          <p:cNvSpPr/>
          <p:nvPr/>
        </p:nvSpPr>
        <p:spPr>
          <a:xfrm>
            <a:off x="228600" y="2893974"/>
            <a:ext cx="4572000" cy="458826"/>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7801090"/>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190500" y="318401"/>
            <a:ext cx="8763000" cy="6247864"/>
          </a:xfrm>
          <a:prstGeom prst="rect">
            <a:avLst/>
          </a:prstGeom>
          <a:noFill/>
        </p:spPr>
        <p:txBody>
          <a:bodyPr wrap="square">
            <a:spAutoFit/>
          </a:bodyPr>
          <a:lstStyle/>
          <a:p>
            <a:pPr marL="111316" marR="38100" indent="0">
              <a:spcBef>
                <a:spcPts val="0"/>
              </a:spcBef>
              <a:spcAft>
                <a:spcPts val="0"/>
              </a:spcAft>
              <a:tabLst>
                <a:tab pos="8455025" algn="r"/>
              </a:tabLst>
            </a:pPr>
            <a:r>
              <a:rPr lang="en-US" sz="4000" b="1" kern="1400" dirty="0">
                <a:ln>
                  <a:noFill/>
                </a:ln>
                <a:effectLst/>
                <a:latin typeface="Calibri" panose="020F0502020204030204" pitchFamily="34" charset="0"/>
              </a:rPr>
              <a:t>Discipline </a:t>
            </a:r>
            <a:r>
              <a:rPr lang="en-US" sz="4000" i="1" kern="1400" dirty="0">
                <a:ln>
                  <a:noFill/>
                </a:ln>
                <a:effectLst/>
                <a:latin typeface="Calibri" panose="020F0502020204030204" pitchFamily="34" charset="0"/>
              </a:rPr>
              <a:t>(παιδεία) </a:t>
            </a:r>
            <a:r>
              <a:rPr lang="en-US" sz="4000" kern="1400" dirty="0">
                <a:ln>
                  <a:noFill/>
                </a:ln>
                <a:effectLst/>
                <a:latin typeface="Calibri" panose="020F0502020204030204" pitchFamily="34" charset="0"/>
              </a:rPr>
              <a:t>denotes the upbringing and handling of the child which is growing up to maturity and which thus needs direction, teaching, instruction and a certain measure of compulsion in the form of discipline or even chastisement. παιδεία is both the way of education and cultivation which has to be traversed and also the goal which is to be attained.</a:t>
            </a:r>
            <a:endParaRPr lang="en-US" sz="4000" kern="1400" dirty="0">
              <a:ln>
                <a:noFill/>
              </a:ln>
              <a:effectLst/>
              <a:latin typeface="Times New Roman" panose="02020603050405020304" pitchFamily="18" charset="0"/>
            </a:endParaRPr>
          </a:p>
        </p:txBody>
      </p:sp>
    </p:spTree>
    <p:extLst>
      <p:ext uri="{BB962C8B-B14F-4D97-AF65-F5344CB8AC3E}">
        <p14:creationId xmlns:p14="http://schemas.microsoft.com/office/powerpoint/2010/main" val="3082579134"/>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black, darkness&#10;&#10;Description automatically generated">
            <a:extLst>
              <a:ext uri="{FF2B5EF4-FFF2-40B4-BE49-F238E27FC236}">
                <a16:creationId xmlns:a16="http://schemas.microsoft.com/office/drawing/2014/main" id="{17EEB681-FC51-2717-EEA7-EA0BC269D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1015515"/>
            <a:ext cx="942118" cy="2413485"/>
          </a:xfrm>
          <a:prstGeom prst="rect">
            <a:avLst/>
          </a:prstGeom>
        </p:spPr>
      </p:pic>
      <p:pic>
        <p:nvPicPr>
          <p:cNvPr id="4" name="Picture 3" descr="A picture containing art, design&#10;&#10;Description automatically generated">
            <a:extLst>
              <a:ext uri="{FF2B5EF4-FFF2-40B4-BE49-F238E27FC236}">
                <a16:creationId xmlns:a16="http://schemas.microsoft.com/office/drawing/2014/main" id="{19DB46BB-470A-A08A-EA32-B79AA9618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0438" y="3581400"/>
            <a:ext cx="1155480" cy="2740456"/>
          </a:xfrm>
          <a:prstGeom prst="rect">
            <a:avLst/>
          </a:prstGeom>
        </p:spPr>
      </p:pic>
      <p:pic>
        <p:nvPicPr>
          <p:cNvPr id="5" name="Picture 4" descr="A picture containing black, darkness&#10;&#10;Description automatically generated">
            <a:extLst>
              <a:ext uri="{FF2B5EF4-FFF2-40B4-BE49-F238E27FC236}">
                <a16:creationId xmlns:a16="http://schemas.microsoft.com/office/drawing/2014/main" id="{7AFE8E0A-762A-35A6-EDA3-AE32E8352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404726">
            <a:off x="1118059" y="1407598"/>
            <a:ext cx="687200" cy="942119"/>
          </a:xfrm>
          <a:prstGeom prst="rect">
            <a:avLst/>
          </a:prstGeom>
        </p:spPr>
      </p:pic>
      <p:pic>
        <p:nvPicPr>
          <p:cNvPr id="6" name="Picture 5" descr="A picture containing art, design&#10;&#10;Description automatically generated">
            <a:extLst>
              <a:ext uri="{FF2B5EF4-FFF2-40B4-BE49-F238E27FC236}">
                <a16:creationId xmlns:a16="http://schemas.microsoft.com/office/drawing/2014/main" id="{37A7C40A-65FD-D766-A661-E67C23039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45850">
            <a:off x="975923" y="4251292"/>
            <a:ext cx="776677" cy="927563"/>
          </a:xfrm>
          <a:prstGeom prst="rect">
            <a:avLst/>
          </a:prstGeom>
        </p:spPr>
      </p:pic>
      <p:sp>
        <p:nvSpPr>
          <p:cNvPr id="7" name="Oval 6">
            <a:extLst>
              <a:ext uri="{FF2B5EF4-FFF2-40B4-BE49-F238E27FC236}">
                <a16:creationId xmlns:a16="http://schemas.microsoft.com/office/drawing/2014/main" id="{8A840CF0-D02C-F7E7-0476-C9E0053918D6}"/>
              </a:ext>
            </a:extLst>
          </p:cNvPr>
          <p:cNvSpPr/>
          <p:nvPr/>
        </p:nvSpPr>
        <p:spPr>
          <a:xfrm>
            <a:off x="3124200" y="228600"/>
            <a:ext cx="2971800" cy="6400800"/>
          </a:xfrm>
          <a:prstGeom prst="ellipse">
            <a:avLst/>
          </a:prstGeom>
          <a:noFill/>
          <a:ln w="508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F0DB4E8-90BE-F059-DECA-6A8C5A4F966C}"/>
              </a:ext>
            </a:extLst>
          </p:cNvPr>
          <p:cNvSpPr txBox="1"/>
          <p:nvPr/>
        </p:nvSpPr>
        <p:spPr>
          <a:xfrm rot="4132435">
            <a:off x="2958478" y="3033205"/>
            <a:ext cx="3382906" cy="1323439"/>
          </a:xfrm>
          <a:prstGeom prst="rect">
            <a:avLst/>
          </a:prstGeom>
          <a:noFill/>
        </p:spPr>
        <p:txBody>
          <a:bodyPr wrap="square" rtlCol="0">
            <a:spAutoFit/>
          </a:bodyPr>
          <a:lstStyle/>
          <a:p>
            <a:r>
              <a:rPr lang="en-US" sz="4000" b="1" dirty="0"/>
              <a:t>Alignment</a:t>
            </a:r>
          </a:p>
          <a:p>
            <a:r>
              <a:rPr lang="en-US" sz="4000" b="1" dirty="0"/>
              <a:t>via Suffering</a:t>
            </a:r>
          </a:p>
        </p:txBody>
      </p:sp>
      <p:sp>
        <p:nvSpPr>
          <p:cNvPr id="9" name="Arrow: Right 8">
            <a:extLst>
              <a:ext uri="{FF2B5EF4-FFF2-40B4-BE49-F238E27FC236}">
                <a16:creationId xmlns:a16="http://schemas.microsoft.com/office/drawing/2014/main" id="{53BB9150-C475-8235-D6F0-F03E77C3DA29}"/>
              </a:ext>
            </a:extLst>
          </p:cNvPr>
          <p:cNvSpPr/>
          <p:nvPr/>
        </p:nvSpPr>
        <p:spPr>
          <a:xfrm>
            <a:off x="2085216" y="1524000"/>
            <a:ext cx="1190560"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65FBAD41-B20B-6E03-7CCB-9308FFC3909E}"/>
              </a:ext>
            </a:extLst>
          </p:cNvPr>
          <p:cNvSpPr/>
          <p:nvPr/>
        </p:nvSpPr>
        <p:spPr>
          <a:xfrm>
            <a:off x="6006400" y="1878657"/>
            <a:ext cx="1766000"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AFBDF2E6-B6E5-DCA9-EB45-175D6C3C9687}"/>
              </a:ext>
            </a:extLst>
          </p:cNvPr>
          <p:cNvSpPr/>
          <p:nvPr/>
        </p:nvSpPr>
        <p:spPr>
          <a:xfrm>
            <a:off x="1889762" y="4410253"/>
            <a:ext cx="1295770"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63B0005D-0281-3C43-891B-0379E151B698}"/>
              </a:ext>
            </a:extLst>
          </p:cNvPr>
          <p:cNvSpPr/>
          <p:nvPr/>
        </p:nvSpPr>
        <p:spPr>
          <a:xfrm>
            <a:off x="6006399" y="4746229"/>
            <a:ext cx="1501305"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86725C9-EDDD-2DF5-BF35-0512AB7387C6}"/>
              </a:ext>
            </a:extLst>
          </p:cNvPr>
          <p:cNvSpPr txBox="1"/>
          <p:nvPr/>
        </p:nvSpPr>
        <p:spPr>
          <a:xfrm>
            <a:off x="931110" y="413233"/>
            <a:ext cx="1533287" cy="707886"/>
          </a:xfrm>
          <a:prstGeom prst="rect">
            <a:avLst/>
          </a:prstGeom>
          <a:noFill/>
        </p:spPr>
        <p:txBody>
          <a:bodyPr wrap="square" rtlCol="0">
            <a:spAutoFit/>
          </a:bodyPr>
          <a:lstStyle/>
          <a:p>
            <a:r>
              <a:rPr lang="en-US" sz="4000" b="1" dirty="0"/>
              <a:t>Baby</a:t>
            </a:r>
          </a:p>
        </p:txBody>
      </p:sp>
      <p:sp>
        <p:nvSpPr>
          <p:cNvPr id="14" name="TextBox 13">
            <a:extLst>
              <a:ext uri="{FF2B5EF4-FFF2-40B4-BE49-F238E27FC236}">
                <a16:creationId xmlns:a16="http://schemas.microsoft.com/office/drawing/2014/main" id="{3BADCC47-9844-E4D9-D33C-707FC5807617}"/>
              </a:ext>
            </a:extLst>
          </p:cNvPr>
          <p:cNvSpPr txBox="1"/>
          <p:nvPr/>
        </p:nvSpPr>
        <p:spPr>
          <a:xfrm>
            <a:off x="6934199" y="148197"/>
            <a:ext cx="1847303" cy="707886"/>
          </a:xfrm>
          <a:prstGeom prst="rect">
            <a:avLst/>
          </a:prstGeom>
          <a:noFill/>
        </p:spPr>
        <p:txBody>
          <a:bodyPr wrap="square" rtlCol="0">
            <a:spAutoFit/>
          </a:bodyPr>
          <a:lstStyle/>
          <a:p>
            <a:r>
              <a:rPr lang="en-US" sz="4000" b="1" dirty="0"/>
              <a:t>Grown</a:t>
            </a:r>
          </a:p>
        </p:txBody>
      </p:sp>
      <p:sp>
        <p:nvSpPr>
          <p:cNvPr id="20" name="TextBox 19">
            <a:extLst>
              <a:ext uri="{FF2B5EF4-FFF2-40B4-BE49-F238E27FC236}">
                <a16:creationId xmlns:a16="http://schemas.microsoft.com/office/drawing/2014/main" id="{202B4096-976A-565F-2022-F9E10927CE96}"/>
              </a:ext>
            </a:extLst>
          </p:cNvPr>
          <p:cNvSpPr txBox="1"/>
          <p:nvPr/>
        </p:nvSpPr>
        <p:spPr>
          <a:xfrm>
            <a:off x="3820416" y="828731"/>
            <a:ext cx="1503167" cy="584775"/>
          </a:xfrm>
          <a:prstGeom prst="rect">
            <a:avLst/>
          </a:prstGeom>
          <a:noFill/>
        </p:spPr>
        <p:txBody>
          <a:bodyPr wrap="square" rtlCol="0">
            <a:spAutoFit/>
          </a:bodyPr>
          <a:lstStyle/>
          <a:p>
            <a:r>
              <a:rPr lang="en-US" sz="3200" dirty="0">
                <a:solidFill>
                  <a:schemeClr val="bg1">
                    <a:lumMod val="50000"/>
                  </a:schemeClr>
                </a:solidFill>
              </a:rPr>
              <a:t>Father</a:t>
            </a:r>
          </a:p>
        </p:txBody>
      </p:sp>
      <p:sp>
        <p:nvSpPr>
          <p:cNvPr id="21" name="TextBox 20">
            <a:extLst>
              <a:ext uri="{FF2B5EF4-FFF2-40B4-BE49-F238E27FC236}">
                <a16:creationId xmlns:a16="http://schemas.microsoft.com/office/drawing/2014/main" id="{CE713137-F595-1E72-C6A8-CB61FCEF787B}"/>
              </a:ext>
            </a:extLst>
          </p:cNvPr>
          <p:cNvSpPr txBox="1"/>
          <p:nvPr/>
        </p:nvSpPr>
        <p:spPr>
          <a:xfrm>
            <a:off x="4345963" y="1452925"/>
            <a:ext cx="1503167" cy="584775"/>
          </a:xfrm>
          <a:prstGeom prst="rect">
            <a:avLst/>
          </a:prstGeom>
          <a:noFill/>
        </p:spPr>
        <p:txBody>
          <a:bodyPr wrap="square" rtlCol="0">
            <a:spAutoFit/>
          </a:bodyPr>
          <a:lstStyle/>
          <a:p>
            <a:r>
              <a:rPr lang="en-US" sz="3200" dirty="0">
                <a:solidFill>
                  <a:schemeClr val="bg1">
                    <a:lumMod val="50000"/>
                  </a:schemeClr>
                </a:solidFill>
              </a:rPr>
              <a:t>Mother</a:t>
            </a:r>
          </a:p>
        </p:txBody>
      </p:sp>
      <p:sp>
        <p:nvSpPr>
          <p:cNvPr id="22" name="TextBox 21">
            <a:extLst>
              <a:ext uri="{FF2B5EF4-FFF2-40B4-BE49-F238E27FC236}">
                <a16:creationId xmlns:a16="http://schemas.microsoft.com/office/drawing/2014/main" id="{9AD2E301-9FAF-EDFF-DF15-86764F0AFE74}"/>
              </a:ext>
            </a:extLst>
          </p:cNvPr>
          <p:cNvSpPr txBox="1"/>
          <p:nvPr/>
        </p:nvSpPr>
        <p:spPr>
          <a:xfrm rot="5127066">
            <a:off x="2860272" y="3850255"/>
            <a:ext cx="1659625" cy="584775"/>
          </a:xfrm>
          <a:prstGeom prst="rect">
            <a:avLst/>
          </a:prstGeom>
          <a:noFill/>
        </p:spPr>
        <p:txBody>
          <a:bodyPr wrap="square" rtlCol="0">
            <a:spAutoFit/>
          </a:bodyPr>
          <a:lstStyle/>
          <a:p>
            <a:r>
              <a:rPr lang="en-US" sz="3200" dirty="0">
                <a:solidFill>
                  <a:schemeClr val="bg1">
                    <a:lumMod val="50000"/>
                  </a:schemeClr>
                </a:solidFill>
              </a:rPr>
              <a:t>Friends</a:t>
            </a:r>
          </a:p>
        </p:txBody>
      </p:sp>
      <p:sp>
        <p:nvSpPr>
          <p:cNvPr id="23" name="TextBox 22">
            <a:extLst>
              <a:ext uri="{FF2B5EF4-FFF2-40B4-BE49-F238E27FC236}">
                <a16:creationId xmlns:a16="http://schemas.microsoft.com/office/drawing/2014/main" id="{5A18525A-062E-C6C9-836C-47AA84E4292E}"/>
              </a:ext>
            </a:extLst>
          </p:cNvPr>
          <p:cNvSpPr txBox="1"/>
          <p:nvPr/>
        </p:nvSpPr>
        <p:spPr>
          <a:xfrm rot="1673989">
            <a:off x="3557355" y="5334943"/>
            <a:ext cx="1864065" cy="584775"/>
          </a:xfrm>
          <a:prstGeom prst="rect">
            <a:avLst/>
          </a:prstGeom>
          <a:noFill/>
        </p:spPr>
        <p:txBody>
          <a:bodyPr wrap="square" rtlCol="0">
            <a:spAutoFit/>
          </a:bodyPr>
          <a:lstStyle/>
          <a:p>
            <a:r>
              <a:rPr lang="en-US" sz="3200" dirty="0">
                <a:solidFill>
                  <a:schemeClr val="bg1">
                    <a:lumMod val="50000"/>
                  </a:schemeClr>
                </a:solidFill>
              </a:rPr>
              <a:t>Teachers</a:t>
            </a:r>
          </a:p>
        </p:txBody>
      </p:sp>
    </p:spTree>
    <p:extLst>
      <p:ext uri="{BB962C8B-B14F-4D97-AF65-F5344CB8AC3E}">
        <p14:creationId xmlns:p14="http://schemas.microsoft.com/office/powerpoint/2010/main" val="3093156972"/>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533400"/>
            <a:ext cx="85344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It is for discipline that you have to endure. God is treating you as sons. For what son is there whom his father does not discipline? </a:t>
            </a:r>
            <a:r>
              <a:rPr lang="en-US" sz="3600" baseline="30000" dirty="0">
                <a:latin typeface="+mn-lt"/>
              </a:rPr>
              <a:t>8 </a:t>
            </a:r>
            <a:r>
              <a:rPr lang="en-US" sz="3600" dirty="0">
                <a:latin typeface="+mn-lt"/>
              </a:rPr>
              <a:t>If you are left without discipline, in which all have participated, then you are illegitimate children and not sons. </a:t>
            </a:r>
            <a:r>
              <a:rPr lang="en-US" sz="3600" baseline="30000" dirty="0">
                <a:latin typeface="+mn-lt"/>
              </a:rPr>
              <a:t>9 </a:t>
            </a:r>
            <a:r>
              <a:rPr lang="en-US" sz="3600" dirty="0">
                <a:latin typeface="+mn-lt"/>
              </a:rPr>
              <a:t>Besides this, we have had earthly fathers who disciplined us, and we respected them. Shall we not much more be subject to the Father of spirits and live? 	</a:t>
            </a:r>
            <a:r>
              <a:rPr lang="en-US" sz="2800" b="1" dirty="0">
                <a:latin typeface="+mn-lt"/>
              </a:rPr>
              <a:t>Heb 12:7-9</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494093349"/>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1228397"/>
            <a:ext cx="85344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baseline="30000" dirty="0">
                <a:latin typeface="+mn-lt"/>
              </a:rPr>
              <a:t>10 </a:t>
            </a:r>
            <a:r>
              <a:rPr lang="en-US" sz="3600" dirty="0">
                <a:latin typeface="+mn-lt"/>
              </a:rPr>
              <a:t>For they disciplined us for a short time as it seemed best to them, but he disciplines us for our good, that we may share his holiness. </a:t>
            </a:r>
            <a:r>
              <a:rPr lang="en-US" sz="3600" baseline="30000" dirty="0">
                <a:latin typeface="+mn-lt"/>
              </a:rPr>
              <a:t>11 </a:t>
            </a:r>
            <a:r>
              <a:rPr lang="en-US" sz="3600" dirty="0">
                <a:latin typeface="+mn-lt"/>
              </a:rPr>
              <a:t>For the moment all discipline seems painful rather than pleasant, but later it yields the peaceful fruit of righteousness to those who have been trained by it.</a:t>
            </a:r>
          </a:p>
          <a:p>
            <a:pPr>
              <a:tabLst>
                <a:tab pos="8455025" algn="r"/>
              </a:tabLst>
            </a:pPr>
            <a:r>
              <a:rPr lang="en-US" sz="2800" b="1" dirty="0">
                <a:latin typeface="+mn-lt"/>
              </a:rPr>
              <a:t>	Heb 12:10-11</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717855380"/>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black, darkness&#10;&#10;Description automatically generated">
            <a:extLst>
              <a:ext uri="{FF2B5EF4-FFF2-40B4-BE49-F238E27FC236}">
                <a16:creationId xmlns:a16="http://schemas.microsoft.com/office/drawing/2014/main" id="{17EEB681-FC51-2717-EEA7-EA0BC269D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1015515"/>
            <a:ext cx="942118" cy="2413485"/>
          </a:xfrm>
          <a:prstGeom prst="rect">
            <a:avLst/>
          </a:prstGeom>
        </p:spPr>
      </p:pic>
      <p:pic>
        <p:nvPicPr>
          <p:cNvPr id="4" name="Picture 3" descr="A picture containing art, design&#10;&#10;Description automatically generated">
            <a:extLst>
              <a:ext uri="{FF2B5EF4-FFF2-40B4-BE49-F238E27FC236}">
                <a16:creationId xmlns:a16="http://schemas.microsoft.com/office/drawing/2014/main" id="{19DB46BB-470A-A08A-EA32-B79AA9618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0438" y="3581400"/>
            <a:ext cx="1155480" cy="2740456"/>
          </a:xfrm>
          <a:prstGeom prst="rect">
            <a:avLst/>
          </a:prstGeom>
        </p:spPr>
      </p:pic>
      <p:pic>
        <p:nvPicPr>
          <p:cNvPr id="5" name="Picture 4" descr="A picture containing black, darkness&#10;&#10;Description automatically generated">
            <a:extLst>
              <a:ext uri="{FF2B5EF4-FFF2-40B4-BE49-F238E27FC236}">
                <a16:creationId xmlns:a16="http://schemas.microsoft.com/office/drawing/2014/main" id="{7AFE8E0A-762A-35A6-EDA3-AE32E8352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404726">
            <a:off x="1118059" y="1407598"/>
            <a:ext cx="687200" cy="942119"/>
          </a:xfrm>
          <a:prstGeom prst="rect">
            <a:avLst/>
          </a:prstGeom>
        </p:spPr>
      </p:pic>
      <p:pic>
        <p:nvPicPr>
          <p:cNvPr id="6" name="Picture 5" descr="A picture containing art, design&#10;&#10;Description automatically generated">
            <a:extLst>
              <a:ext uri="{FF2B5EF4-FFF2-40B4-BE49-F238E27FC236}">
                <a16:creationId xmlns:a16="http://schemas.microsoft.com/office/drawing/2014/main" id="{37A7C40A-65FD-D766-A661-E67C23039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45850">
            <a:off x="975923" y="4251292"/>
            <a:ext cx="776677" cy="927563"/>
          </a:xfrm>
          <a:prstGeom prst="rect">
            <a:avLst/>
          </a:prstGeom>
        </p:spPr>
      </p:pic>
      <p:sp>
        <p:nvSpPr>
          <p:cNvPr id="7" name="Oval 6">
            <a:extLst>
              <a:ext uri="{FF2B5EF4-FFF2-40B4-BE49-F238E27FC236}">
                <a16:creationId xmlns:a16="http://schemas.microsoft.com/office/drawing/2014/main" id="{8A840CF0-D02C-F7E7-0476-C9E0053918D6}"/>
              </a:ext>
            </a:extLst>
          </p:cNvPr>
          <p:cNvSpPr/>
          <p:nvPr/>
        </p:nvSpPr>
        <p:spPr>
          <a:xfrm>
            <a:off x="3124200" y="228600"/>
            <a:ext cx="2971800" cy="6400800"/>
          </a:xfrm>
          <a:prstGeom prst="ellipse">
            <a:avLst/>
          </a:prstGeom>
          <a:noFill/>
          <a:ln w="508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F0DB4E8-90BE-F059-DECA-6A8C5A4F966C}"/>
              </a:ext>
            </a:extLst>
          </p:cNvPr>
          <p:cNvSpPr txBox="1"/>
          <p:nvPr/>
        </p:nvSpPr>
        <p:spPr>
          <a:xfrm rot="4132435">
            <a:off x="2958478" y="3033205"/>
            <a:ext cx="3382906" cy="1323439"/>
          </a:xfrm>
          <a:prstGeom prst="rect">
            <a:avLst/>
          </a:prstGeom>
          <a:noFill/>
        </p:spPr>
        <p:txBody>
          <a:bodyPr wrap="square" rtlCol="0">
            <a:spAutoFit/>
          </a:bodyPr>
          <a:lstStyle/>
          <a:p>
            <a:r>
              <a:rPr lang="en-US" sz="4000" b="1" dirty="0"/>
              <a:t>Life Forming Instruction</a:t>
            </a:r>
          </a:p>
        </p:txBody>
      </p:sp>
      <p:sp>
        <p:nvSpPr>
          <p:cNvPr id="9" name="Arrow: Right 8">
            <a:extLst>
              <a:ext uri="{FF2B5EF4-FFF2-40B4-BE49-F238E27FC236}">
                <a16:creationId xmlns:a16="http://schemas.microsoft.com/office/drawing/2014/main" id="{53BB9150-C475-8235-D6F0-F03E77C3DA29}"/>
              </a:ext>
            </a:extLst>
          </p:cNvPr>
          <p:cNvSpPr/>
          <p:nvPr/>
        </p:nvSpPr>
        <p:spPr>
          <a:xfrm>
            <a:off x="2085216" y="1524000"/>
            <a:ext cx="1190560"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65FBAD41-B20B-6E03-7CCB-9308FFC3909E}"/>
              </a:ext>
            </a:extLst>
          </p:cNvPr>
          <p:cNvSpPr/>
          <p:nvPr/>
        </p:nvSpPr>
        <p:spPr>
          <a:xfrm>
            <a:off x="6006400" y="1878657"/>
            <a:ext cx="1766000"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AFBDF2E6-B6E5-DCA9-EB45-175D6C3C9687}"/>
              </a:ext>
            </a:extLst>
          </p:cNvPr>
          <p:cNvSpPr/>
          <p:nvPr/>
        </p:nvSpPr>
        <p:spPr>
          <a:xfrm>
            <a:off x="1889762" y="4410253"/>
            <a:ext cx="1295770"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63B0005D-0281-3C43-891B-0379E151B698}"/>
              </a:ext>
            </a:extLst>
          </p:cNvPr>
          <p:cNvSpPr/>
          <p:nvPr/>
        </p:nvSpPr>
        <p:spPr>
          <a:xfrm>
            <a:off x="6006399" y="4746229"/>
            <a:ext cx="1501305" cy="457200"/>
          </a:xfrm>
          <a:prstGeom prst="rightArrow">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86725C9-EDDD-2DF5-BF35-0512AB7387C6}"/>
              </a:ext>
            </a:extLst>
          </p:cNvPr>
          <p:cNvSpPr txBox="1"/>
          <p:nvPr/>
        </p:nvSpPr>
        <p:spPr>
          <a:xfrm>
            <a:off x="931110" y="413233"/>
            <a:ext cx="1533287" cy="707886"/>
          </a:xfrm>
          <a:prstGeom prst="rect">
            <a:avLst/>
          </a:prstGeom>
          <a:noFill/>
        </p:spPr>
        <p:txBody>
          <a:bodyPr wrap="square" rtlCol="0">
            <a:spAutoFit/>
          </a:bodyPr>
          <a:lstStyle/>
          <a:p>
            <a:r>
              <a:rPr lang="en-US" sz="4000" b="1" dirty="0"/>
              <a:t>Baby</a:t>
            </a:r>
          </a:p>
        </p:txBody>
      </p:sp>
      <p:sp>
        <p:nvSpPr>
          <p:cNvPr id="14" name="TextBox 13">
            <a:extLst>
              <a:ext uri="{FF2B5EF4-FFF2-40B4-BE49-F238E27FC236}">
                <a16:creationId xmlns:a16="http://schemas.microsoft.com/office/drawing/2014/main" id="{3BADCC47-9844-E4D9-D33C-707FC5807617}"/>
              </a:ext>
            </a:extLst>
          </p:cNvPr>
          <p:cNvSpPr txBox="1"/>
          <p:nvPr/>
        </p:nvSpPr>
        <p:spPr>
          <a:xfrm>
            <a:off x="5723091" y="26954"/>
            <a:ext cx="2971801" cy="1323439"/>
          </a:xfrm>
          <a:prstGeom prst="rect">
            <a:avLst/>
          </a:prstGeom>
          <a:noFill/>
        </p:spPr>
        <p:txBody>
          <a:bodyPr wrap="square" rtlCol="0">
            <a:spAutoFit/>
          </a:bodyPr>
          <a:lstStyle/>
          <a:p>
            <a:r>
              <a:rPr lang="en-US" sz="4000" b="1" dirty="0"/>
              <a:t>Fullness of</a:t>
            </a:r>
          </a:p>
          <a:p>
            <a:r>
              <a:rPr lang="en-US" sz="4000" b="1" dirty="0"/>
              <a:t>Design</a:t>
            </a:r>
          </a:p>
        </p:txBody>
      </p:sp>
      <p:sp>
        <p:nvSpPr>
          <p:cNvPr id="3" name="TextBox 2">
            <a:extLst>
              <a:ext uri="{FF2B5EF4-FFF2-40B4-BE49-F238E27FC236}">
                <a16:creationId xmlns:a16="http://schemas.microsoft.com/office/drawing/2014/main" id="{2D3412AF-49E1-01A8-4A9D-D2C346361374}"/>
              </a:ext>
            </a:extLst>
          </p:cNvPr>
          <p:cNvSpPr txBox="1"/>
          <p:nvPr/>
        </p:nvSpPr>
        <p:spPr>
          <a:xfrm>
            <a:off x="3866479" y="561977"/>
            <a:ext cx="1503167" cy="1569660"/>
          </a:xfrm>
          <a:prstGeom prst="rect">
            <a:avLst/>
          </a:prstGeom>
          <a:noFill/>
        </p:spPr>
        <p:txBody>
          <a:bodyPr wrap="square" rtlCol="0">
            <a:spAutoFit/>
          </a:bodyPr>
          <a:lstStyle/>
          <a:p>
            <a:pPr algn="ctr"/>
            <a:r>
              <a:rPr lang="en-US" sz="3200" dirty="0">
                <a:solidFill>
                  <a:schemeClr val="bg1">
                    <a:lumMod val="50000"/>
                  </a:schemeClr>
                </a:solidFill>
              </a:rPr>
              <a:t>Father of</a:t>
            </a:r>
          </a:p>
          <a:p>
            <a:pPr algn="ctr"/>
            <a:r>
              <a:rPr lang="en-US" sz="3200" dirty="0">
                <a:solidFill>
                  <a:schemeClr val="bg1">
                    <a:lumMod val="50000"/>
                  </a:schemeClr>
                </a:solidFill>
              </a:rPr>
              <a:t>LIFE</a:t>
            </a:r>
          </a:p>
        </p:txBody>
      </p:sp>
      <p:sp>
        <p:nvSpPr>
          <p:cNvPr id="19" name="TextBox 18">
            <a:extLst>
              <a:ext uri="{FF2B5EF4-FFF2-40B4-BE49-F238E27FC236}">
                <a16:creationId xmlns:a16="http://schemas.microsoft.com/office/drawing/2014/main" id="{4BE31B41-139D-195B-6E34-875BFB2E7F25}"/>
              </a:ext>
            </a:extLst>
          </p:cNvPr>
          <p:cNvSpPr txBox="1"/>
          <p:nvPr/>
        </p:nvSpPr>
        <p:spPr>
          <a:xfrm rot="5127066">
            <a:off x="2906335" y="3739325"/>
            <a:ext cx="1659625" cy="584775"/>
          </a:xfrm>
          <a:prstGeom prst="rect">
            <a:avLst/>
          </a:prstGeom>
          <a:noFill/>
        </p:spPr>
        <p:txBody>
          <a:bodyPr wrap="square" rtlCol="0">
            <a:spAutoFit/>
          </a:bodyPr>
          <a:lstStyle/>
          <a:p>
            <a:r>
              <a:rPr lang="en-US" sz="3200" dirty="0">
                <a:solidFill>
                  <a:schemeClr val="bg1">
                    <a:lumMod val="50000"/>
                  </a:schemeClr>
                </a:solidFill>
              </a:rPr>
              <a:t>Spirit</a:t>
            </a:r>
          </a:p>
        </p:txBody>
      </p:sp>
      <p:sp>
        <p:nvSpPr>
          <p:cNvPr id="20" name="TextBox 19">
            <a:extLst>
              <a:ext uri="{FF2B5EF4-FFF2-40B4-BE49-F238E27FC236}">
                <a16:creationId xmlns:a16="http://schemas.microsoft.com/office/drawing/2014/main" id="{B0ADD45A-49E2-6BCD-04A2-79EE5E2DFCC3}"/>
              </a:ext>
            </a:extLst>
          </p:cNvPr>
          <p:cNvSpPr txBox="1"/>
          <p:nvPr/>
        </p:nvSpPr>
        <p:spPr>
          <a:xfrm rot="1673989">
            <a:off x="3603418" y="5224013"/>
            <a:ext cx="1864065" cy="584775"/>
          </a:xfrm>
          <a:prstGeom prst="rect">
            <a:avLst/>
          </a:prstGeom>
          <a:noFill/>
        </p:spPr>
        <p:txBody>
          <a:bodyPr wrap="square" rtlCol="0">
            <a:spAutoFit/>
          </a:bodyPr>
          <a:lstStyle/>
          <a:p>
            <a:r>
              <a:rPr lang="en-US" sz="3200" dirty="0">
                <a:solidFill>
                  <a:schemeClr val="bg1">
                    <a:lumMod val="50000"/>
                  </a:schemeClr>
                </a:solidFill>
              </a:rPr>
              <a:t>Jesus</a:t>
            </a:r>
          </a:p>
        </p:txBody>
      </p:sp>
      <p:sp>
        <p:nvSpPr>
          <p:cNvPr id="21" name="TextBox 20">
            <a:extLst>
              <a:ext uri="{FF2B5EF4-FFF2-40B4-BE49-F238E27FC236}">
                <a16:creationId xmlns:a16="http://schemas.microsoft.com/office/drawing/2014/main" id="{269E9590-B255-20A9-A32B-248F60D99152}"/>
              </a:ext>
            </a:extLst>
          </p:cNvPr>
          <p:cNvSpPr txBox="1"/>
          <p:nvPr/>
        </p:nvSpPr>
        <p:spPr>
          <a:xfrm rot="5400000">
            <a:off x="5360084" y="3160038"/>
            <a:ext cx="2971801" cy="1323439"/>
          </a:xfrm>
          <a:prstGeom prst="rect">
            <a:avLst/>
          </a:prstGeom>
          <a:noFill/>
        </p:spPr>
        <p:txBody>
          <a:bodyPr wrap="square" rtlCol="0">
            <a:spAutoFit/>
          </a:bodyPr>
          <a:lstStyle/>
          <a:p>
            <a:r>
              <a:rPr lang="en-US" sz="4000" b="1" dirty="0"/>
              <a:t>His Holiness</a:t>
            </a:r>
          </a:p>
        </p:txBody>
      </p:sp>
    </p:spTree>
    <p:extLst>
      <p:ext uri="{BB962C8B-B14F-4D97-AF65-F5344CB8AC3E}">
        <p14:creationId xmlns:p14="http://schemas.microsoft.com/office/powerpoint/2010/main" val="2745585370"/>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756625"/>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Come to me, all who labor and are heavy laden, and I will give you rest. </a:t>
            </a:r>
            <a:r>
              <a:rPr lang="en-US" sz="3600" baseline="30000" dirty="0">
                <a:latin typeface="+mn-lt"/>
              </a:rPr>
              <a:t>29 </a:t>
            </a:r>
            <a:r>
              <a:rPr lang="en-US" sz="3600" dirty="0">
                <a:latin typeface="+mn-lt"/>
              </a:rPr>
              <a:t>Take my yoke upon you, and learn from me, for I am gentle and lowly in heart, and you will find rest for your souls. </a:t>
            </a:r>
            <a:r>
              <a:rPr lang="en-US" sz="3600" baseline="30000" dirty="0">
                <a:latin typeface="+mn-lt"/>
              </a:rPr>
              <a:t>30 </a:t>
            </a:r>
            <a:r>
              <a:rPr lang="en-US" sz="3600" dirty="0">
                <a:latin typeface="+mn-lt"/>
              </a:rPr>
              <a:t>For my yoke is easy, and my burden is light.”	</a:t>
            </a:r>
            <a:r>
              <a:rPr lang="en-US" sz="2800" b="1" dirty="0">
                <a:latin typeface="+mn-lt"/>
              </a:rPr>
              <a:t>Mt 11:28-30</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1B84A754-A349-0C70-66BA-9F539E735DA2}"/>
              </a:ext>
            </a:extLst>
          </p:cNvPr>
          <p:cNvSpPr txBox="1"/>
          <p:nvPr/>
        </p:nvSpPr>
        <p:spPr>
          <a:xfrm>
            <a:off x="304800" y="762000"/>
            <a:ext cx="8534400" cy="1631216"/>
          </a:xfrm>
          <a:prstGeom prst="rect">
            <a:avLst/>
          </a:prstGeom>
          <a:noFill/>
        </p:spPr>
        <p:txBody>
          <a:bodyPr wrap="square" rtlCol="0">
            <a:spAutoFit/>
          </a:bodyPr>
          <a:lstStyle/>
          <a:p>
            <a:pPr algn="ctr"/>
            <a:r>
              <a:rPr lang="en-US" sz="6000" b="1" dirty="0"/>
              <a:t>Jesus’ sacrificial life</a:t>
            </a:r>
          </a:p>
          <a:p>
            <a:pPr algn="ctr"/>
            <a:r>
              <a:rPr lang="en-US" sz="4000" i="1" dirty="0"/>
              <a:t>Peaceable fruit of righteousness</a:t>
            </a:r>
          </a:p>
        </p:txBody>
      </p:sp>
    </p:spTree>
    <p:extLst>
      <p:ext uri="{BB962C8B-B14F-4D97-AF65-F5344CB8AC3E}">
        <p14:creationId xmlns:p14="http://schemas.microsoft.com/office/powerpoint/2010/main" val="2137470310"/>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11352</TotalTime>
  <Words>829</Words>
  <Application>Microsoft Office PowerPoint</Application>
  <PresentationFormat>On-screen Show (4:3)</PresentationFormat>
  <Paragraphs>57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684</cp:revision>
  <cp:lastPrinted>2022-10-02T13:03:38Z</cp:lastPrinted>
  <dcterms:created xsi:type="dcterms:W3CDTF">2020-07-19T11:17:55Z</dcterms:created>
  <dcterms:modified xsi:type="dcterms:W3CDTF">2023-07-02T12:02:59Z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