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1"/>
  </p:sldMasterIdLst>
  <p:notesMasterIdLst>
    <p:notesMasterId r:id="rId14"/>
  </p:notesMasterIdLst>
  <p:handoutMasterIdLst>
    <p:handoutMasterId r:id="rId15"/>
  </p:handoutMasterIdLst>
  <p:sldIdLst>
    <p:sldId id="7419" r:id="rId2"/>
    <p:sldId id="7393" r:id="rId3"/>
    <p:sldId id="7394" r:id="rId4"/>
    <p:sldId id="7396" r:id="rId5"/>
    <p:sldId id="7407" r:id="rId6"/>
    <p:sldId id="7397" r:id="rId7"/>
    <p:sldId id="7401" r:id="rId8"/>
    <p:sldId id="7400" r:id="rId9"/>
    <p:sldId id="7402" r:id="rId10"/>
    <p:sldId id="7417" r:id="rId11"/>
    <p:sldId id="7418" r:id="rId12"/>
    <p:sldId id="7408" r:id="rId1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3E00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47" autoAdjust="0"/>
    <p:restoredTop sz="93969" autoAdjust="0"/>
  </p:normalViewPr>
  <p:slideViewPr>
    <p:cSldViewPr showGuides="1">
      <p:cViewPr varScale="1">
        <p:scale>
          <a:sx n="93" d="100"/>
          <a:sy n="93" d="100"/>
        </p:scale>
        <p:origin x="70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4/9/2023</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4/9/2023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4/9/2023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4/9/2023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4/9/2023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4/9/2023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4/9/2023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4/9/2023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4/9/2023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4/9/2023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4/9/2023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4/9/2023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4/9/2023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4/9/2023</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284871" y="2133600"/>
            <a:ext cx="3372729" cy="320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Mt 28:1-10; 16-20</a:t>
            </a:r>
          </a:p>
          <a:p>
            <a:pPr marR="38100" eaLnBrk="1" hangingPunct="1">
              <a:lnSpc>
                <a:spcPct val="90000"/>
              </a:lnSpc>
              <a:spcBef>
                <a:spcPts val="0"/>
              </a:spcBef>
              <a:spcAft>
                <a:spcPts val="600"/>
              </a:spcAft>
            </a:pPr>
            <a:r>
              <a:rPr lang="en-US" sz="2800" b="1" dirty="0">
                <a:cs typeface="Arial" panose="020B0604020202020204" pitchFamily="34" charset="0"/>
              </a:rPr>
              <a:t>Heb 2:2-3</a:t>
            </a:r>
          </a:p>
          <a:p>
            <a:pPr marR="38100" eaLnBrk="1" hangingPunct="1">
              <a:lnSpc>
                <a:spcPct val="90000"/>
              </a:lnSpc>
              <a:spcBef>
                <a:spcPts val="0"/>
              </a:spcBef>
              <a:spcAft>
                <a:spcPts val="600"/>
              </a:spcAft>
            </a:pPr>
            <a:r>
              <a:rPr lang="en-US" sz="2800" b="1" dirty="0">
                <a:cs typeface="Arial" panose="020B0604020202020204" pitchFamily="34" charset="0"/>
              </a:rPr>
              <a:t>Acts 1:6-11</a:t>
            </a:r>
          </a:p>
          <a:p>
            <a:pPr marR="38100" eaLnBrk="1" hangingPunct="1">
              <a:lnSpc>
                <a:spcPct val="90000"/>
              </a:lnSpc>
              <a:spcBef>
                <a:spcPts val="0"/>
              </a:spcBef>
              <a:spcAft>
                <a:spcPts val="600"/>
              </a:spcAft>
            </a:pPr>
            <a:r>
              <a:rPr lang="en-US" sz="2800" b="1" dirty="0">
                <a:cs typeface="Arial" panose="020B0604020202020204" pitchFamily="34" charset="0"/>
              </a:rPr>
              <a:t>Phil 2:5-11; 3:8-10</a:t>
            </a:r>
          </a:p>
          <a:p>
            <a:pPr marR="38100" eaLnBrk="1" hangingPunct="1">
              <a:lnSpc>
                <a:spcPct val="90000"/>
              </a:lnSpc>
              <a:spcBef>
                <a:spcPts val="0"/>
              </a:spcBef>
              <a:spcAft>
                <a:spcPts val="600"/>
              </a:spcAft>
            </a:pPr>
            <a:r>
              <a:rPr lang="en-US" sz="2800" b="1" dirty="0">
                <a:cs typeface="Arial" panose="020B0604020202020204" pitchFamily="34" charset="0"/>
              </a:rPr>
              <a:t>Jn 1:10-13</a:t>
            </a: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1800" kern="1400" dirty="0">
              <a:ln>
                <a:noFill/>
              </a:ln>
              <a:solidFill>
                <a:srgbClr val="000000"/>
              </a:solidFill>
              <a:effectLst/>
              <a:latin typeface="Times New Roman" panose="02020603050405020304" pitchFamily="18"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L="0" marR="38100" indent="-228600" eaLnBrk="1" hangingPunct="1">
              <a:lnSpc>
                <a:spcPct val="90000"/>
              </a:lnSpc>
              <a:spcBef>
                <a:spcPts val="0"/>
              </a:spcBef>
              <a:spcAft>
                <a:spcPts val="600"/>
              </a:spcAft>
              <a:buFont typeface="Arial" panose="020B0604020202020204" pitchFamily="34" charset="0"/>
              <a:buChar char="•"/>
            </a:pPr>
            <a:endParaRPr lang="en-US" sz="2800" b="1" dirty="0">
              <a:uFill>
                <a:solidFill>
                  <a:srgbClr val="3E0000"/>
                </a:solidFill>
              </a:uFill>
              <a:cs typeface="Arial" panose="020B0604020202020204" pitchFamily="34" charset="0"/>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4/9/23</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32296" y="117081"/>
            <a:ext cx="9174010" cy="146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dirty="0">
                <a:cs typeface="Arial" panose="020B0604020202020204" pitchFamily="34" charset="0"/>
              </a:rPr>
              <a:t>The Great Rescue</a:t>
            </a:r>
          </a:p>
          <a:p>
            <a:pPr marL="0" marR="38100" indent="0" algn="ctr">
              <a:spcBef>
                <a:spcPts val="0"/>
              </a:spcBef>
              <a:spcAft>
                <a:spcPts val="600"/>
              </a:spcAft>
            </a:pPr>
            <a:r>
              <a:rPr lang="en-US" sz="3600" i="1" dirty="0">
                <a:cs typeface="Arial" panose="020B0604020202020204" pitchFamily="34" charset="0"/>
              </a:rPr>
              <a:t>A first day message</a:t>
            </a:r>
          </a:p>
        </p:txBody>
      </p:sp>
      <p:pic>
        <p:nvPicPr>
          <p:cNvPr id="3" name="Picture 2" descr="A picture containing sunset, sky, outdoor, sun&#10;&#10;Description automatically generated">
            <a:extLst>
              <a:ext uri="{FF2B5EF4-FFF2-40B4-BE49-F238E27FC236}">
                <a16:creationId xmlns:a16="http://schemas.microsoft.com/office/drawing/2014/main" id="{164396EC-338D-D903-2276-314099565561}"/>
              </a:ext>
            </a:extLst>
          </p:cNvPr>
          <p:cNvPicPr>
            <a:picLocks noChangeAspect="1"/>
          </p:cNvPicPr>
          <p:nvPr/>
        </p:nvPicPr>
        <p:blipFill rotWithShape="1">
          <a:blip r:embed="rId2">
            <a:extLst>
              <a:ext uri="{28A0092B-C50C-407E-A947-70E740481C1C}">
                <a14:useLocalDpi xmlns:a14="http://schemas.microsoft.com/office/drawing/2010/main" val="0"/>
              </a:ext>
            </a:extLst>
          </a:blip>
          <a:srcRect l="20701" t="6486" r="26299" b="9651"/>
          <a:stretch/>
        </p:blipFill>
        <p:spPr>
          <a:xfrm>
            <a:off x="3948391" y="1664677"/>
            <a:ext cx="5193323" cy="5193323"/>
          </a:xfrm>
          <a:prstGeom prst="rect">
            <a:avLst/>
          </a:prstGeom>
        </p:spPr>
      </p:pic>
    </p:spTree>
    <p:extLst>
      <p:ext uri="{BB962C8B-B14F-4D97-AF65-F5344CB8AC3E}">
        <p14:creationId xmlns:p14="http://schemas.microsoft.com/office/powerpoint/2010/main" val="2620415213"/>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6CA435-F87F-D6C9-D1FF-E12AE7800E3C}"/>
              </a:ext>
            </a:extLst>
          </p:cNvPr>
          <p:cNvSpPr txBox="1">
            <a:spLocks noChangeArrowheads="1"/>
          </p:cNvSpPr>
          <p:nvPr/>
        </p:nvSpPr>
        <p:spPr bwMode="auto">
          <a:xfrm>
            <a:off x="342900" y="243512"/>
            <a:ext cx="84582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62963" algn="r"/>
              </a:tabLst>
            </a:pPr>
            <a:r>
              <a:rPr lang="en-US" sz="3400" dirty="0">
                <a:latin typeface="+mn-lt"/>
              </a:rPr>
              <a:t>Now after the Sabbath, toward the dawn of the first day of the week, Mary Magdalene and the other Mary went to see the tomb. </a:t>
            </a:r>
            <a:r>
              <a:rPr lang="en-US" sz="3400" baseline="30000" dirty="0">
                <a:latin typeface="+mn-lt"/>
              </a:rPr>
              <a:t>2 </a:t>
            </a:r>
            <a:r>
              <a:rPr lang="en-US" sz="3400" dirty="0">
                <a:latin typeface="+mn-lt"/>
              </a:rPr>
              <a:t>And behold, there was a great earthquake, for an angel of the Lord descended from heaven and came and rolled back the stone and sat on it. </a:t>
            </a:r>
            <a:r>
              <a:rPr lang="en-US" sz="3400" baseline="30000" dirty="0">
                <a:latin typeface="+mn-lt"/>
              </a:rPr>
              <a:t>3 </a:t>
            </a:r>
            <a:r>
              <a:rPr lang="en-US" sz="3400" dirty="0">
                <a:latin typeface="+mn-lt"/>
              </a:rPr>
              <a:t>His appearance was like lightning, and his clothing white as snow. </a:t>
            </a:r>
            <a:r>
              <a:rPr lang="en-US" sz="3400" baseline="30000" dirty="0">
                <a:latin typeface="+mn-lt"/>
              </a:rPr>
              <a:t>4 </a:t>
            </a:r>
            <a:r>
              <a:rPr lang="en-US" sz="3400" dirty="0">
                <a:latin typeface="+mn-lt"/>
              </a:rPr>
              <a:t>And for fear of him the guards trembled and became like dead men. </a:t>
            </a:r>
            <a:r>
              <a:rPr lang="en-US" sz="3400" baseline="30000" dirty="0">
                <a:latin typeface="+mn-lt"/>
              </a:rPr>
              <a:t>5 </a:t>
            </a:r>
            <a:r>
              <a:rPr lang="en-US" sz="3400" dirty="0">
                <a:latin typeface="+mn-lt"/>
              </a:rPr>
              <a:t>But the angel said to the women, “Do not be afraid, for I know that you seek Jesus who was crucified.	</a:t>
            </a:r>
            <a:r>
              <a:rPr lang="en-US" sz="2800" b="1" dirty="0">
                <a:latin typeface="+mn-lt"/>
              </a:rPr>
              <a:t>Mt 28:1-5</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10742994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ppt_x"/>
                                          </p:val>
                                        </p:tav>
                                        <p:tav tm="100000">
                                          <p:val>
                                            <p:strVal val="#ppt_x"/>
                                          </p:val>
                                        </p:tav>
                                      </p:tavLst>
                                    </p:anim>
                                    <p:anim calcmode="lin" valueType="num">
                                      <p:cBhvr additive="base">
                                        <p:cTn id="8"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6CA435-F87F-D6C9-D1FF-E12AE7800E3C}"/>
              </a:ext>
            </a:extLst>
          </p:cNvPr>
          <p:cNvSpPr txBox="1">
            <a:spLocks noChangeArrowheads="1"/>
          </p:cNvSpPr>
          <p:nvPr/>
        </p:nvSpPr>
        <p:spPr bwMode="auto">
          <a:xfrm>
            <a:off x="228600" y="9378"/>
            <a:ext cx="8686800" cy="689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62963" algn="r"/>
              </a:tabLst>
            </a:pPr>
            <a:r>
              <a:rPr lang="en-US" sz="3400" dirty="0">
                <a:latin typeface="+mn-lt"/>
              </a:rPr>
              <a:t>He is not here, for he has risen, as he said. Come, see the place where he lay. </a:t>
            </a:r>
            <a:r>
              <a:rPr lang="en-US" sz="3400" baseline="30000" dirty="0">
                <a:latin typeface="+mn-lt"/>
              </a:rPr>
              <a:t>7 </a:t>
            </a:r>
            <a:r>
              <a:rPr lang="en-US" sz="3400" dirty="0">
                <a:latin typeface="+mn-lt"/>
              </a:rPr>
              <a:t>Then go quickly and tell his disciples that he has risen from the dead, and behold, he is going before you to Galilee; there you will see him. See, I have told you.” </a:t>
            </a:r>
            <a:r>
              <a:rPr lang="en-US" sz="3400" baseline="30000" dirty="0">
                <a:latin typeface="+mn-lt"/>
              </a:rPr>
              <a:t>8 </a:t>
            </a:r>
            <a:r>
              <a:rPr lang="en-US" sz="3400" dirty="0">
                <a:latin typeface="+mn-lt"/>
              </a:rPr>
              <a:t>So they departed quickly from the tomb with fear and great joy, and ran to tell his disciples. </a:t>
            </a:r>
            <a:r>
              <a:rPr lang="en-US" sz="3400" baseline="30000" dirty="0">
                <a:latin typeface="+mn-lt"/>
              </a:rPr>
              <a:t>9 </a:t>
            </a:r>
            <a:r>
              <a:rPr lang="en-US" sz="3400" dirty="0">
                <a:latin typeface="+mn-lt"/>
              </a:rPr>
              <a:t>And behold, Jesus met them and said, “Greetings!” And they came up and took hold of his feet and worshiped him. </a:t>
            </a:r>
            <a:r>
              <a:rPr lang="en-US" sz="3400" baseline="30000" dirty="0">
                <a:latin typeface="+mn-lt"/>
              </a:rPr>
              <a:t>10 </a:t>
            </a:r>
            <a:r>
              <a:rPr lang="en-US" sz="3400" dirty="0">
                <a:latin typeface="+mn-lt"/>
              </a:rPr>
              <a:t>Then Jesus said to them, “Do not be afraid; go and tell my brothers to go to Galilee, and there they will see me.”	</a:t>
            </a:r>
            <a:r>
              <a:rPr lang="en-US" sz="2800" b="1" dirty="0">
                <a:latin typeface="+mn-lt"/>
              </a:rPr>
              <a:t>Mt 28:6-10</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154130413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ppt_x"/>
                                          </p:val>
                                        </p:tav>
                                        <p:tav tm="100000">
                                          <p:val>
                                            <p:strVal val="#ppt_x"/>
                                          </p:val>
                                        </p:tav>
                                      </p:tavLst>
                                    </p:anim>
                                    <p:anim calcmode="lin" valueType="num">
                                      <p:cBhvr additive="base">
                                        <p:cTn id="8"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6CA435-F87F-D6C9-D1FF-E12AE7800E3C}"/>
              </a:ext>
            </a:extLst>
          </p:cNvPr>
          <p:cNvSpPr txBox="1">
            <a:spLocks noChangeArrowheads="1"/>
          </p:cNvSpPr>
          <p:nvPr/>
        </p:nvSpPr>
        <p:spPr bwMode="auto">
          <a:xfrm>
            <a:off x="381000" y="628233"/>
            <a:ext cx="83820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166100" algn="r"/>
                <a:tab pos="8462963" algn="r"/>
              </a:tabLst>
            </a:pPr>
            <a:r>
              <a:rPr lang="en-US" sz="3600" dirty="0">
                <a:latin typeface="+mn-lt"/>
              </a:rPr>
              <a:t>… standing by the cross of Jesus were his mother and his mother’s sister, Mary the wife of Clopas, and Mary Magdalene. </a:t>
            </a:r>
            <a:r>
              <a:rPr lang="en-US" sz="3600" baseline="30000" dirty="0">
                <a:latin typeface="+mn-lt"/>
              </a:rPr>
              <a:t>26 </a:t>
            </a:r>
            <a:r>
              <a:rPr lang="en-US" sz="3600" dirty="0">
                <a:latin typeface="+mn-lt"/>
              </a:rPr>
              <a:t>When Jesus saw his mother and the disciple whom he loved standing nearby, he said to his mother, “Woman, behold, your son!” </a:t>
            </a:r>
            <a:r>
              <a:rPr lang="en-US" sz="3600" baseline="30000" dirty="0">
                <a:latin typeface="+mn-lt"/>
              </a:rPr>
              <a:t>27 </a:t>
            </a:r>
            <a:r>
              <a:rPr lang="en-US" sz="3600" dirty="0">
                <a:latin typeface="+mn-lt"/>
              </a:rPr>
              <a:t>Then he said to the disciple, “Behold, your mother!” And from that hour the disciple took her to his own home.</a:t>
            </a:r>
            <a:r>
              <a:rPr lang="en-US" sz="3400" dirty="0">
                <a:latin typeface="+mn-lt"/>
              </a:rPr>
              <a:t>	</a:t>
            </a:r>
            <a:endParaRPr lang="en-US" sz="2800" b="1" dirty="0">
              <a:latin typeface="+mn-lt"/>
            </a:endParaRPr>
          </a:p>
          <a:p>
            <a:pPr>
              <a:tabLst>
                <a:tab pos="8166100" algn="r"/>
                <a:tab pos="8462963" algn="r"/>
              </a:tabLst>
            </a:pPr>
            <a:r>
              <a:rPr lang="en-US" sz="2800" b="1" dirty="0">
                <a:latin typeface="+mn-lt"/>
              </a:rPr>
              <a:t>	Jn 19:25-27</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04394015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ppt_x"/>
                                          </p:val>
                                        </p:tav>
                                        <p:tav tm="100000">
                                          <p:val>
                                            <p:strVal val="#ppt_x"/>
                                          </p:val>
                                        </p:tav>
                                      </p:tavLst>
                                    </p:anim>
                                    <p:anim calcmode="lin" valueType="num">
                                      <p:cBhvr additive="base">
                                        <p:cTn id="8"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6CA435-F87F-D6C9-D1FF-E12AE7800E3C}"/>
              </a:ext>
            </a:extLst>
          </p:cNvPr>
          <p:cNvSpPr txBox="1">
            <a:spLocks noChangeArrowheads="1"/>
          </p:cNvSpPr>
          <p:nvPr/>
        </p:nvSpPr>
        <p:spPr bwMode="auto">
          <a:xfrm>
            <a:off x="228600" y="628233"/>
            <a:ext cx="8686800"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62963" algn="r"/>
              </a:tabLst>
            </a:pPr>
            <a:r>
              <a:rPr lang="en-US" sz="3600" dirty="0">
                <a:latin typeface="+mn-lt"/>
              </a:rPr>
              <a:t>So when they had come together, they asked him, “Lord, will you at this time restore the kingdom to Israel?” </a:t>
            </a:r>
            <a:r>
              <a:rPr lang="en-US" sz="3600" baseline="30000" dirty="0">
                <a:latin typeface="+mn-lt"/>
              </a:rPr>
              <a:t>7 </a:t>
            </a:r>
            <a:r>
              <a:rPr lang="en-US" sz="3600" dirty="0">
                <a:latin typeface="+mn-lt"/>
              </a:rPr>
              <a:t>He said to them, “It is not for you to know times or seasons that the Father has fixed by his own authority. </a:t>
            </a:r>
            <a:r>
              <a:rPr lang="en-US" sz="3600" baseline="30000" dirty="0">
                <a:latin typeface="+mn-lt"/>
              </a:rPr>
              <a:t>8 </a:t>
            </a:r>
            <a:r>
              <a:rPr lang="en-US" sz="3600" dirty="0">
                <a:latin typeface="+mn-lt"/>
              </a:rPr>
              <a:t>But you will receive power when the Holy Spirit has come upon you, and you will be my witnesses in Jerusalem and in all Judea and Samaria, and to the end of the earth.”</a:t>
            </a:r>
          </a:p>
          <a:p>
            <a:pPr>
              <a:tabLst>
                <a:tab pos="8462963" algn="r"/>
              </a:tabLst>
            </a:pPr>
            <a:r>
              <a:rPr lang="en-US" sz="3400" dirty="0">
                <a:latin typeface="+mn-lt"/>
              </a:rPr>
              <a:t>	</a:t>
            </a:r>
            <a:r>
              <a:rPr lang="en-US" sz="2800" b="1" dirty="0">
                <a:latin typeface="+mn-lt"/>
              </a:rPr>
              <a:t>Acts 1:6-8</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17322913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ppt_x"/>
                                          </p:val>
                                        </p:tav>
                                        <p:tav tm="100000">
                                          <p:val>
                                            <p:strVal val="#ppt_x"/>
                                          </p:val>
                                        </p:tav>
                                      </p:tavLst>
                                    </p:anim>
                                    <p:anim calcmode="lin" valueType="num">
                                      <p:cBhvr additive="base">
                                        <p:cTn id="8"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6CA435-F87F-D6C9-D1FF-E12AE7800E3C}"/>
              </a:ext>
            </a:extLst>
          </p:cNvPr>
          <p:cNvSpPr txBox="1">
            <a:spLocks noChangeArrowheads="1"/>
          </p:cNvSpPr>
          <p:nvPr/>
        </p:nvSpPr>
        <p:spPr bwMode="auto">
          <a:xfrm>
            <a:off x="228600" y="628233"/>
            <a:ext cx="86868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62963" algn="r"/>
              </a:tabLst>
            </a:pPr>
            <a:r>
              <a:rPr lang="en-US" sz="3600" dirty="0">
                <a:latin typeface="+mn-lt"/>
              </a:rPr>
              <a:t>And when he had said these things, as they were looking on, he was lifted up, and a cloud took him out of their sight. </a:t>
            </a:r>
            <a:r>
              <a:rPr lang="en-US" sz="3600" baseline="30000" dirty="0">
                <a:latin typeface="+mn-lt"/>
              </a:rPr>
              <a:t>10 </a:t>
            </a:r>
            <a:r>
              <a:rPr lang="en-US" sz="3600" dirty="0">
                <a:latin typeface="+mn-lt"/>
              </a:rPr>
              <a:t>And while they were gazing into heaven as he went, behold, two men stood by them in white robes, </a:t>
            </a:r>
            <a:r>
              <a:rPr lang="en-US" sz="3600" baseline="30000" dirty="0">
                <a:latin typeface="+mn-lt"/>
              </a:rPr>
              <a:t>11 </a:t>
            </a:r>
            <a:r>
              <a:rPr lang="en-US" sz="3600" dirty="0">
                <a:latin typeface="+mn-lt"/>
              </a:rPr>
              <a:t>and said, “Men of Galilee, why do you stand looking into heaven? This Jesus, who was taken up from you into heaven, will come in the same way as you saw him go into heaven.”</a:t>
            </a:r>
            <a:r>
              <a:rPr lang="en-US" sz="3400" dirty="0">
                <a:latin typeface="+mn-lt"/>
              </a:rPr>
              <a:t>	</a:t>
            </a:r>
            <a:r>
              <a:rPr lang="en-US" sz="2800" b="1" dirty="0">
                <a:latin typeface="+mn-lt"/>
              </a:rPr>
              <a:t>Acts 1:9-11</a:t>
            </a:r>
            <a:endParaRPr lang="en-US" sz="2800" b="1" dirty="0">
              <a:uFill>
                <a:solidFill>
                  <a:srgbClr val="3E0000"/>
                </a:solidFill>
              </a:uFill>
              <a:latin typeface="+mn-lt"/>
              <a:cs typeface="Arial" panose="020B0604020202020204" pitchFamily="34" charset="0"/>
            </a:endParaRPr>
          </a:p>
        </p:txBody>
      </p:sp>
      <p:sp>
        <p:nvSpPr>
          <p:cNvPr id="3" name="Rectangle: Rounded Corners 2">
            <a:extLst>
              <a:ext uri="{FF2B5EF4-FFF2-40B4-BE49-F238E27FC236}">
                <a16:creationId xmlns:a16="http://schemas.microsoft.com/office/drawing/2014/main" id="{52A40055-2BEC-F7EC-A537-56CEC366F9E1}"/>
              </a:ext>
            </a:extLst>
          </p:cNvPr>
          <p:cNvSpPr/>
          <p:nvPr/>
        </p:nvSpPr>
        <p:spPr>
          <a:xfrm>
            <a:off x="1219200" y="3429000"/>
            <a:ext cx="31242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04700310-6D26-A7EE-5C63-EEBEF66B1D71}"/>
              </a:ext>
            </a:extLst>
          </p:cNvPr>
          <p:cNvSpPr/>
          <p:nvPr/>
        </p:nvSpPr>
        <p:spPr>
          <a:xfrm>
            <a:off x="4191000" y="4000500"/>
            <a:ext cx="2057400" cy="4191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1957748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ppt_x"/>
                                          </p:val>
                                        </p:tav>
                                        <p:tav tm="100000">
                                          <p:val>
                                            <p:strVal val="#ppt_x"/>
                                          </p:val>
                                        </p:tav>
                                      </p:tavLst>
                                    </p:anim>
                                    <p:anim calcmode="lin" valueType="num">
                                      <p:cBhvr additive="base">
                                        <p:cTn id="8"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4D4B0F3-679B-8D2B-2F2E-72AD2A69AC3C}"/>
              </a:ext>
            </a:extLst>
          </p:cNvPr>
          <p:cNvSpPr txBox="1">
            <a:spLocks noChangeArrowheads="1"/>
          </p:cNvSpPr>
          <p:nvPr/>
        </p:nvSpPr>
        <p:spPr bwMode="auto">
          <a:xfrm>
            <a:off x="194511" y="173936"/>
            <a:ext cx="8534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spcAft>
                <a:spcPts val="0"/>
              </a:spcAft>
              <a:tabLst>
                <a:tab pos="8174038" algn="r"/>
              </a:tabLst>
            </a:pPr>
            <a:r>
              <a:rPr lang="en-US" sz="6000" b="1" dirty="0">
                <a:solidFill>
                  <a:prstClr val="black"/>
                </a:solidFill>
                <a:uFill>
                  <a:solidFill>
                    <a:srgbClr val="3E0000"/>
                  </a:solidFill>
                </a:uFill>
                <a:latin typeface="+mn-lt"/>
                <a:cs typeface="Arial" panose="020B0604020202020204" pitchFamily="34" charset="0"/>
              </a:rPr>
              <a:t>Galilee was the place of the disciple’s</a:t>
            </a:r>
            <a:r>
              <a:rPr lang="en-US" sz="4800" dirty="0">
                <a:solidFill>
                  <a:prstClr val="black"/>
                </a:solidFill>
                <a:uFill>
                  <a:solidFill>
                    <a:srgbClr val="3E0000"/>
                  </a:solidFill>
                </a:uFill>
                <a:latin typeface="+mn-lt"/>
                <a:cs typeface="Arial" panose="020B0604020202020204" pitchFamily="34" charset="0"/>
              </a:rPr>
              <a:t> (11) </a:t>
            </a:r>
            <a:r>
              <a:rPr lang="en-US" sz="6000" b="1" dirty="0">
                <a:solidFill>
                  <a:prstClr val="black"/>
                </a:solidFill>
                <a:uFill>
                  <a:solidFill>
                    <a:srgbClr val="3E0000"/>
                  </a:solidFill>
                </a:uFill>
                <a:latin typeface="+mn-lt"/>
                <a:cs typeface="Arial" panose="020B0604020202020204" pitchFamily="34" charset="0"/>
              </a:rPr>
              <a:t>and Jesus’ earthy identity!</a:t>
            </a:r>
            <a:endParaRPr lang="en-US" sz="6000" b="1" dirty="0">
              <a:uFill>
                <a:solidFill>
                  <a:srgbClr val="3E0000"/>
                </a:solidFill>
              </a:uFill>
              <a:latin typeface="+mn-lt"/>
              <a:cs typeface="Arial" panose="020B0604020202020204" pitchFamily="34" charset="0"/>
            </a:endParaRPr>
          </a:p>
        </p:txBody>
      </p:sp>
      <p:sp>
        <p:nvSpPr>
          <p:cNvPr id="2" name="TextBox 1">
            <a:extLst>
              <a:ext uri="{FF2B5EF4-FFF2-40B4-BE49-F238E27FC236}">
                <a16:creationId xmlns:a16="http://schemas.microsoft.com/office/drawing/2014/main" id="{40A0E2BC-4FD1-7EFB-8C81-AA3CDEDB2761}"/>
              </a:ext>
            </a:extLst>
          </p:cNvPr>
          <p:cNvSpPr txBox="1">
            <a:spLocks noChangeArrowheads="1"/>
          </p:cNvSpPr>
          <p:nvPr/>
        </p:nvSpPr>
        <p:spPr bwMode="auto">
          <a:xfrm>
            <a:off x="190500" y="3429000"/>
            <a:ext cx="8763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62963" algn="r"/>
              </a:tabLst>
            </a:pPr>
            <a:r>
              <a:rPr lang="en-US" sz="3200" dirty="0"/>
              <a:t>And the crowds said, “This is the prophet Jesus, from Nazareth of Galilee.”	</a:t>
            </a:r>
            <a:r>
              <a:rPr lang="en-US" sz="2800" b="1" dirty="0">
                <a:latin typeface="+mn-lt"/>
              </a:rPr>
              <a:t>Mt 21:11</a:t>
            </a:r>
            <a:endParaRPr lang="en-US" sz="2800" b="1" dirty="0">
              <a:uFill>
                <a:solidFill>
                  <a:srgbClr val="3E0000"/>
                </a:solidFill>
              </a:uFill>
              <a:latin typeface="+mn-lt"/>
              <a:cs typeface="Arial" panose="020B0604020202020204" pitchFamily="34" charset="0"/>
            </a:endParaRPr>
          </a:p>
        </p:txBody>
      </p:sp>
      <p:sp>
        <p:nvSpPr>
          <p:cNvPr id="3" name="TextBox 2">
            <a:extLst>
              <a:ext uri="{FF2B5EF4-FFF2-40B4-BE49-F238E27FC236}">
                <a16:creationId xmlns:a16="http://schemas.microsoft.com/office/drawing/2014/main" id="{FF12D241-02AB-492D-F807-6AE486D600CC}"/>
              </a:ext>
            </a:extLst>
          </p:cNvPr>
          <p:cNvSpPr txBox="1">
            <a:spLocks noChangeArrowheads="1"/>
          </p:cNvSpPr>
          <p:nvPr/>
        </p:nvSpPr>
        <p:spPr bwMode="auto">
          <a:xfrm>
            <a:off x="190500" y="4800600"/>
            <a:ext cx="8763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62963" algn="r"/>
              </a:tabLst>
            </a:pPr>
            <a:r>
              <a:rPr lang="en-US" sz="3200" dirty="0"/>
              <a:t>Nathanael said to him, “Can anything good come out of Nazareth?” Philip said to him, “Come and see.”	</a:t>
            </a:r>
            <a:r>
              <a:rPr lang="en-US" sz="2800" b="1" dirty="0">
                <a:latin typeface="+mn-lt"/>
              </a:rPr>
              <a:t>Jn 1:46</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115998609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0" fill="hold"/>
                                        <p:tgtEl>
                                          <p:spTgt spid="6"/>
                                        </p:tgtEl>
                                        <p:attrNameLst>
                                          <p:attrName>ppt_x</p:attrName>
                                        </p:attrNameLst>
                                      </p:cBhvr>
                                      <p:tavLst>
                                        <p:tav tm="0">
                                          <p:val>
                                            <p:strVal val="#ppt_x"/>
                                          </p:val>
                                        </p:tav>
                                        <p:tav tm="100000">
                                          <p:val>
                                            <p:strVal val="#ppt_x"/>
                                          </p:val>
                                        </p:tav>
                                      </p:tavLst>
                                    </p:anim>
                                    <p:anim calcmode="lin" valueType="num">
                                      <p:cBhvr additive="base">
                                        <p:cTn id="8" dur="3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4"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3000" fill="hold"/>
                                        <p:tgtEl>
                                          <p:spTgt spid="2"/>
                                        </p:tgtEl>
                                        <p:attrNameLst>
                                          <p:attrName>ppt_x</p:attrName>
                                        </p:attrNameLst>
                                      </p:cBhvr>
                                      <p:tavLst>
                                        <p:tav tm="0">
                                          <p:val>
                                            <p:strVal val="#ppt_x"/>
                                          </p:val>
                                        </p:tav>
                                        <p:tav tm="100000">
                                          <p:val>
                                            <p:strVal val="#ppt_x"/>
                                          </p:val>
                                        </p:tav>
                                      </p:tavLst>
                                    </p:anim>
                                    <p:anim calcmode="lin" valueType="num">
                                      <p:cBhvr additive="base">
                                        <p:cTn id="13" dur="30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600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3000" fill="hold"/>
                                        <p:tgtEl>
                                          <p:spTgt spid="3"/>
                                        </p:tgtEl>
                                        <p:attrNameLst>
                                          <p:attrName>ppt_x</p:attrName>
                                        </p:attrNameLst>
                                      </p:cBhvr>
                                      <p:tavLst>
                                        <p:tav tm="0">
                                          <p:val>
                                            <p:strVal val="#ppt_x"/>
                                          </p:val>
                                        </p:tav>
                                        <p:tav tm="100000">
                                          <p:val>
                                            <p:strVal val="#ppt_x"/>
                                          </p:val>
                                        </p:tav>
                                      </p:tavLst>
                                    </p:anim>
                                    <p:anim calcmode="lin" valueType="num">
                                      <p:cBhvr additive="base">
                                        <p:cTn id="18" dur="3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4D4B0F3-679B-8D2B-2F2E-72AD2A69AC3C}"/>
              </a:ext>
            </a:extLst>
          </p:cNvPr>
          <p:cNvSpPr txBox="1">
            <a:spLocks noChangeArrowheads="1"/>
          </p:cNvSpPr>
          <p:nvPr/>
        </p:nvSpPr>
        <p:spPr bwMode="auto">
          <a:xfrm>
            <a:off x="0" y="2768411"/>
            <a:ext cx="9144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spcAft>
                <a:spcPts val="0"/>
              </a:spcAft>
              <a:tabLst>
                <a:tab pos="8174038" algn="r"/>
              </a:tabLst>
            </a:pPr>
            <a:r>
              <a:rPr lang="en-US" sz="6000" b="1" dirty="0">
                <a:solidFill>
                  <a:prstClr val="black"/>
                </a:solidFill>
                <a:uFill>
                  <a:solidFill>
                    <a:srgbClr val="3E0000"/>
                  </a:solidFill>
                </a:uFill>
                <a:latin typeface="+mn-lt"/>
                <a:cs typeface="Arial" panose="020B0604020202020204" pitchFamily="34" charset="0"/>
              </a:rPr>
              <a:t>He has </a:t>
            </a:r>
            <a:r>
              <a:rPr lang="en-US" sz="6000" b="1" u="sng" dirty="0">
                <a:solidFill>
                  <a:prstClr val="black"/>
                </a:solidFill>
                <a:uFill>
                  <a:solidFill>
                    <a:srgbClr val="3E0000"/>
                  </a:solidFill>
                </a:uFill>
                <a:latin typeface="+mn-lt"/>
                <a:cs typeface="Arial" panose="020B0604020202020204" pitchFamily="34" charset="0"/>
              </a:rPr>
              <a:t>risen</a:t>
            </a:r>
            <a:r>
              <a:rPr lang="en-US" sz="6000" b="1" dirty="0">
                <a:solidFill>
                  <a:prstClr val="black"/>
                </a:solidFill>
                <a:uFill>
                  <a:solidFill>
                    <a:srgbClr val="3E0000"/>
                  </a:solidFill>
                </a:uFill>
                <a:latin typeface="+mn-lt"/>
                <a:cs typeface="Arial" panose="020B0604020202020204" pitchFamily="34" charset="0"/>
              </a:rPr>
              <a:t>, </a:t>
            </a:r>
          </a:p>
          <a:p>
            <a:pPr lvl="0" algn="ctr">
              <a:spcAft>
                <a:spcPts val="0"/>
              </a:spcAft>
              <a:tabLst>
                <a:tab pos="8174038" algn="r"/>
              </a:tabLst>
            </a:pPr>
            <a:r>
              <a:rPr lang="en-US" sz="6000" b="1" dirty="0">
                <a:solidFill>
                  <a:prstClr val="black"/>
                </a:solidFill>
                <a:uFill>
                  <a:solidFill>
                    <a:srgbClr val="3E0000"/>
                  </a:solidFill>
                </a:uFill>
                <a:latin typeface="+mn-lt"/>
                <a:cs typeface="Arial" panose="020B0604020202020204" pitchFamily="34" charset="0"/>
              </a:rPr>
              <a:t>from the  </a:t>
            </a:r>
            <a:r>
              <a:rPr lang="en-US" sz="6000" b="1" u="sng" dirty="0">
                <a:solidFill>
                  <a:prstClr val="black"/>
                </a:solidFill>
                <a:uFill>
                  <a:solidFill>
                    <a:srgbClr val="3E0000"/>
                  </a:solidFill>
                </a:uFill>
                <a:latin typeface="+mn-lt"/>
                <a:cs typeface="Arial" panose="020B0604020202020204" pitchFamily="34" charset="0"/>
              </a:rPr>
              <a:t>dead</a:t>
            </a:r>
            <a:r>
              <a:rPr lang="en-US" sz="6000" b="1" dirty="0">
                <a:solidFill>
                  <a:prstClr val="black"/>
                </a:solidFill>
                <a:uFill>
                  <a:solidFill>
                    <a:srgbClr val="3E0000"/>
                  </a:solidFill>
                </a:uFill>
                <a:latin typeface="+mn-lt"/>
                <a:cs typeface="Arial" panose="020B0604020202020204" pitchFamily="34" charset="0"/>
              </a:rPr>
              <a:t>!</a:t>
            </a:r>
            <a:endParaRPr lang="en-US" sz="6000" b="1" dirty="0">
              <a:uFill>
                <a:solidFill>
                  <a:srgbClr val="3E0000"/>
                </a:solidFill>
              </a:uFill>
              <a:latin typeface="+mn-lt"/>
              <a:cs typeface="Arial" panose="020B0604020202020204" pitchFamily="34" charset="0"/>
            </a:endParaRPr>
          </a:p>
        </p:txBody>
      </p:sp>
      <p:sp>
        <p:nvSpPr>
          <p:cNvPr id="2" name="TextBox 1">
            <a:extLst>
              <a:ext uri="{FF2B5EF4-FFF2-40B4-BE49-F238E27FC236}">
                <a16:creationId xmlns:a16="http://schemas.microsoft.com/office/drawing/2014/main" id="{40A0E2BC-4FD1-7EFB-8C81-AA3CDEDB2761}"/>
              </a:ext>
            </a:extLst>
          </p:cNvPr>
          <p:cNvSpPr txBox="1">
            <a:spLocks noChangeArrowheads="1"/>
          </p:cNvSpPr>
          <p:nvPr/>
        </p:nvSpPr>
        <p:spPr bwMode="auto">
          <a:xfrm>
            <a:off x="237978" y="520512"/>
            <a:ext cx="8534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462963" algn="r"/>
              </a:tabLst>
            </a:pPr>
            <a:r>
              <a:rPr lang="en-US" sz="4000" b="1" i="1" dirty="0">
                <a:solidFill>
                  <a:srgbClr val="002060"/>
                </a:solidFill>
              </a:rPr>
              <a:t>God sent an angel to give this message to the men THROUGH THE WOMEN:</a:t>
            </a:r>
            <a:endParaRPr lang="en-US" sz="2800" b="1" i="1" dirty="0">
              <a:solidFill>
                <a:srgbClr val="002060"/>
              </a:solidFill>
              <a:uFill>
                <a:solidFill>
                  <a:srgbClr val="3E0000"/>
                </a:solidFill>
              </a:uFill>
              <a:latin typeface="+mn-lt"/>
              <a:cs typeface="Arial" panose="020B0604020202020204" pitchFamily="34" charset="0"/>
            </a:endParaRPr>
          </a:p>
        </p:txBody>
      </p:sp>
      <p:sp>
        <p:nvSpPr>
          <p:cNvPr id="3" name="TextBox 2">
            <a:extLst>
              <a:ext uri="{FF2B5EF4-FFF2-40B4-BE49-F238E27FC236}">
                <a16:creationId xmlns:a16="http://schemas.microsoft.com/office/drawing/2014/main" id="{9E494EAA-8322-2DFB-41F5-525F078C7C4A}"/>
              </a:ext>
            </a:extLst>
          </p:cNvPr>
          <p:cNvSpPr txBox="1">
            <a:spLocks noChangeArrowheads="1"/>
          </p:cNvSpPr>
          <p:nvPr/>
        </p:nvSpPr>
        <p:spPr bwMode="auto">
          <a:xfrm>
            <a:off x="0" y="5105400"/>
            <a:ext cx="914399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spcAft>
                <a:spcPts val="0"/>
              </a:spcAft>
              <a:tabLst>
                <a:tab pos="8174038" algn="r"/>
              </a:tabLst>
            </a:pPr>
            <a:r>
              <a:rPr lang="en-US" sz="6000" b="1" dirty="0">
                <a:solidFill>
                  <a:prstClr val="black"/>
                </a:solidFill>
                <a:uFill>
                  <a:solidFill>
                    <a:srgbClr val="3E0000"/>
                  </a:solidFill>
                </a:uFill>
                <a:latin typeface="+mn-lt"/>
                <a:cs typeface="Arial" panose="020B0604020202020204" pitchFamily="34" charset="0"/>
              </a:rPr>
              <a:t>He is </a:t>
            </a:r>
            <a:r>
              <a:rPr lang="en-US" sz="6000" b="1" u="sng" dirty="0">
                <a:solidFill>
                  <a:prstClr val="black"/>
                </a:solidFill>
                <a:uFill>
                  <a:solidFill>
                    <a:srgbClr val="3E0000"/>
                  </a:solidFill>
                </a:uFill>
                <a:latin typeface="+mn-lt"/>
                <a:cs typeface="Arial" panose="020B0604020202020204" pitchFamily="34" charset="0"/>
              </a:rPr>
              <a:t>going</a:t>
            </a:r>
            <a:r>
              <a:rPr lang="en-US" sz="6000" b="1" dirty="0">
                <a:solidFill>
                  <a:prstClr val="black"/>
                </a:solidFill>
                <a:uFill>
                  <a:solidFill>
                    <a:srgbClr val="3E0000"/>
                  </a:solidFill>
                </a:uFill>
                <a:latin typeface="+mn-lt"/>
                <a:cs typeface="Arial" panose="020B0604020202020204" pitchFamily="34" charset="0"/>
              </a:rPr>
              <a:t> to </a:t>
            </a:r>
            <a:r>
              <a:rPr lang="en-US" sz="6000" b="1" u="sng" dirty="0">
                <a:solidFill>
                  <a:prstClr val="black"/>
                </a:solidFill>
                <a:uFill>
                  <a:solidFill>
                    <a:srgbClr val="3E0000"/>
                  </a:solidFill>
                </a:uFill>
                <a:latin typeface="+mn-lt"/>
                <a:cs typeface="Arial" panose="020B0604020202020204" pitchFamily="34" charset="0"/>
              </a:rPr>
              <a:t>Galilee</a:t>
            </a:r>
            <a:r>
              <a:rPr lang="en-US" sz="6000" b="1" dirty="0">
                <a:solidFill>
                  <a:prstClr val="black"/>
                </a:solidFill>
                <a:uFill>
                  <a:solidFill>
                    <a:srgbClr val="3E0000"/>
                  </a:solidFill>
                </a:uFill>
                <a:latin typeface="+mn-lt"/>
                <a:cs typeface="Arial" panose="020B0604020202020204" pitchFamily="34" charset="0"/>
              </a:rPr>
              <a:t>.</a:t>
            </a:r>
            <a:endParaRPr lang="en-US" sz="60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05391374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0" fill="hold"/>
                                        <p:tgtEl>
                                          <p:spTgt spid="6"/>
                                        </p:tgtEl>
                                        <p:attrNameLst>
                                          <p:attrName>ppt_x</p:attrName>
                                        </p:attrNameLst>
                                      </p:cBhvr>
                                      <p:tavLst>
                                        <p:tav tm="0">
                                          <p:val>
                                            <p:strVal val="#ppt_x"/>
                                          </p:val>
                                        </p:tav>
                                        <p:tav tm="100000">
                                          <p:val>
                                            <p:strVal val="#ppt_x"/>
                                          </p:val>
                                        </p:tav>
                                      </p:tavLst>
                                    </p:anim>
                                    <p:anim calcmode="lin" valueType="num">
                                      <p:cBhvr additive="base">
                                        <p:cTn id="8" dur="3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4"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3000" fill="hold"/>
                                        <p:tgtEl>
                                          <p:spTgt spid="2"/>
                                        </p:tgtEl>
                                        <p:attrNameLst>
                                          <p:attrName>ppt_x</p:attrName>
                                        </p:attrNameLst>
                                      </p:cBhvr>
                                      <p:tavLst>
                                        <p:tav tm="0">
                                          <p:val>
                                            <p:strVal val="#ppt_x"/>
                                          </p:val>
                                        </p:tav>
                                        <p:tav tm="100000">
                                          <p:val>
                                            <p:strVal val="#ppt_x"/>
                                          </p:val>
                                        </p:tav>
                                      </p:tavLst>
                                    </p:anim>
                                    <p:anim calcmode="lin" valueType="num">
                                      <p:cBhvr additive="base">
                                        <p:cTn id="13" dur="3000" fill="hold"/>
                                        <p:tgtEl>
                                          <p:spTgt spid="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3000" fill="hold"/>
                                        <p:tgtEl>
                                          <p:spTgt spid="3"/>
                                        </p:tgtEl>
                                        <p:attrNameLst>
                                          <p:attrName>ppt_x</p:attrName>
                                        </p:attrNameLst>
                                      </p:cBhvr>
                                      <p:tavLst>
                                        <p:tav tm="0">
                                          <p:val>
                                            <p:strVal val="#ppt_x"/>
                                          </p:val>
                                        </p:tav>
                                        <p:tav tm="100000">
                                          <p:val>
                                            <p:strVal val="#ppt_x"/>
                                          </p:val>
                                        </p:tav>
                                      </p:tavLst>
                                    </p:anim>
                                    <p:anim calcmode="lin" valueType="num">
                                      <p:cBhvr additive="base">
                                        <p:cTn id="17" dur="3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12D241-02AB-492D-F807-6AE486D600CC}"/>
              </a:ext>
            </a:extLst>
          </p:cNvPr>
          <p:cNvSpPr txBox="1">
            <a:spLocks noChangeArrowheads="1"/>
          </p:cNvSpPr>
          <p:nvPr/>
        </p:nvSpPr>
        <p:spPr bwMode="auto">
          <a:xfrm>
            <a:off x="190500" y="838200"/>
            <a:ext cx="8763000"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62963" algn="r"/>
              </a:tabLst>
            </a:pPr>
            <a:r>
              <a:rPr lang="en-US" sz="3600" dirty="0"/>
              <a:t>Have this mind among yourselves, which is yours in Christ Jesus, </a:t>
            </a:r>
            <a:r>
              <a:rPr lang="en-US" sz="3600" baseline="30000" dirty="0"/>
              <a:t>6 </a:t>
            </a:r>
            <a:r>
              <a:rPr lang="en-US" sz="3600" dirty="0"/>
              <a:t>who, though he was in the form of God, did not count equality with God a thing to be grasped, </a:t>
            </a:r>
            <a:r>
              <a:rPr lang="en-US" sz="3600" baseline="30000" dirty="0"/>
              <a:t>7 </a:t>
            </a:r>
            <a:r>
              <a:rPr lang="en-US" sz="3600" dirty="0"/>
              <a:t>but emptied himself, by taking the form of a servant, being born in the likeness of men. </a:t>
            </a:r>
            <a:r>
              <a:rPr lang="en-US" sz="3600" baseline="30000" dirty="0"/>
              <a:t>8 </a:t>
            </a:r>
            <a:r>
              <a:rPr lang="en-US" sz="3600" dirty="0"/>
              <a:t>And being found in human form, he humbled himself by becoming obedient to the point of death, even death on a cross.</a:t>
            </a:r>
          </a:p>
          <a:p>
            <a:pPr>
              <a:tabLst>
                <a:tab pos="8462963" algn="r"/>
              </a:tabLst>
            </a:pPr>
            <a:r>
              <a:rPr lang="en-US" sz="3200" dirty="0"/>
              <a:t>	</a:t>
            </a:r>
            <a:r>
              <a:rPr lang="en-US" sz="2800" b="1" dirty="0">
                <a:latin typeface="+mn-lt"/>
              </a:rPr>
              <a:t>Phil 2:5-8</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97666159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0" fill="hold"/>
                                        <p:tgtEl>
                                          <p:spTgt spid="3"/>
                                        </p:tgtEl>
                                        <p:attrNameLst>
                                          <p:attrName>ppt_x</p:attrName>
                                        </p:attrNameLst>
                                      </p:cBhvr>
                                      <p:tavLst>
                                        <p:tav tm="0">
                                          <p:val>
                                            <p:strVal val="#ppt_x"/>
                                          </p:val>
                                        </p:tav>
                                        <p:tav tm="100000">
                                          <p:val>
                                            <p:strVal val="#ppt_x"/>
                                          </p:val>
                                        </p:tav>
                                      </p:tavLst>
                                    </p:anim>
                                    <p:anim calcmode="lin" valueType="num">
                                      <p:cBhvr additive="base">
                                        <p:cTn id="8" dur="3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12D241-02AB-492D-F807-6AE486D600CC}"/>
              </a:ext>
            </a:extLst>
          </p:cNvPr>
          <p:cNvSpPr txBox="1">
            <a:spLocks noChangeArrowheads="1"/>
          </p:cNvSpPr>
          <p:nvPr/>
        </p:nvSpPr>
        <p:spPr bwMode="auto">
          <a:xfrm>
            <a:off x="190500" y="914400"/>
            <a:ext cx="8763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62963" algn="r"/>
              </a:tabLst>
            </a:pPr>
            <a:r>
              <a:rPr lang="en-US" sz="3600" dirty="0"/>
              <a:t>Therefore, God has highly exalted him and bestowed on him the name that is above every name, </a:t>
            </a:r>
            <a:r>
              <a:rPr lang="en-US" sz="3600" baseline="30000" dirty="0"/>
              <a:t>10 </a:t>
            </a:r>
            <a:r>
              <a:rPr lang="en-US" sz="3600" dirty="0"/>
              <a:t>so that at the name of Jesus every knee should bow, in heaven and on earth and under the earth, </a:t>
            </a:r>
            <a:r>
              <a:rPr lang="en-US" sz="3600" baseline="30000" dirty="0"/>
              <a:t>11 </a:t>
            </a:r>
            <a:r>
              <a:rPr lang="en-US" sz="3600" dirty="0"/>
              <a:t>and every tongue confess that Jesus Christ is Lord, to the glory of God the Father. 	</a:t>
            </a:r>
            <a:r>
              <a:rPr lang="en-US" sz="2800" b="1" dirty="0">
                <a:latin typeface="+mn-lt"/>
              </a:rPr>
              <a:t>Phil 2:9-11</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155210992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0" fill="hold"/>
                                        <p:tgtEl>
                                          <p:spTgt spid="3"/>
                                        </p:tgtEl>
                                        <p:attrNameLst>
                                          <p:attrName>ppt_x</p:attrName>
                                        </p:attrNameLst>
                                      </p:cBhvr>
                                      <p:tavLst>
                                        <p:tav tm="0">
                                          <p:val>
                                            <p:strVal val="#ppt_x"/>
                                          </p:val>
                                        </p:tav>
                                        <p:tav tm="100000">
                                          <p:val>
                                            <p:strVal val="#ppt_x"/>
                                          </p:val>
                                        </p:tav>
                                      </p:tavLst>
                                    </p:anim>
                                    <p:anim calcmode="lin" valueType="num">
                                      <p:cBhvr additive="base">
                                        <p:cTn id="8" dur="3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12D241-02AB-492D-F807-6AE486D600CC}"/>
              </a:ext>
            </a:extLst>
          </p:cNvPr>
          <p:cNvSpPr txBox="1">
            <a:spLocks noChangeArrowheads="1"/>
          </p:cNvSpPr>
          <p:nvPr/>
        </p:nvSpPr>
        <p:spPr bwMode="auto">
          <a:xfrm>
            <a:off x="190500" y="228600"/>
            <a:ext cx="87630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62963" algn="r"/>
              </a:tabLst>
            </a:pPr>
            <a:r>
              <a:rPr lang="en-US" sz="3400" dirty="0"/>
              <a:t>I count everything as loss because of the surpassing worth of knowing Christ Jesus my Lord. For his sake I have suffered the loss of all things and count them as rubbish, in order that I may gain Christ </a:t>
            </a:r>
            <a:r>
              <a:rPr lang="en-US" sz="3400" baseline="30000" dirty="0"/>
              <a:t>9 </a:t>
            </a:r>
            <a:r>
              <a:rPr lang="en-US" sz="3400" dirty="0"/>
              <a:t>and be found in him, not having a righteousness of my own that comes from the law, but that which comes through faith in Christ, the righteous-ness from God that depends on faith </a:t>
            </a:r>
            <a:r>
              <a:rPr lang="en-US" sz="3400" baseline="30000" dirty="0"/>
              <a:t>10 </a:t>
            </a:r>
            <a:r>
              <a:rPr lang="en-US" sz="3400" u="heavy" dirty="0">
                <a:uFill>
                  <a:solidFill>
                    <a:srgbClr val="001236"/>
                  </a:solidFill>
                </a:uFill>
              </a:rPr>
              <a:t>that I may know him and the power of his resurrection</a:t>
            </a:r>
            <a:r>
              <a:rPr lang="en-US" sz="3400" dirty="0"/>
              <a:t>, and may share his sufferings, becoming like him in his death!	</a:t>
            </a:r>
            <a:r>
              <a:rPr lang="en-US" sz="2800" b="1" dirty="0">
                <a:latin typeface="+mn-lt"/>
              </a:rPr>
              <a:t>Phil 2:9-11</a:t>
            </a:r>
            <a:endParaRPr lang="en-US" sz="2800" b="1" dirty="0">
              <a:uFill>
                <a:solidFill>
                  <a:srgbClr val="3E0000"/>
                </a:solidFill>
              </a:uFill>
              <a:latin typeface="+mn-lt"/>
              <a:cs typeface="Arial" panose="020B0604020202020204" pitchFamily="34" charset="0"/>
            </a:endParaRPr>
          </a:p>
        </p:txBody>
      </p:sp>
      <p:sp>
        <p:nvSpPr>
          <p:cNvPr id="2" name="Rectangle: Rounded Corners 1">
            <a:extLst>
              <a:ext uri="{FF2B5EF4-FFF2-40B4-BE49-F238E27FC236}">
                <a16:creationId xmlns:a16="http://schemas.microsoft.com/office/drawing/2014/main" id="{BD2D1691-AD46-3FB8-7B27-5A9503165496}"/>
              </a:ext>
            </a:extLst>
          </p:cNvPr>
          <p:cNvSpPr/>
          <p:nvPr/>
        </p:nvSpPr>
        <p:spPr>
          <a:xfrm>
            <a:off x="3733800" y="228600"/>
            <a:ext cx="1447800" cy="6096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CD47F14E-4B94-237B-A7D0-6869CD6B9D47}"/>
              </a:ext>
            </a:extLst>
          </p:cNvPr>
          <p:cNvSpPr/>
          <p:nvPr/>
        </p:nvSpPr>
        <p:spPr>
          <a:xfrm>
            <a:off x="195416" y="5989975"/>
            <a:ext cx="6134100" cy="487025"/>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Arrow: Down 5">
            <a:extLst>
              <a:ext uri="{FF2B5EF4-FFF2-40B4-BE49-F238E27FC236}">
                <a16:creationId xmlns:a16="http://schemas.microsoft.com/office/drawing/2014/main" id="{C792D70D-542F-7803-55BF-04BE178AD750}"/>
              </a:ext>
            </a:extLst>
          </p:cNvPr>
          <p:cNvSpPr/>
          <p:nvPr/>
        </p:nvSpPr>
        <p:spPr>
          <a:xfrm rot="1193877">
            <a:off x="3229103" y="2220954"/>
            <a:ext cx="1371600" cy="1752600"/>
          </a:xfrm>
          <a:prstGeom prst="downArrow">
            <a:avLst/>
          </a:prstGeom>
          <a:noFill/>
          <a:ln w="50800">
            <a:solidFill>
              <a:schemeClr val="tx2">
                <a:lumMod val="75000"/>
                <a:alpha val="6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Down 6">
            <a:extLst>
              <a:ext uri="{FF2B5EF4-FFF2-40B4-BE49-F238E27FC236}">
                <a16:creationId xmlns:a16="http://schemas.microsoft.com/office/drawing/2014/main" id="{5B897A48-960B-E0CF-D645-73A5E870C5A1}"/>
              </a:ext>
            </a:extLst>
          </p:cNvPr>
          <p:cNvSpPr/>
          <p:nvPr/>
        </p:nvSpPr>
        <p:spPr>
          <a:xfrm rot="1193877">
            <a:off x="6429504" y="2771894"/>
            <a:ext cx="1371600" cy="1752600"/>
          </a:xfrm>
          <a:prstGeom prst="downArrow">
            <a:avLst/>
          </a:prstGeom>
          <a:noFill/>
          <a:ln w="50800">
            <a:solidFill>
              <a:schemeClr val="tx2">
                <a:lumMod val="75000"/>
                <a:alpha val="6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7620728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0" fill="hold"/>
                                        <p:tgtEl>
                                          <p:spTgt spid="3"/>
                                        </p:tgtEl>
                                        <p:attrNameLst>
                                          <p:attrName>ppt_x</p:attrName>
                                        </p:attrNameLst>
                                      </p:cBhvr>
                                      <p:tavLst>
                                        <p:tav tm="0">
                                          <p:val>
                                            <p:strVal val="#ppt_x"/>
                                          </p:val>
                                        </p:tav>
                                        <p:tav tm="100000">
                                          <p:val>
                                            <p:strVal val="#ppt_x"/>
                                          </p:val>
                                        </p:tav>
                                      </p:tavLst>
                                    </p:anim>
                                    <p:anim calcmode="lin" valueType="num">
                                      <p:cBhvr additive="base">
                                        <p:cTn id="8" dur="3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C63394-89D2-F04C-35D9-0BC6DEB8A965}"/>
              </a:ext>
            </a:extLst>
          </p:cNvPr>
          <p:cNvSpPr txBox="1">
            <a:spLocks noChangeArrowheads="1"/>
          </p:cNvSpPr>
          <p:nvPr/>
        </p:nvSpPr>
        <p:spPr bwMode="auto">
          <a:xfrm>
            <a:off x="190500" y="1600200"/>
            <a:ext cx="87630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62963" algn="r"/>
              </a:tabLst>
            </a:pPr>
            <a:r>
              <a:rPr lang="en-US" sz="3400" dirty="0"/>
              <a:t>He was in the world, and the world was made through him, yet the world did not know him. </a:t>
            </a:r>
            <a:r>
              <a:rPr lang="en-US" sz="3400" baseline="30000" dirty="0"/>
              <a:t>11 </a:t>
            </a:r>
            <a:r>
              <a:rPr lang="en-US" sz="3400" dirty="0"/>
              <a:t>He came to his own, and his own people did not receive him. </a:t>
            </a:r>
            <a:r>
              <a:rPr lang="en-US" sz="3400" baseline="30000" dirty="0"/>
              <a:t>12 </a:t>
            </a:r>
            <a:r>
              <a:rPr lang="en-US" sz="3400" dirty="0"/>
              <a:t>But to all who did receive him, who believed in his name, he gave the right to become children of God, </a:t>
            </a:r>
            <a:r>
              <a:rPr lang="en-US" sz="3400" baseline="30000" dirty="0"/>
              <a:t>13 </a:t>
            </a:r>
            <a:r>
              <a:rPr lang="en-US" sz="3400" dirty="0"/>
              <a:t>who were born, not of blood nor of the will of the flesh nor of the will of man, but of God.	</a:t>
            </a:r>
            <a:r>
              <a:rPr lang="en-US" sz="2800" b="1" dirty="0">
                <a:latin typeface="+mn-lt"/>
              </a:rPr>
              <a:t>Jn 1:10-13</a:t>
            </a:r>
            <a:endParaRPr lang="en-US" sz="2800" b="1" dirty="0">
              <a:uFill>
                <a:solidFill>
                  <a:srgbClr val="3E0000"/>
                </a:solidFill>
              </a:uFill>
              <a:latin typeface="+mn-lt"/>
              <a:cs typeface="Arial" panose="020B0604020202020204" pitchFamily="34" charset="0"/>
            </a:endParaRPr>
          </a:p>
        </p:txBody>
      </p:sp>
      <p:sp>
        <p:nvSpPr>
          <p:cNvPr id="3" name="TextBox 2">
            <a:extLst>
              <a:ext uri="{FF2B5EF4-FFF2-40B4-BE49-F238E27FC236}">
                <a16:creationId xmlns:a16="http://schemas.microsoft.com/office/drawing/2014/main" id="{9252095E-C8B7-D4A3-FF3F-02366D0050E2}"/>
              </a:ext>
            </a:extLst>
          </p:cNvPr>
          <p:cNvSpPr txBox="1">
            <a:spLocks noChangeArrowheads="1"/>
          </p:cNvSpPr>
          <p:nvPr/>
        </p:nvSpPr>
        <p:spPr bwMode="auto">
          <a:xfrm>
            <a:off x="0" y="219865"/>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462963" algn="r"/>
              </a:tabLst>
            </a:pPr>
            <a:r>
              <a:rPr lang="en-US" sz="5400" dirty="0"/>
              <a:t>Faith is simply saying YES!</a:t>
            </a:r>
            <a:endParaRPr lang="en-US" sz="54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61597966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ppt_x"/>
                                          </p:val>
                                        </p:tav>
                                        <p:tav tm="100000">
                                          <p:val>
                                            <p:strVal val="#ppt_x"/>
                                          </p:val>
                                        </p:tav>
                                      </p:tavLst>
                                    </p:anim>
                                    <p:anim calcmode="lin" valueType="num">
                                      <p:cBhvr additive="base">
                                        <p:cTn id="8" dur="3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3000" fill="hold"/>
                                        <p:tgtEl>
                                          <p:spTgt spid="3"/>
                                        </p:tgtEl>
                                        <p:attrNameLst>
                                          <p:attrName>ppt_x</p:attrName>
                                        </p:attrNameLst>
                                      </p:cBhvr>
                                      <p:tavLst>
                                        <p:tav tm="0">
                                          <p:val>
                                            <p:strVal val="#ppt_x"/>
                                          </p:val>
                                        </p:tav>
                                        <p:tav tm="100000">
                                          <p:val>
                                            <p:strVal val="#ppt_x"/>
                                          </p:val>
                                        </p:tav>
                                      </p:tavLst>
                                    </p:anim>
                                    <p:anim calcmode="lin" valueType="num">
                                      <p:cBhvr additive="base">
                                        <p:cTn id="13" dur="3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10801</TotalTime>
  <Words>1007</Words>
  <Application>Microsoft Office PowerPoint</Application>
  <PresentationFormat>On-screen Show (4:3)</PresentationFormat>
  <Paragraphs>34</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682</cp:revision>
  <cp:lastPrinted>2022-10-02T13:03:38Z</cp:lastPrinted>
  <dcterms:created xsi:type="dcterms:W3CDTF">2020-07-19T11:17:55Z</dcterms:created>
  <dcterms:modified xsi:type="dcterms:W3CDTF">2023-04-09T12:55:23Z</dcterms:modified>
</cp:coreProperties>
</file>