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4"/>
  </p:notesMasterIdLst>
  <p:handoutMasterIdLst>
    <p:handoutMasterId r:id="rId15"/>
  </p:handoutMasterIdLst>
  <p:sldIdLst>
    <p:sldId id="8441" r:id="rId5"/>
    <p:sldId id="9337" r:id="rId6"/>
    <p:sldId id="9323" r:id="rId7"/>
    <p:sldId id="9336" r:id="rId8"/>
    <p:sldId id="9342" r:id="rId9"/>
    <p:sldId id="9346" r:id="rId10"/>
    <p:sldId id="9318" r:id="rId11"/>
    <p:sldId id="9343" r:id="rId12"/>
    <p:sldId id="9281" r:id="rId13"/>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800000"/>
    <a:srgbClr val="001236"/>
    <a:srgbClr val="003300"/>
    <a:srgbClr val="CC0000"/>
    <a:srgbClr val="4C0000"/>
    <a:srgbClr val="200F51"/>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63" autoAdjust="0"/>
    <p:restoredTop sz="91026" autoAdjust="0"/>
  </p:normalViewPr>
  <p:slideViewPr>
    <p:cSldViewPr showGuides="1">
      <p:cViewPr varScale="1">
        <p:scale>
          <a:sx n="61" d="100"/>
          <a:sy n="61" d="100"/>
        </p:scale>
        <p:origin x="1281" y="47"/>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le Rintelman" userId="3015f9bd-f692-4206-b000-5b94df7f8e3b" providerId="ADAL" clId="{18CC2391-4341-45C2-B399-DA7426098B6B}"/>
    <pc:docChg chg="delSld">
      <pc:chgData name="Dale Rintelman" userId="3015f9bd-f692-4206-b000-5b94df7f8e3b" providerId="ADAL" clId="{18CC2391-4341-45C2-B399-DA7426098B6B}" dt="2026-10-25T12:08:03.081" v="9" actId="47"/>
      <pc:docMkLst>
        <pc:docMk/>
      </pc:docMkLst>
      <pc:sldChg chg="del">
        <pc:chgData name="Dale Rintelman" userId="3015f9bd-f692-4206-b000-5b94df7f8e3b" providerId="ADAL" clId="{18CC2391-4341-45C2-B399-DA7426098B6B}" dt="2026-10-25T12:07:40.685" v="0" actId="47"/>
        <pc:sldMkLst>
          <pc:docMk/>
          <pc:sldMk cId="2075828468" sldId="9201"/>
        </pc:sldMkLst>
      </pc:sldChg>
      <pc:sldChg chg="del">
        <pc:chgData name="Dale Rintelman" userId="3015f9bd-f692-4206-b000-5b94df7f8e3b" providerId="ADAL" clId="{18CC2391-4341-45C2-B399-DA7426098B6B}" dt="2026-10-25T12:07:41.502" v="1" actId="47"/>
        <pc:sldMkLst>
          <pc:docMk/>
          <pc:sldMk cId="667906193" sldId="9244"/>
        </pc:sldMkLst>
      </pc:sldChg>
      <pc:sldChg chg="del">
        <pc:chgData name="Dale Rintelman" userId="3015f9bd-f692-4206-b000-5b94df7f8e3b" providerId="ADAL" clId="{18CC2391-4341-45C2-B399-DA7426098B6B}" dt="2026-10-25T12:07:50.004" v="2" actId="47"/>
        <pc:sldMkLst>
          <pc:docMk/>
          <pc:sldMk cId="1132905916" sldId="9321"/>
        </pc:sldMkLst>
      </pc:sldChg>
      <pc:sldChg chg="del">
        <pc:chgData name="Dale Rintelman" userId="3015f9bd-f692-4206-b000-5b94df7f8e3b" providerId="ADAL" clId="{18CC2391-4341-45C2-B399-DA7426098B6B}" dt="2026-10-25T12:07:53.579" v="4" actId="47"/>
        <pc:sldMkLst>
          <pc:docMk/>
          <pc:sldMk cId="4189634236" sldId="9338"/>
        </pc:sldMkLst>
      </pc:sldChg>
      <pc:sldChg chg="del">
        <pc:chgData name="Dale Rintelman" userId="3015f9bd-f692-4206-b000-5b94df7f8e3b" providerId="ADAL" clId="{18CC2391-4341-45C2-B399-DA7426098B6B}" dt="2026-10-25T12:07:51.809" v="3" actId="47"/>
        <pc:sldMkLst>
          <pc:docMk/>
          <pc:sldMk cId="3377096663" sldId="9339"/>
        </pc:sldMkLst>
      </pc:sldChg>
      <pc:sldChg chg="del">
        <pc:chgData name="Dale Rintelman" userId="3015f9bd-f692-4206-b000-5b94df7f8e3b" providerId="ADAL" clId="{18CC2391-4341-45C2-B399-DA7426098B6B}" dt="2026-10-25T12:07:55.907" v="5" actId="47"/>
        <pc:sldMkLst>
          <pc:docMk/>
          <pc:sldMk cId="4149168668" sldId="9340"/>
        </pc:sldMkLst>
      </pc:sldChg>
      <pc:sldChg chg="del">
        <pc:chgData name="Dale Rintelman" userId="3015f9bd-f692-4206-b000-5b94df7f8e3b" providerId="ADAL" clId="{18CC2391-4341-45C2-B399-DA7426098B6B}" dt="2026-10-25T12:07:56.841" v="6" actId="47"/>
        <pc:sldMkLst>
          <pc:docMk/>
          <pc:sldMk cId="696393346" sldId="9341"/>
        </pc:sldMkLst>
      </pc:sldChg>
      <pc:sldChg chg="del">
        <pc:chgData name="Dale Rintelman" userId="3015f9bd-f692-4206-b000-5b94df7f8e3b" providerId="ADAL" clId="{18CC2391-4341-45C2-B399-DA7426098B6B}" dt="2026-10-25T12:08:00.668" v="7" actId="47"/>
        <pc:sldMkLst>
          <pc:docMk/>
          <pc:sldMk cId="2551813204" sldId="9344"/>
        </pc:sldMkLst>
      </pc:sldChg>
      <pc:sldChg chg="del">
        <pc:chgData name="Dale Rintelman" userId="3015f9bd-f692-4206-b000-5b94df7f8e3b" providerId="ADAL" clId="{18CC2391-4341-45C2-B399-DA7426098B6B}" dt="2026-10-25T12:08:01.662" v="8" actId="47"/>
        <pc:sldMkLst>
          <pc:docMk/>
          <pc:sldMk cId="2767418954" sldId="9345"/>
        </pc:sldMkLst>
      </pc:sldChg>
      <pc:sldChg chg="del">
        <pc:chgData name="Dale Rintelman" userId="3015f9bd-f692-4206-b000-5b94df7f8e3b" providerId="ADAL" clId="{18CC2391-4341-45C2-B399-DA7426098B6B}" dt="2026-10-25T12:08:03.081" v="9" actId="47"/>
        <pc:sldMkLst>
          <pc:docMk/>
          <pc:sldMk cId="2981595964" sldId="934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10/25/2026</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10/25/2026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10/25/2026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10/25/2026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10/25/2026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10/25/2026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10/25/2026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10/25/2026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10/25/2026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10/25/2026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10/25/2026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10/25/2026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10/25/2026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10/25/2026</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6D6C-A615-7D14-4C6B-FDB9268D4F17}"/>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id="{FE117635-1170-FAE7-FC1A-D151B0C7E2B8}"/>
              </a:ext>
            </a:extLst>
          </p:cNvPr>
          <p:cNvSpPr txBox="1">
            <a:spLocks noChangeArrowheads="1"/>
          </p:cNvSpPr>
          <p:nvPr/>
        </p:nvSpPr>
        <p:spPr bwMode="auto">
          <a:xfrm>
            <a:off x="137161" y="1849173"/>
            <a:ext cx="3322988" cy="346445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lnSpc>
                <a:spcPct val="115000"/>
              </a:lnSpc>
              <a:spcAft>
                <a:spcPts val="1000"/>
              </a:spcAft>
              <a:buNone/>
              <a:tabLst>
                <a:tab pos="4457700" algn="r"/>
                <a:tab pos="7086600" algn="ctr"/>
              </a:tabLst>
            </a:pPr>
            <a:r>
              <a:rPr lang="en-US" sz="3200" b="1" kern="1400" spc="-50" dirty="0">
                <a:effectLst/>
                <a:latin typeface="Helvetica" panose="020B0604020202020204" pitchFamily="34" charset="0"/>
                <a:ea typeface="Times New Roman" panose="02020603050405020304" pitchFamily="18" charset="0"/>
                <a:cs typeface="Times New Roman" panose="02020603050405020304" pitchFamily="18" charset="0"/>
              </a:rPr>
              <a:t>Mt 16:1-4, 5-12</a:t>
            </a:r>
          </a:p>
          <a:p>
            <a:pPr marL="0" marR="0">
              <a:lnSpc>
                <a:spcPct val="115000"/>
              </a:lnSpc>
              <a:spcAft>
                <a:spcPts val="1000"/>
              </a:spcAft>
              <a:buNone/>
              <a:tabLst>
                <a:tab pos="4457700" algn="r"/>
                <a:tab pos="7086600" algn="ctr"/>
              </a:tabLst>
            </a:pPr>
            <a:r>
              <a:rPr lang="en-US" sz="3200" b="1" kern="1400" spc="-50" dirty="0">
                <a:effectLst/>
                <a:latin typeface="Helvetica" panose="020B0604020202020204" pitchFamily="34" charset="0"/>
                <a:ea typeface="Times New Roman" panose="02020603050405020304" pitchFamily="18" charset="0"/>
                <a:cs typeface="Times New Roman" panose="02020603050405020304" pitchFamily="18" charset="0"/>
              </a:rPr>
              <a:t>Mk 8:13-21</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1000"/>
              </a:spcAft>
              <a:buNone/>
              <a:tabLst>
                <a:tab pos="4457700" algn="r"/>
                <a:tab pos="7086600" algn="ctr"/>
              </a:tabLs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1000"/>
              </a:spcAft>
              <a:buNone/>
              <a:tabLst>
                <a:tab pos="4457700" algn="r"/>
                <a:tab pos="7086600" algn="ctr"/>
              </a:tabLst>
            </a:pPr>
            <a:endParaRPr lang="en-US" sz="3200" b="1" kern="1400" spc="-50" dirty="0">
              <a:effectLst/>
              <a:latin typeface="Helvetica" panose="020B0604020202020204" pitchFamily="34" charset="0"/>
              <a:ea typeface="Times New Roman" panose="02020603050405020304" pitchFamily="18" charset="0"/>
              <a:cs typeface="Times New Roman" panose="02020603050405020304" pitchFamily="18" charset="0"/>
            </a:endParaRPr>
          </a:p>
        </p:txBody>
      </p:sp>
      <p:sp>
        <p:nvSpPr>
          <p:cNvPr id="2" name="TextBox 9">
            <a:extLst>
              <a:ext uri="{FF2B5EF4-FFF2-40B4-BE49-F238E27FC236}">
                <a16:creationId xmlns:a16="http://schemas.microsoft.com/office/drawing/2014/main" id="{83BBC2F3-17BA-7CAF-1AC7-0F8D18C7F517}"/>
              </a:ext>
            </a:extLst>
          </p:cNvPr>
          <p:cNvSpPr txBox="1">
            <a:spLocks noChangeArrowheads="1"/>
          </p:cNvSpPr>
          <p:nvPr/>
        </p:nvSpPr>
        <p:spPr bwMode="auto">
          <a:xfrm>
            <a:off x="1" y="75604"/>
            <a:ext cx="91439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solidFill>
                  <a:srgbClr val="001236"/>
                </a:solidFill>
                <a:latin typeface="+mn-lt"/>
                <a:cs typeface="Arial" panose="020B0604020202020204" pitchFamily="34" charset="0"/>
              </a:rPr>
              <a:t>Faith and Yeast</a:t>
            </a:r>
          </a:p>
        </p:txBody>
      </p:sp>
      <p:sp>
        <p:nvSpPr>
          <p:cNvPr id="4" name="TextBox 9">
            <a:extLst>
              <a:ext uri="{FF2B5EF4-FFF2-40B4-BE49-F238E27FC236}">
                <a16:creationId xmlns:a16="http://schemas.microsoft.com/office/drawing/2014/main" id="{10CAE491-434D-CE0C-FC1C-B4EBC0BC3780}"/>
              </a:ext>
            </a:extLst>
          </p:cNvPr>
          <p:cNvSpPr txBox="1">
            <a:spLocks noChangeArrowheads="1"/>
          </p:cNvSpPr>
          <p:nvPr/>
        </p:nvSpPr>
        <p:spPr bwMode="auto">
          <a:xfrm>
            <a:off x="457200" y="6019800"/>
            <a:ext cx="1924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200" b="1" i="1" dirty="0">
                <a:cs typeface="Arial" panose="020B0604020202020204" pitchFamily="34" charset="0"/>
              </a:rPr>
              <a:t>10/25/26</a:t>
            </a:r>
          </a:p>
        </p:txBody>
      </p:sp>
      <p:sp>
        <p:nvSpPr>
          <p:cNvPr id="3" name="AutoShape 2" descr="Sheep and Dogs – Jesus and the Syrophoenician Woman (Matthew 15:21-28) |  The Left Hand of Ehud: Matt's Bible Blog">
            <a:extLst>
              <a:ext uri="{FF2B5EF4-FFF2-40B4-BE49-F238E27FC236}">
                <a16:creationId xmlns:a16="http://schemas.microsoft.com/office/drawing/2014/main" id="{16BC19CD-91D3-7650-7E90-2F7F910B061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 name="AutoShape 6">
            <a:extLst>
              <a:ext uri="{FF2B5EF4-FFF2-40B4-BE49-F238E27FC236}">
                <a16:creationId xmlns:a16="http://schemas.microsoft.com/office/drawing/2014/main" id="{6F5FA342-17AA-FAC6-026A-E2F72C9217FB}"/>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 name="AutoShape 6" descr="Icon of Jonah the Prophet and the Whale (Meteora) – P73 – Saint Paul's Icons">
            <a:extLst>
              <a:ext uri="{FF2B5EF4-FFF2-40B4-BE49-F238E27FC236}">
                <a16:creationId xmlns:a16="http://schemas.microsoft.com/office/drawing/2014/main" id="{1AE73302-7A1E-61F2-2101-D274DE3C99C6}"/>
              </a:ext>
            </a:extLst>
          </p:cNvPr>
          <p:cNvSpPr>
            <a:spLocks noChangeAspect="1" noChangeArrowheads="1"/>
          </p:cNvSpPr>
          <p:nvPr/>
        </p:nvSpPr>
        <p:spPr bwMode="auto">
          <a:xfrm>
            <a:off x="4724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1" name="Picture 10">
            <a:extLst>
              <a:ext uri="{FF2B5EF4-FFF2-40B4-BE49-F238E27FC236}">
                <a16:creationId xmlns:a16="http://schemas.microsoft.com/office/drawing/2014/main" id="{BB12EA29-7F4D-77CC-F963-3EF22FAD310B}"/>
              </a:ext>
            </a:extLst>
          </p:cNvPr>
          <p:cNvPicPr>
            <a:picLocks noChangeAspect="1"/>
          </p:cNvPicPr>
          <p:nvPr/>
        </p:nvPicPr>
        <p:blipFill>
          <a:blip r:embed="rId2"/>
          <a:srcRect l="7250" r="1251"/>
          <a:stretch>
            <a:fillRect/>
          </a:stretch>
        </p:blipFill>
        <p:spPr>
          <a:xfrm>
            <a:off x="3581399" y="1371600"/>
            <a:ext cx="5577840" cy="5497689"/>
          </a:xfrm>
          <a:prstGeom prst="rect">
            <a:avLst/>
          </a:prstGeom>
        </p:spPr>
      </p:pic>
    </p:spTree>
    <p:extLst>
      <p:ext uri="{BB962C8B-B14F-4D97-AF65-F5344CB8AC3E}">
        <p14:creationId xmlns:p14="http://schemas.microsoft.com/office/powerpoint/2010/main" val="181985840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D9557-D862-9C8A-9D26-C6EAAF11F50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67D5244-B7FD-C9D4-4D5A-5CC810BDD498}"/>
              </a:ext>
            </a:extLst>
          </p:cNvPr>
          <p:cNvSpPr txBox="1">
            <a:spLocks noChangeArrowheads="1"/>
          </p:cNvSpPr>
          <p:nvPr/>
        </p:nvSpPr>
        <p:spPr bwMode="auto">
          <a:xfrm>
            <a:off x="190500" y="76200"/>
            <a:ext cx="880110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600" dirty="0">
                <a:latin typeface="+mn-lt"/>
              </a:rPr>
              <a:t>And the Pharisees and Sadducees came, and to test him they asked him to show them a sign from heaven. </a:t>
            </a:r>
            <a:r>
              <a:rPr lang="en-US" sz="3600" b="1" baseline="30000" dirty="0">
                <a:latin typeface="+mn-lt"/>
              </a:rPr>
              <a:t>2 </a:t>
            </a:r>
            <a:r>
              <a:rPr lang="en-US" sz="3600" dirty="0">
                <a:latin typeface="+mn-lt"/>
              </a:rPr>
              <a:t>He answered them, “When it is evening, you say, ‘It will be fair weather, for the sky is red.’ </a:t>
            </a:r>
            <a:r>
              <a:rPr lang="en-US" sz="3600" b="1" baseline="30000" dirty="0">
                <a:latin typeface="+mn-lt"/>
              </a:rPr>
              <a:t>3 </a:t>
            </a:r>
            <a:r>
              <a:rPr lang="en-US" sz="3600" dirty="0">
                <a:latin typeface="+mn-lt"/>
              </a:rPr>
              <a:t>And in the morning, ‘It will be stormy today, for the sky is red and threatening.’ You know how to interpret the appearance of the sky, but you cannot interpret the signs of the times. </a:t>
            </a:r>
            <a:r>
              <a:rPr lang="en-US" sz="3600" b="1" baseline="30000" dirty="0">
                <a:latin typeface="+mn-lt"/>
              </a:rPr>
              <a:t>4 </a:t>
            </a:r>
            <a:r>
              <a:rPr lang="en-US" sz="3600" dirty="0">
                <a:latin typeface="+mn-lt"/>
              </a:rPr>
              <a:t>An evil and adulterous generation seeks for a sign, but no sign will be given to it except the sign of Jonah.” So he left them and departed.</a:t>
            </a:r>
            <a:endParaRPr lang="en-US" sz="2400" dirty="0">
              <a:latin typeface="+mn-lt"/>
            </a:endParaRPr>
          </a:p>
        </p:txBody>
      </p:sp>
    </p:spTree>
    <p:extLst>
      <p:ext uri="{BB962C8B-B14F-4D97-AF65-F5344CB8AC3E}">
        <p14:creationId xmlns:p14="http://schemas.microsoft.com/office/powerpoint/2010/main" val="3854853283"/>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1C1B3-C2A4-00D6-A049-0E3DE32AF00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E1CF27F-EEB2-EBF1-25A3-058941D8160B}"/>
              </a:ext>
            </a:extLst>
          </p:cNvPr>
          <p:cNvSpPr txBox="1"/>
          <p:nvPr/>
        </p:nvSpPr>
        <p:spPr>
          <a:xfrm>
            <a:off x="0" y="129838"/>
            <a:ext cx="9144000" cy="2585323"/>
          </a:xfrm>
          <a:prstGeom prst="rect">
            <a:avLst/>
          </a:prstGeom>
          <a:noFill/>
        </p:spPr>
        <p:txBody>
          <a:bodyPr wrap="square">
            <a:spAutoFit/>
          </a:bodyPr>
          <a:lstStyle/>
          <a:p>
            <a:pPr marR="38100" algn="ctr">
              <a:tabLst>
                <a:tab pos="8178800" algn="r"/>
              </a:tabLst>
            </a:pPr>
            <a:r>
              <a:rPr lang="en-US" sz="5400" b="1" kern="1400" dirty="0">
                <a:solidFill>
                  <a:srgbClr val="001236"/>
                </a:solidFill>
                <a:uFill>
                  <a:solidFill>
                    <a:srgbClr val="3E0000"/>
                  </a:solidFill>
                </a:uFill>
                <a:latin typeface="Calibri" panose="020F0502020204030204" pitchFamily="34" charset="0"/>
              </a:rPr>
              <a:t>Jesus wanted the disciples</a:t>
            </a:r>
          </a:p>
          <a:p>
            <a:pPr marR="38100" algn="ctr">
              <a:tabLst>
                <a:tab pos="8178800" algn="r"/>
              </a:tabLst>
            </a:pPr>
            <a:r>
              <a:rPr lang="en-US" sz="5400" b="1" kern="1400" dirty="0">
                <a:solidFill>
                  <a:srgbClr val="001236"/>
                </a:solidFill>
                <a:uFill>
                  <a:solidFill>
                    <a:srgbClr val="3E0000"/>
                  </a:solidFill>
                </a:uFill>
                <a:latin typeface="Calibri" panose="020F0502020204030204" pitchFamily="34" charset="0"/>
              </a:rPr>
              <a:t>to process the </a:t>
            </a:r>
            <a:r>
              <a:rPr lang="en-US" sz="5400" b="1" u="heavy" kern="1400" dirty="0">
                <a:solidFill>
                  <a:srgbClr val="000000"/>
                </a:solidFill>
                <a:uFill>
                  <a:solidFill>
                    <a:srgbClr val="800000"/>
                  </a:solidFill>
                </a:uFill>
                <a:latin typeface="Calibri" panose="020F0502020204030204" pitchFamily="34" charset="0"/>
              </a:rPr>
              <a:t>previous</a:t>
            </a:r>
            <a:r>
              <a:rPr lang="en-US" sz="5400" b="1" kern="1400" dirty="0">
                <a:solidFill>
                  <a:srgbClr val="001236"/>
                </a:solidFill>
                <a:uFill>
                  <a:solidFill>
                    <a:srgbClr val="3E0000"/>
                  </a:solidFill>
                </a:uFill>
                <a:latin typeface="Calibri" panose="020F0502020204030204" pitchFamily="34" charset="0"/>
              </a:rPr>
              <a:t> “</a:t>
            </a:r>
            <a:r>
              <a:rPr lang="en-US" sz="5400" b="1" u="heavy" kern="1400" dirty="0">
                <a:solidFill>
                  <a:srgbClr val="000000"/>
                </a:solidFill>
                <a:uFill>
                  <a:solidFill>
                    <a:srgbClr val="800000"/>
                  </a:solidFill>
                </a:uFill>
                <a:latin typeface="Calibri" panose="020F0502020204030204" pitchFamily="34" charset="0"/>
              </a:rPr>
              <a:t>draining</a:t>
            </a:r>
            <a:r>
              <a:rPr lang="en-US" sz="5400" b="1" kern="1400" dirty="0">
                <a:solidFill>
                  <a:srgbClr val="001236"/>
                </a:solidFill>
                <a:uFill>
                  <a:solidFill>
                    <a:srgbClr val="3E0000"/>
                  </a:solidFill>
                </a:uFill>
                <a:latin typeface="Calibri" panose="020F0502020204030204" pitchFamily="34" charset="0"/>
              </a:rPr>
              <a:t>” </a:t>
            </a:r>
            <a:r>
              <a:rPr lang="en-US" sz="5400" b="1" kern="1400" dirty="0">
                <a:solidFill>
                  <a:srgbClr val="000000"/>
                </a:solidFill>
                <a:uFill>
                  <a:solidFill>
                    <a:srgbClr val="800000"/>
                  </a:solidFill>
                </a:uFill>
                <a:latin typeface="Calibri" panose="020F0502020204030204" pitchFamily="34" charset="0"/>
              </a:rPr>
              <a:t>experience.</a:t>
            </a:r>
            <a:r>
              <a:rPr lang="en-US" sz="5400" b="1" kern="1400" dirty="0">
                <a:solidFill>
                  <a:srgbClr val="001236"/>
                </a:solidFill>
                <a:uFill>
                  <a:solidFill>
                    <a:srgbClr val="3E0000"/>
                  </a:solidFill>
                </a:uFill>
                <a:latin typeface="Calibri" panose="020F0502020204030204" pitchFamily="34" charset="0"/>
              </a:rPr>
              <a:t>          </a:t>
            </a:r>
            <a:endParaRPr lang="en-US" sz="54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09C52204-6479-8EF7-BB8E-21336AF26394}"/>
              </a:ext>
            </a:extLst>
          </p:cNvPr>
          <p:cNvSpPr/>
          <p:nvPr/>
        </p:nvSpPr>
        <p:spPr>
          <a:xfrm>
            <a:off x="533400" y="-91874"/>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2F95EC9B-377B-D635-2214-CDAA03D6884C}"/>
              </a:ext>
            </a:extLst>
          </p:cNvPr>
          <p:cNvSpPr txBox="1">
            <a:spLocks noChangeArrowheads="1"/>
          </p:cNvSpPr>
          <p:nvPr/>
        </p:nvSpPr>
        <p:spPr bwMode="auto">
          <a:xfrm>
            <a:off x="152400" y="2819400"/>
            <a:ext cx="8839200"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b="1" dirty="0">
                <a:latin typeface="+mn-lt"/>
              </a:rPr>
              <a:t>And the Pharisees and Sadducees came, and to</a:t>
            </a:r>
          </a:p>
          <a:p>
            <a:pPr>
              <a:tabLst>
                <a:tab pos="8512175" algn="r"/>
              </a:tabLst>
            </a:pPr>
            <a:r>
              <a:rPr lang="en-US" sz="3200" b="1" dirty="0">
                <a:latin typeface="+mn-lt"/>
              </a:rPr>
              <a:t>test him they asked him to show them a sign from heaven. </a:t>
            </a:r>
            <a:r>
              <a:rPr lang="en-US" sz="3200" b="1" baseline="30000" dirty="0">
                <a:latin typeface="+mn-lt"/>
              </a:rPr>
              <a:t>2 </a:t>
            </a:r>
            <a:r>
              <a:rPr lang="en-US" sz="3200" dirty="0">
                <a:latin typeface="+mn-lt"/>
              </a:rPr>
              <a:t>He answered them, “When it is evening, you say, … but you cannot interpret the signs of the times. </a:t>
            </a:r>
            <a:r>
              <a:rPr lang="en-US" sz="3200" b="1" baseline="30000" dirty="0">
                <a:latin typeface="+mn-lt"/>
              </a:rPr>
              <a:t>4 </a:t>
            </a:r>
            <a:r>
              <a:rPr lang="en-US" sz="3200" dirty="0">
                <a:latin typeface="+mn-lt"/>
              </a:rPr>
              <a:t>An evil and adulterous generation seeks for a sign, but no sign will be given to it except the sign of Jonah.” </a:t>
            </a:r>
            <a:r>
              <a:rPr lang="en-US" sz="3200" b="1" dirty="0">
                <a:latin typeface="+mn-lt"/>
              </a:rPr>
              <a:t>So he left them and departed. 	</a:t>
            </a:r>
            <a:endParaRPr lang="en-US" sz="2400" b="1" dirty="0">
              <a:latin typeface="+mn-lt"/>
            </a:endParaRPr>
          </a:p>
          <a:p>
            <a:pPr>
              <a:tabLst>
                <a:tab pos="8512175" algn="r"/>
              </a:tabLst>
            </a:pPr>
            <a:r>
              <a:rPr lang="en-US" sz="2400" b="1" dirty="0">
                <a:latin typeface="+mn-lt"/>
              </a:rPr>
              <a:t>	Mt 16:1-4abv</a:t>
            </a:r>
            <a:endParaRPr lang="en-US" sz="2400" dirty="0">
              <a:latin typeface="+mn-lt"/>
            </a:endParaRPr>
          </a:p>
        </p:txBody>
      </p:sp>
      <p:sp>
        <p:nvSpPr>
          <p:cNvPr id="3" name="Rectangle: Rounded Corners 2">
            <a:extLst>
              <a:ext uri="{FF2B5EF4-FFF2-40B4-BE49-F238E27FC236}">
                <a16:creationId xmlns:a16="http://schemas.microsoft.com/office/drawing/2014/main" id="{03FD22BA-8206-1290-1F4A-0FA834B3672E}"/>
              </a:ext>
            </a:extLst>
          </p:cNvPr>
          <p:cNvSpPr/>
          <p:nvPr/>
        </p:nvSpPr>
        <p:spPr>
          <a:xfrm>
            <a:off x="152400" y="3435888"/>
            <a:ext cx="1524000" cy="3810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Rounded Corners 5">
            <a:extLst>
              <a:ext uri="{FF2B5EF4-FFF2-40B4-BE49-F238E27FC236}">
                <a16:creationId xmlns:a16="http://schemas.microsoft.com/office/drawing/2014/main" id="{21A0C03A-7BDF-375A-F6E2-2ADBF02847A6}"/>
              </a:ext>
            </a:extLst>
          </p:cNvPr>
          <p:cNvSpPr/>
          <p:nvPr/>
        </p:nvSpPr>
        <p:spPr>
          <a:xfrm>
            <a:off x="1865488" y="5798088"/>
            <a:ext cx="5221111"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4770073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45334-8D6F-4715-943C-07F70DD4A3A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A0BCF57-9833-B866-9B10-3D78A9808F22}"/>
              </a:ext>
            </a:extLst>
          </p:cNvPr>
          <p:cNvSpPr txBox="1"/>
          <p:nvPr/>
        </p:nvSpPr>
        <p:spPr>
          <a:xfrm>
            <a:off x="-11289" y="390820"/>
            <a:ext cx="9144000" cy="1754326"/>
          </a:xfrm>
          <a:prstGeom prst="rect">
            <a:avLst/>
          </a:prstGeom>
          <a:noFill/>
        </p:spPr>
        <p:txBody>
          <a:bodyPr wrap="square">
            <a:spAutoFit/>
          </a:bodyPr>
          <a:lstStyle/>
          <a:p>
            <a:pPr marR="38100" algn="ctr">
              <a:tabLst>
                <a:tab pos="8178800" algn="r"/>
              </a:tabLst>
            </a:pPr>
            <a:r>
              <a:rPr lang="en-US" sz="5400" b="1" kern="1400" dirty="0">
                <a:solidFill>
                  <a:srgbClr val="001236"/>
                </a:solidFill>
                <a:uFill>
                  <a:solidFill>
                    <a:srgbClr val="3E0000"/>
                  </a:solidFill>
                </a:uFill>
                <a:latin typeface="Calibri" panose="020F0502020204030204" pitchFamily="34" charset="0"/>
              </a:rPr>
              <a:t>The </a:t>
            </a:r>
            <a:r>
              <a:rPr lang="en-US" sz="5400" b="1" u="heavy" kern="1400" dirty="0">
                <a:solidFill>
                  <a:srgbClr val="000000"/>
                </a:solidFill>
                <a:uFill>
                  <a:solidFill>
                    <a:srgbClr val="800000"/>
                  </a:solidFill>
                </a:uFill>
                <a:latin typeface="Calibri" panose="020F0502020204030204" pitchFamily="34" charset="0"/>
              </a:rPr>
              <a:t>leaven</a:t>
            </a:r>
            <a:r>
              <a:rPr lang="en-US" sz="5400" b="1" kern="1400" dirty="0">
                <a:solidFill>
                  <a:srgbClr val="001236"/>
                </a:solidFill>
                <a:uFill>
                  <a:solidFill>
                    <a:srgbClr val="3E0000"/>
                  </a:solidFill>
                </a:uFill>
                <a:latin typeface="Calibri" panose="020F0502020204030204" pitchFamily="34" charset="0"/>
              </a:rPr>
              <a:t> includes</a:t>
            </a:r>
          </a:p>
          <a:p>
            <a:pPr marR="38100" algn="ctr">
              <a:tabLst>
                <a:tab pos="8178800" algn="r"/>
              </a:tabLst>
            </a:pPr>
            <a:r>
              <a:rPr lang="en-US" sz="5400" b="1" kern="1400" dirty="0">
                <a:solidFill>
                  <a:srgbClr val="001236"/>
                </a:solidFill>
                <a:uFill>
                  <a:solidFill>
                    <a:srgbClr val="3E0000"/>
                  </a:solidFill>
                </a:uFill>
                <a:latin typeface="Calibri" panose="020F0502020204030204" pitchFamily="34" charset="0"/>
              </a:rPr>
              <a:t>a </a:t>
            </a:r>
            <a:r>
              <a:rPr lang="en-US" sz="5400" b="1" u="heavy" kern="1400" dirty="0">
                <a:solidFill>
                  <a:srgbClr val="000000"/>
                </a:solidFill>
                <a:uFill>
                  <a:solidFill>
                    <a:srgbClr val="800000"/>
                  </a:solidFill>
                </a:uFill>
                <a:latin typeface="Calibri" panose="020F0502020204030204" pitchFamily="34" charset="0"/>
              </a:rPr>
              <a:t>critical</a:t>
            </a:r>
            <a:r>
              <a:rPr lang="en-US" sz="5400" b="1" kern="1400" dirty="0">
                <a:solidFill>
                  <a:srgbClr val="001236"/>
                </a:solidFill>
                <a:uFill>
                  <a:solidFill>
                    <a:srgbClr val="3E0000"/>
                  </a:solidFill>
                </a:uFill>
                <a:latin typeface="Calibri" panose="020F0502020204030204" pitchFamily="34" charset="0"/>
              </a:rPr>
              <a:t> </a:t>
            </a:r>
            <a:r>
              <a:rPr lang="en-US" sz="5400" b="1" u="heavy" kern="1400" dirty="0">
                <a:solidFill>
                  <a:srgbClr val="000000"/>
                </a:solidFill>
                <a:uFill>
                  <a:solidFill>
                    <a:srgbClr val="800000"/>
                  </a:solidFill>
                </a:uFill>
                <a:latin typeface="Calibri" panose="020F0502020204030204" pitchFamily="34" charset="0"/>
              </a:rPr>
              <a:t>spirit</a:t>
            </a:r>
            <a:r>
              <a:rPr lang="en-US" sz="5400" b="1" kern="1400" dirty="0">
                <a:solidFill>
                  <a:srgbClr val="000000"/>
                </a:solidFill>
                <a:uFill>
                  <a:solidFill>
                    <a:srgbClr val="800000"/>
                  </a:solidFill>
                </a:uFill>
                <a:latin typeface="Calibri" panose="020F0502020204030204" pitchFamily="34" charset="0"/>
              </a:rPr>
              <a:t>. </a:t>
            </a:r>
            <a:r>
              <a:rPr lang="en-US" sz="5400" b="1" kern="1400" dirty="0">
                <a:solidFill>
                  <a:srgbClr val="001236"/>
                </a:solidFill>
                <a:uFill>
                  <a:solidFill>
                    <a:srgbClr val="3E0000"/>
                  </a:solidFill>
                </a:uFill>
                <a:latin typeface="Calibri" panose="020F0502020204030204" pitchFamily="34" charset="0"/>
              </a:rPr>
              <a:t>          </a:t>
            </a:r>
            <a:endParaRPr lang="en-US" sz="54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339DEA06-CE35-DD42-F731-08AED21EB945}"/>
              </a:ext>
            </a:extLst>
          </p:cNvPr>
          <p:cNvSpPr/>
          <p:nvPr/>
        </p:nvSpPr>
        <p:spPr>
          <a:xfrm>
            <a:off x="1371600" y="98064"/>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B9E7729C-4097-268E-13BF-7DAFEA7A4E94}"/>
              </a:ext>
            </a:extLst>
          </p:cNvPr>
          <p:cNvSpPr txBox="1">
            <a:spLocks noChangeArrowheads="1"/>
          </p:cNvSpPr>
          <p:nvPr/>
        </p:nvSpPr>
        <p:spPr bwMode="auto">
          <a:xfrm>
            <a:off x="152400" y="2145146"/>
            <a:ext cx="8839200" cy="5386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dirty="0">
                <a:latin typeface="+mn-lt"/>
              </a:rPr>
              <a:t>He answered them, “When it is evening, you say, ‘It will be fair weather, for the sky is red.’ </a:t>
            </a:r>
            <a:r>
              <a:rPr lang="en-US" sz="3200" b="1" baseline="30000" dirty="0">
                <a:latin typeface="+mn-lt"/>
              </a:rPr>
              <a:t>3 </a:t>
            </a:r>
            <a:r>
              <a:rPr lang="en-US" sz="3200" dirty="0">
                <a:latin typeface="+mn-lt"/>
              </a:rPr>
              <a:t>And in the morning, ‘It will be stormy today, for the sky is red and threatening.’ </a:t>
            </a:r>
            <a:r>
              <a:rPr lang="en-US" sz="3200" b="1" u="heavy" dirty="0">
                <a:uFill>
                  <a:solidFill>
                    <a:srgbClr val="800000"/>
                  </a:solidFill>
                </a:uFill>
                <a:latin typeface="+mn-lt"/>
              </a:rPr>
              <a:t>You know how to interpret the appearance of the sky, but you cannot interpret the signs of the times</a:t>
            </a:r>
            <a:r>
              <a:rPr lang="en-US" sz="3200" b="1" dirty="0">
                <a:latin typeface="+mn-lt"/>
              </a:rPr>
              <a:t>.</a:t>
            </a:r>
            <a:r>
              <a:rPr lang="en-US" sz="3200" dirty="0">
                <a:latin typeface="+mn-lt"/>
              </a:rPr>
              <a:t> </a:t>
            </a:r>
            <a:r>
              <a:rPr lang="en-US" sz="3200" b="1" baseline="30000" dirty="0">
                <a:latin typeface="+mn-lt"/>
              </a:rPr>
              <a:t>4 </a:t>
            </a:r>
            <a:r>
              <a:rPr lang="en-US" sz="3200" dirty="0">
                <a:latin typeface="+mn-lt"/>
              </a:rPr>
              <a:t>An evil and adulterous generation seeks for a sign, but no sign will be given to it except the sign of Jonah.” So he left them and departed. </a:t>
            </a:r>
          </a:p>
          <a:p>
            <a:pPr>
              <a:tabLst>
                <a:tab pos="8512175" algn="r"/>
              </a:tabLst>
            </a:pPr>
            <a:r>
              <a:rPr lang="en-US" sz="3200" b="1" dirty="0">
                <a:latin typeface="+mn-lt"/>
              </a:rPr>
              <a:t>. 	</a:t>
            </a:r>
            <a:endParaRPr lang="en-US" sz="2400" b="1" dirty="0">
              <a:latin typeface="+mn-lt"/>
            </a:endParaRPr>
          </a:p>
          <a:p>
            <a:pPr>
              <a:tabLst>
                <a:tab pos="8512175" algn="r"/>
              </a:tabLst>
            </a:pPr>
            <a:r>
              <a:rPr lang="en-US" sz="2400" b="1" dirty="0">
                <a:latin typeface="+mn-lt"/>
              </a:rPr>
              <a:t>	Mt 16:2-4</a:t>
            </a:r>
            <a:endParaRPr lang="en-US" sz="2400" dirty="0">
              <a:latin typeface="+mn-lt"/>
            </a:endParaRPr>
          </a:p>
        </p:txBody>
      </p:sp>
    </p:spTree>
    <p:extLst>
      <p:ext uri="{BB962C8B-B14F-4D97-AF65-F5344CB8AC3E}">
        <p14:creationId xmlns:p14="http://schemas.microsoft.com/office/powerpoint/2010/main" val="67820643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4C907-FDF6-EFB3-0488-B7D3BA9FCB9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E5B47D5-27A5-C06F-EBB5-67DAFD5B9D6F}"/>
              </a:ext>
            </a:extLst>
          </p:cNvPr>
          <p:cNvSpPr txBox="1"/>
          <p:nvPr/>
        </p:nvSpPr>
        <p:spPr>
          <a:xfrm>
            <a:off x="0" y="98064"/>
            <a:ext cx="9144000" cy="1754326"/>
          </a:xfrm>
          <a:prstGeom prst="rect">
            <a:avLst/>
          </a:prstGeom>
          <a:noFill/>
        </p:spPr>
        <p:txBody>
          <a:bodyPr wrap="square">
            <a:spAutoFit/>
          </a:bodyPr>
          <a:lstStyle/>
          <a:p>
            <a:pPr marR="38100" algn="ctr">
              <a:tabLst>
                <a:tab pos="8178800" algn="r"/>
              </a:tabLst>
            </a:pPr>
            <a:r>
              <a:rPr lang="en-US" sz="5400" b="1" kern="1400" dirty="0">
                <a:solidFill>
                  <a:srgbClr val="001236"/>
                </a:solidFill>
                <a:uFill>
                  <a:solidFill>
                    <a:srgbClr val="3E0000"/>
                  </a:solidFill>
                </a:uFill>
                <a:latin typeface="Calibri" panose="020F0502020204030204" pitchFamily="34" charset="0"/>
              </a:rPr>
              <a:t>Leaven reveals a</a:t>
            </a:r>
          </a:p>
          <a:p>
            <a:pPr marR="38100" algn="ctr">
              <a:tabLst>
                <a:tab pos="8178800" algn="r"/>
              </a:tabLst>
            </a:pPr>
            <a:r>
              <a:rPr lang="en-US" sz="5400" b="1" u="heavy" kern="1400" dirty="0">
                <a:solidFill>
                  <a:srgbClr val="000000"/>
                </a:solidFill>
                <a:uFill>
                  <a:solidFill>
                    <a:srgbClr val="800000"/>
                  </a:solidFill>
                </a:uFill>
                <a:latin typeface="Calibri" panose="020F0502020204030204" pitchFamily="34" charset="0"/>
              </a:rPr>
              <a:t>lack</a:t>
            </a:r>
            <a:r>
              <a:rPr lang="en-US" sz="5400" b="1" kern="1400" dirty="0">
                <a:solidFill>
                  <a:srgbClr val="001236"/>
                </a:solidFill>
                <a:uFill>
                  <a:solidFill>
                    <a:srgbClr val="3E0000"/>
                  </a:solidFill>
                </a:uFill>
                <a:latin typeface="Calibri" panose="020F0502020204030204" pitchFamily="34" charset="0"/>
              </a:rPr>
              <a:t> of </a:t>
            </a:r>
            <a:r>
              <a:rPr lang="en-US" sz="5400" b="1" u="heavy" kern="1400" dirty="0">
                <a:solidFill>
                  <a:srgbClr val="000000"/>
                </a:solidFill>
                <a:uFill>
                  <a:solidFill>
                    <a:srgbClr val="800000"/>
                  </a:solidFill>
                </a:uFill>
                <a:latin typeface="Calibri" panose="020F0502020204030204" pitchFamily="34" charset="0"/>
              </a:rPr>
              <a:t>discernment</a:t>
            </a:r>
            <a:r>
              <a:rPr lang="en-US" sz="5400" b="1" kern="1400" dirty="0">
                <a:solidFill>
                  <a:srgbClr val="000000"/>
                </a:solidFill>
                <a:uFill>
                  <a:solidFill>
                    <a:srgbClr val="800000"/>
                  </a:solidFill>
                </a:uFill>
                <a:latin typeface="Calibri" panose="020F0502020204030204" pitchFamily="34" charset="0"/>
              </a:rPr>
              <a:t>. </a:t>
            </a:r>
            <a:r>
              <a:rPr lang="en-US" sz="5400" b="1" kern="1400" dirty="0">
                <a:solidFill>
                  <a:srgbClr val="001236"/>
                </a:solidFill>
                <a:uFill>
                  <a:solidFill>
                    <a:srgbClr val="3E0000"/>
                  </a:solidFill>
                </a:uFill>
                <a:latin typeface="Calibri" panose="020F0502020204030204" pitchFamily="34" charset="0"/>
              </a:rPr>
              <a:t>          </a:t>
            </a:r>
            <a:endParaRPr lang="en-US" sz="54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A0DE7E7C-8C54-3B42-BDD6-A04E0878391D}"/>
              </a:ext>
            </a:extLst>
          </p:cNvPr>
          <p:cNvSpPr/>
          <p:nvPr/>
        </p:nvSpPr>
        <p:spPr>
          <a:xfrm>
            <a:off x="1828800" y="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96E8E878-AD4A-55DE-B72B-05FDCB238BE3}"/>
              </a:ext>
            </a:extLst>
          </p:cNvPr>
          <p:cNvSpPr txBox="1">
            <a:spLocks noChangeArrowheads="1"/>
          </p:cNvSpPr>
          <p:nvPr/>
        </p:nvSpPr>
        <p:spPr bwMode="auto">
          <a:xfrm>
            <a:off x="152400" y="2145146"/>
            <a:ext cx="88392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He answered them, “When it is evening, you say, ‘It will be fair weather, for the sky is red.’ </a:t>
            </a:r>
            <a:r>
              <a:rPr lang="en-US" sz="3200" b="1" baseline="30000" dirty="0">
                <a:latin typeface="+mn-lt"/>
              </a:rPr>
              <a:t>3 </a:t>
            </a:r>
            <a:r>
              <a:rPr lang="en-US" sz="3200" dirty="0">
                <a:latin typeface="+mn-lt"/>
              </a:rPr>
              <a:t>And in the morning, ‘It will be stormy today, for the sky is red and threatening.’ You know how to interpret the appearance of the sky, but you cannot interpret the signs of the times. </a:t>
            </a:r>
            <a:r>
              <a:rPr lang="en-US" sz="3200" b="1" baseline="30000" dirty="0">
                <a:latin typeface="+mn-lt"/>
              </a:rPr>
              <a:t>4 </a:t>
            </a:r>
            <a:r>
              <a:rPr lang="en-US" sz="3200" b="1" u="heavy" dirty="0">
                <a:uFill>
                  <a:solidFill>
                    <a:srgbClr val="800000"/>
                  </a:solidFill>
                </a:uFill>
                <a:latin typeface="+mn-lt"/>
              </a:rPr>
              <a:t>An evil and adulterous generation seeks for a sign</a:t>
            </a:r>
            <a:r>
              <a:rPr lang="en-US" sz="3200" dirty="0">
                <a:latin typeface="+mn-lt"/>
              </a:rPr>
              <a:t>, but no sign will be given to it except the sign of Jonah.” So he left them and departed.	</a:t>
            </a:r>
            <a:r>
              <a:rPr lang="en-US" sz="2400" b="1" dirty="0">
                <a:latin typeface="+mn-lt"/>
              </a:rPr>
              <a:t>Mt 16:2-4</a:t>
            </a:r>
            <a:endParaRPr lang="en-US" sz="2400" dirty="0">
              <a:latin typeface="+mn-lt"/>
            </a:endParaRPr>
          </a:p>
        </p:txBody>
      </p:sp>
    </p:spTree>
    <p:extLst>
      <p:ext uri="{BB962C8B-B14F-4D97-AF65-F5344CB8AC3E}">
        <p14:creationId xmlns:p14="http://schemas.microsoft.com/office/powerpoint/2010/main" val="287173104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D76C8-2BF7-B466-9F33-F6B4D5C1523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28CF968-396F-3FBC-93CC-26C88FE99FAF}"/>
              </a:ext>
            </a:extLst>
          </p:cNvPr>
          <p:cNvSpPr txBox="1">
            <a:spLocks noChangeArrowheads="1"/>
          </p:cNvSpPr>
          <p:nvPr/>
        </p:nvSpPr>
        <p:spPr bwMode="auto">
          <a:xfrm>
            <a:off x="152400" y="151179"/>
            <a:ext cx="8839200" cy="71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When the disciples reached the other side, they had forgotten to bring any bread. </a:t>
            </a:r>
            <a:r>
              <a:rPr lang="en-US" sz="3600" b="1" baseline="30000" dirty="0">
                <a:latin typeface="+mn-lt"/>
              </a:rPr>
              <a:t>6 </a:t>
            </a:r>
            <a:r>
              <a:rPr lang="en-US" sz="3600" dirty="0">
                <a:latin typeface="+mn-lt"/>
              </a:rPr>
              <a:t>Jesus said to them, “Watch and beware of the leaven of the Pharisees &amp; Sadducees.” </a:t>
            </a:r>
            <a:r>
              <a:rPr lang="en-US" sz="3600" b="1" baseline="30000" dirty="0">
                <a:latin typeface="+mn-lt"/>
              </a:rPr>
              <a:t>7 </a:t>
            </a:r>
            <a:r>
              <a:rPr lang="en-US" sz="3600" dirty="0">
                <a:latin typeface="+mn-lt"/>
              </a:rPr>
              <a:t>And they began discussing it among themselves, saying, “We brought no bread.” </a:t>
            </a:r>
            <a:r>
              <a:rPr lang="en-US" sz="3600" b="1" baseline="30000" dirty="0">
                <a:latin typeface="+mn-lt"/>
              </a:rPr>
              <a:t>8 </a:t>
            </a:r>
            <a:r>
              <a:rPr lang="en-US" sz="3600" dirty="0">
                <a:latin typeface="+mn-lt"/>
              </a:rPr>
              <a:t>But Jesus, aware of this, said, </a:t>
            </a:r>
            <a:r>
              <a:rPr lang="en-US" sz="3600" b="1" dirty="0">
                <a:solidFill>
                  <a:srgbClr val="3E0000"/>
                </a:solidFill>
                <a:latin typeface="+mn-lt"/>
              </a:rPr>
              <a:t>“O you of little faith, why are you discussing among yourselves the fact that you have no bread? </a:t>
            </a:r>
            <a:r>
              <a:rPr lang="en-US" sz="3600" b="1" baseline="30000" dirty="0">
                <a:solidFill>
                  <a:srgbClr val="3E0000"/>
                </a:solidFill>
                <a:latin typeface="+mn-lt"/>
              </a:rPr>
              <a:t>9 </a:t>
            </a:r>
            <a:r>
              <a:rPr lang="en-US" sz="3600" b="1" dirty="0">
                <a:solidFill>
                  <a:srgbClr val="3E0000"/>
                </a:solidFill>
                <a:latin typeface="+mn-lt"/>
              </a:rPr>
              <a:t>Do you not yet perceive? Do you not remember the five loaves for the five thousand, and how many baskets you gathered?” </a:t>
            </a:r>
            <a:r>
              <a:rPr lang="en-US" sz="3600" dirty="0">
                <a:latin typeface="+mn-lt"/>
              </a:rPr>
              <a:t>	</a:t>
            </a:r>
            <a:r>
              <a:rPr lang="en-US" sz="2400" b="1" dirty="0">
                <a:latin typeface="+mn-lt"/>
              </a:rPr>
              <a:t>Mt 6:5-9</a:t>
            </a:r>
          </a:p>
          <a:p>
            <a:pPr>
              <a:tabLst>
                <a:tab pos="8512175" algn="r"/>
              </a:tabLst>
            </a:pPr>
            <a:endParaRPr lang="en-US" sz="2400" dirty="0">
              <a:latin typeface="+mn-lt"/>
            </a:endParaRPr>
          </a:p>
        </p:txBody>
      </p:sp>
      <p:sp>
        <p:nvSpPr>
          <p:cNvPr id="2" name="Rectangle: Rounded Corners 1">
            <a:extLst>
              <a:ext uri="{FF2B5EF4-FFF2-40B4-BE49-F238E27FC236}">
                <a16:creationId xmlns:a16="http://schemas.microsoft.com/office/drawing/2014/main" id="{F73E3CBE-E791-A662-BD72-FD9EDB0F5A16}"/>
              </a:ext>
            </a:extLst>
          </p:cNvPr>
          <p:cNvSpPr/>
          <p:nvPr/>
        </p:nvSpPr>
        <p:spPr>
          <a:xfrm>
            <a:off x="152400" y="762000"/>
            <a:ext cx="7239000"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93034717"/>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214AC-4D63-1918-AF49-229CE2466DC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176B9AF-92FF-543E-053F-C9B1699388F5}"/>
              </a:ext>
            </a:extLst>
          </p:cNvPr>
          <p:cNvSpPr txBox="1">
            <a:spLocks noChangeArrowheads="1"/>
          </p:cNvSpPr>
          <p:nvPr/>
        </p:nvSpPr>
        <p:spPr bwMode="auto">
          <a:xfrm>
            <a:off x="381000" y="520511"/>
            <a:ext cx="8382000" cy="581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116888" algn="r"/>
              </a:tabLst>
            </a:pPr>
            <a:r>
              <a:rPr lang="en-US" sz="3600" b="1" dirty="0">
                <a:solidFill>
                  <a:srgbClr val="3E0000"/>
                </a:solidFill>
                <a:latin typeface="+mn-lt"/>
              </a:rPr>
              <a:t>“Or the seven loaves for the four thousand, and how many baskets you gathered? </a:t>
            </a:r>
            <a:r>
              <a:rPr lang="en-US" sz="3600" b="1" baseline="30000" dirty="0">
                <a:solidFill>
                  <a:srgbClr val="3E0000"/>
                </a:solidFill>
                <a:latin typeface="+mn-lt"/>
              </a:rPr>
              <a:t>11 </a:t>
            </a:r>
            <a:r>
              <a:rPr lang="en-US" sz="3600" b="1" dirty="0">
                <a:solidFill>
                  <a:srgbClr val="3E0000"/>
                </a:solidFill>
                <a:latin typeface="+mn-lt"/>
              </a:rPr>
              <a:t>How is it that you fail to understand that I did not speak about bread? Beware of the leaven of the Pharisees and Sadducees.” </a:t>
            </a:r>
            <a:r>
              <a:rPr lang="en-US" sz="3600" b="1" baseline="30000" dirty="0">
                <a:latin typeface="+mn-lt"/>
              </a:rPr>
              <a:t>12 </a:t>
            </a:r>
            <a:r>
              <a:rPr lang="en-US" sz="3600" dirty="0">
                <a:latin typeface="+mn-lt"/>
              </a:rPr>
              <a:t>Then they understood that he did not tell them to beware of the leaven of bread, but of the teaching of the Pharisees and Sadducees. </a:t>
            </a:r>
            <a:r>
              <a:rPr lang="en-US" sz="2400" dirty="0">
                <a:latin typeface="+mn-lt"/>
              </a:rPr>
              <a:t>	</a:t>
            </a:r>
            <a:endParaRPr lang="en-US" sz="2400" b="1" dirty="0">
              <a:latin typeface="+mn-lt"/>
            </a:endParaRPr>
          </a:p>
          <a:p>
            <a:pPr>
              <a:tabLst>
                <a:tab pos="8116888" algn="r"/>
              </a:tabLst>
            </a:pPr>
            <a:r>
              <a:rPr lang="en-US" sz="2400" b="1" dirty="0">
                <a:latin typeface="+mn-lt"/>
              </a:rPr>
              <a:t>	Mt 6:10-12</a:t>
            </a:r>
          </a:p>
          <a:p>
            <a:pPr>
              <a:tabLst>
                <a:tab pos="8512175" algn="r"/>
              </a:tabLst>
            </a:pPr>
            <a:endParaRPr lang="en-US" sz="2400" dirty="0">
              <a:latin typeface="+mn-lt"/>
            </a:endParaRPr>
          </a:p>
        </p:txBody>
      </p:sp>
    </p:spTree>
    <p:extLst>
      <p:ext uri="{BB962C8B-B14F-4D97-AF65-F5344CB8AC3E}">
        <p14:creationId xmlns:p14="http://schemas.microsoft.com/office/powerpoint/2010/main" val="1371265429"/>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23537-80B7-C303-B86C-DEF922AA25C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149AE2D-F074-2453-DD9C-678159B4E965}"/>
              </a:ext>
            </a:extLst>
          </p:cNvPr>
          <p:cNvSpPr txBox="1"/>
          <p:nvPr/>
        </p:nvSpPr>
        <p:spPr>
          <a:xfrm>
            <a:off x="0" y="98064"/>
            <a:ext cx="9144000" cy="2585323"/>
          </a:xfrm>
          <a:prstGeom prst="rect">
            <a:avLst/>
          </a:prstGeom>
          <a:noFill/>
        </p:spPr>
        <p:txBody>
          <a:bodyPr wrap="square">
            <a:spAutoFit/>
          </a:bodyPr>
          <a:lstStyle/>
          <a:p>
            <a:pPr marR="38100" algn="ctr">
              <a:tabLst>
                <a:tab pos="8178800" algn="r"/>
              </a:tabLst>
            </a:pPr>
            <a:r>
              <a:rPr lang="en-US" sz="5400" b="1" kern="1400" dirty="0">
                <a:solidFill>
                  <a:srgbClr val="001236"/>
                </a:solidFill>
                <a:uFill>
                  <a:solidFill>
                    <a:srgbClr val="3E0000"/>
                  </a:solidFill>
                </a:uFill>
                <a:latin typeface="Calibri" panose="020F0502020204030204" pitchFamily="34" charset="0"/>
              </a:rPr>
              <a:t>Jesus’ </a:t>
            </a:r>
            <a:r>
              <a:rPr lang="en-US" sz="5400" b="1" u="heavy" kern="1400" dirty="0">
                <a:solidFill>
                  <a:srgbClr val="000000"/>
                </a:solidFill>
                <a:uFill>
                  <a:solidFill>
                    <a:srgbClr val="800000"/>
                  </a:solidFill>
                </a:uFill>
                <a:latin typeface="Calibri" panose="020F0502020204030204" pitchFamily="34" charset="0"/>
              </a:rPr>
              <a:t>metaphor</a:t>
            </a:r>
            <a:r>
              <a:rPr lang="en-US" sz="5400" b="1" kern="1400" dirty="0">
                <a:solidFill>
                  <a:srgbClr val="001236"/>
                </a:solidFill>
                <a:uFill>
                  <a:solidFill>
                    <a:srgbClr val="3E0000"/>
                  </a:solidFill>
                </a:uFill>
                <a:latin typeface="Calibri" panose="020F0502020204030204" pitchFamily="34" charset="0"/>
              </a:rPr>
              <a:t> was a distraction revealing</a:t>
            </a:r>
          </a:p>
          <a:p>
            <a:pPr marR="38100" algn="ctr">
              <a:tabLst>
                <a:tab pos="8178800" algn="r"/>
              </a:tabLst>
            </a:pPr>
            <a:r>
              <a:rPr lang="en-US" sz="5400" b="1" u="heavy" kern="1400" dirty="0">
                <a:solidFill>
                  <a:srgbClr val="000000"/>
                </a:solidFill>
                <a:uFill>
                  <a:solidFill>
                    <a:srgbClr val="800000"/>
                  </a:solidFill>
                </a:uFill>
                <a:latin typeface="Calibri" panose="020F0502020204030204" pitchFamily="34" charset="0"/>
              </a:rPr>
              <a:t>lack</a:t>
            </a:r>
            <a:r>
              <a:rPr lang="en-US" sz="5400" b="1" kern="1400" dirty="0">
                <a:solidFill>
                  <a:srgbClr val="001236"/>
                </a:solidFill>
                <a:uFill>
                  <a:solidFill>
                    <a:srgbClr val="3E0000"/>
                  </a:solidFill>
                </a:uFill>
                <a:latin typeface="Calibri" panose="020F0502020204030204" pitchFamily="34" charset="0"/>
              </a:rPr>
              <a:t> of </a:t>
            </a:r>
            <a:r>
              <a:rPr lang="en-US" sz="5400" b="1" u="heavy" kern="1400" dirty="0">
                <a:solidFill>
                  <a:srgbClr val="000000"/>
                </a:solidFill>
                <a:uFill>
                  <a:solidFill>
                    <a:srgbClr val="800000"/>
                  </a:solidFill>
                </a:uFill>
                <a:latin typeface="Calibri" panose="020F0502020204030204" pitchFamily="34" charset="0"/>
              </a:rPr>
              <a:t>faith</a:t>
            </a:r>
            <a:r>
              <a:rPr lang="en-US" sz="5400" b="1" kern="1400" dirty="0">
                <a:solidFill>
                  <a:srgbClr val="000000"/>
                </a:solidFill>
                <a:uFill>
                  <a:solidFill>
                    <a:srgbClr val="800000"/>
                  </a:solidFill>
                </a:uFill>
                <a:latin typeface="Calibri" panose="020F0502020204030204" pitchFamily="34" charset="0"/>
              </a:rPr>
              <a:t>. </a:t>
            </a:r>
            <a:r>
              <a:rPr lang="en-US" sz="5400" b="1" kern="1400" dirty="0">
                <a:solidFill>
                  <a:srgbClr val="001236"/>
                </a:solidFill>
                <a:uFill>
                  <a:solidFill>
                    <a:srgbClr val="3E0000"/>
                  </a:solidFill>
                </a:uFill>
                <a:latin typeface="Calibri" panose="020F0502020204030204" pitchFamily="34" charset="0"/>
              </a:rPr>
              <a:t>          </a:t>
            </a:r>
            <a:endParaRPr lang="en-US" sz="54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6DC5EA37-FDBB-085A-76EB-E383B928FE63}"/>
              </a:ext>
            </a:extLst>
          </p:cNvPr>
          <p:cNvSpPr/>
          <p:nvPr/>
        </p:nvSpPr>
        <p:spPr>
          <a:xfrm>
            <a:off x="990600" y="33111"/>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86D13DC8-65EA-E92B-6A09-17BAD7B591ED}"/>
              </a:ext>
            </a:extLst>
          </p:cNvPr>
          <p:cNvSpPr txBox="1">
            <a:spLocks noChangeArrowheads="1"/>
          </p:cNvSpPr>
          <p:nvPr/>
        </p:nvSpPr>
        <p:spPr bwMode="auto">
          <a:xfrm>
            <a:off x="152400" y="2826127"/>
            <a:ext cx="883920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200" dirty="0">
                <a:latin typeface="+mn-lt"/>
              </a:rPr>
              <a:t>And he cautioned them, saying, “Watch out; beware of the leaven of the Pharisees and the leaven of Herod.” </a:t>
            </a:r>
            <a:r>
              <a:rPr lang="en-US" sz="3200" b="1" baseline="30000" dirty="0">
                <a:latin typeface="+mn-lt"/>
              </a:rPr>
              <a:t>16 </a:t>
            </a:r>
            <a:r>
              <a:rPr lang="en-US" sz="3200" dirty="0">
                <a:latin typeface="+mn-lt"/>
              </a:rPr>
              <a:t>And they began discussing with one another the fact that they had no bread. </a:t>
            </a:r>
            <a:r>
              <a:rPr lang="en-US" sz="3200" b="1" baseline="30000" dirty="0">
                <a:latin typeface="+mn-lt"/>
              </a:rPr>
              <a:t>17 </a:t>
            </a:r>
            <a:r>
              <a:rPr lang="en-US" sz="3200" dirty="0">
                <a:latin typeface="+mn-lt"/>
              </a:rPr>
              <a:t>And Jesus, aware of this, said to them, “Why are you discussing the fact that you have no bread? Do you not yet perceive or understand? Are your hearts hardened?	</a:t>
            </a:r>
            <a:r>
              <a:rPr lang="en-US" sz="2400" b="1" dirty="0">
                <a:latin typeface="+mn-lt"/>
              </a:rPr>
              <a:t>Mk 8:15-17</a:t>
            </a:r>
            <a:endParaRPr lang="en-US" sz="2400" dirty="0">
              <a:latin typeface="+mn-lt"/>
            </a:endParaRPr>
          </a:p>
        </p:txBody>
      </p:sp>
    </p:spTree>
    <p:extLst>
      <p:ext uri="{BB962C8B-B14F-4D97-AF65-F5344CB8AC3E}">
        <p14:creationId xmlns:p14="http://schemas.microsoft.com/office/powerpoint/2010/main" val="29214293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80CE3-2887-5621-CCEF-DEE386E6B5A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490FE37-2C35-A13A-A31F-9DB6358270B9}"/>
              </a:ext>
            </a:extLst>
          </p:cNvPr>
          <p:cNvSpPr txBox="1"/>
          <p:nvPr/>
        </p:nvSpPr>
        <p:spPr>
          <a:xfrm>
            <a:off x="378883" y="292755"/>
            <a:ext cx="8500534" cy="1938992"/>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Lord, Help me not to miss what You are doing.</a:t>
            </a:r>
          </a:p>
        </p:txBody>
      </p:sp>
      <p:sp>
        <p:nvSpPr>
          <p:cNvPr id="2" name="TextBox 1">
            <a:extLst>
              <a:ext uri="{FF2B5EF4-FFF2-40B4-BE49-F238E27FC236}">
                <a16:creationId xmlns:a16="http://schemas.microsoft.com/office/drawing/2014/main" id="{F886ABCA-AAEE-53D2-0FA6-4827A75181FD}"/>
              </a:ext>
            </a:extLst>
          </p:cNvPr>
          <p:cNvSpPr txBox="1">
            <a:spLocks noChangeArrowheads="1"/>
          </p:cNvSpPr>
          <p:nvPr/>
        </p:nvSpPr>
        <p:spPr bwMode="auto">
          <a:xfrm>
            <a:off x="361950" y="4503142"/>
            <a:ext cx="8288868"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5350" algn="r"/>
              </a:tabLst>
            </a:pPr>
            <a:r>
              <a:rPr lang="en-US" sz="3200" dirty="0">
                <a:latin typeface="+mn-lt"/>
              </a:rPr>
              <a:t>But when you pray, go into your room and shut the door and pray to your Father who is in secret. And your Father who sees in secret will reward you. </a:t>
            </a:r>
            <a:r>
              <a:rPr lang="en-US" sz="2400" dirty="0">
                <a:latin typeface="+mn-lt"/>
              </a:rPr>
              <a:t>	</a:t>
            </a:r>
            <a:r>
              <a:rPr lang="en-US" sz="2400" b="1" dirty="0">
                <a:latin typeface="+mn-lt"/>
              </a:rPr>
              <a:t>Mt 6:6</a:t>
            </a:r>
            <a:endParaRPr lang="en-US" sz="2400" dirty="0">
              <a:latin typeface="+mn-lt"/>
            </a:endParaRPr>
          </a:p>
        </p:txBody>
      </p:sp>
    </p:spTree>
    <p:extLst>
      <p:ext uri="{BB962C8B-B14F-4D97-AF65-F5344CB8AC3E}">
        <p14:creationId xmlns:p14="http://schemas.microsoft.com/office/powerpoint/2010/main" val="1160611828"/>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2.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24068</TotalTime>
  <Words>780</Words>
  <Application>Microsoft Office PowerPoint</Application>
  <PresentationFormat>On-screen Show (4:3)</PresentationFormat>
  <Paragraphs>26</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953</cp:revision>
  <cp:lastPrinted>2022-10-02T13:03:38Z</cp:lastPrinted>
  <dcterms:created xsi:type="dcterms:W3CDTF">2020-07-19T11:17:55Z</dcterms:created>
  <dcterms:modified xsi:type="dcterms:W3CDTF">2026-10-25T12:08:08Z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