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6"/>
  </p:notesMasterIdLst>
  <p:handoutMasterIdLst>
    <p:handoutMasterId r:id="rId17"/>
  </p:handoutMasterIdLst>
  <p:sldIdLst>
    <p:sldId id="8441" r:id="rId5"/>
    <p:sldId id="9263" r:id="rId6"/>
    <p:sldId id="9207" r:id="rId7"/>
    <p:sldId id="9268" r:id="rId8"/>
    <p:sldId id="9251" r:id="rId9"/>
    <p:sldId id="9252" r:id="rId10"/>
    <p:sldId id="9270" r:id="rId11"/>
    <p:sldId id="9255" r:id="rId12"/>
    <p:sldId id="9273" r:id="rId13"/>
    <p:sldId id="9256" r:id="rId14"/>
    <p:sldId id="9274" r:id="rId15"/>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236"/>
    <a:srgbClr val="800000"/>
    <a:srgbClr val="003300"/>
    <a:srgbClr val="3E0000"/>
    <a:srgbClr val="CC0000"/>
    <a:srgbClr val="4C0000"/>
    <a:srgbClr val="200F51"/>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15" autoAdjust="0"/>
    <p:restoredTop sz="91026" autoAdjust="0"/>
  </p:normalViewPr>
  <p:slideViewPr>
    <p:cSldViewPr showGuides="1">
      <p:cViewPr>
        <p:scale>
          <a:sx n="60" d="100"/>
          <a:sy n="60" d="100"/>
        </p:scale>
        <p:origin x="1302" y="64"/>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le Rintelman" userId="3015f9bd-f692-4206-b000-5b94df7f8e3b" providerId="ADAL" clId="{18CC2391-4341-45C2-B399-DA7426098B6B}"/>
    <pc:docChg chg="delSld">
      <pc:chgData name="Dale Rintelman" userId="3015f9bd-f692-4206-b000-5b94df7f8e3b" providerId="ADAL" clId="{18CC2391-4341-45C2-B399-DA7426098B6B}" dt="2026-09-20T12:34:27.085" v="16" actId="47"/>
      <pc:docMkLst>
        <pc:docMk/>
      </pc:docMkLst>
      <pc:sldChg chg="del">
        <pc:chgData name="Dale Rintelman" userId="3015f9bd-f692-4206-b000-5b94df7f8e3b" providerId="ADAL" clId="{18CC2391-4341-45C2-B399-DA7426098B6B}" dt="2026-09-20T12:34:25.495" v="14" actId="47"/>
        <pc:sldMkLst>
          <pc:docMk/>
          <pc:sldMk cId="3689601815" sldId="9153"/>
        </pc:sldMkLst>
      </pc:sldChg>
      <pc:sldChg chg="del">
        <pc:chgData name="Dale Rintelman" userId="3015f9bd-f692-4206-b000-5b94df7f8e3b" providerId="ADAL" clId="{18CC2391-4341-45C2-B399-DA7426098B6B}" dt="2026-09-20T12:34:26.165" v="15" actId="47"/>
        <pc:sldMkLst>
          <pc:docMk/>
          <pc:sldMk cId="2472853642" sldId="9154"/>
        </pc:sldMkLst>
      </pc:sldChg>
      <pc:sldChg chg="del">
        <pc:chgData name="Dale Rintelman" userId="3015f9bd-f692-4206-b000-5b94df7f8e3b" providerId="ADAL" clId="{18CC2391-4341-45C2-B399-DA7426098B6B}" dt="2026-09-20T12:34:27.085" v="16" actId="47"/>
        <pc:sldMkLst>
          <pc:docMk/>
          <pc:sldMk cId="2327687386" sldId="9155"/>
        </pc:sldMkLst>
      </pc:sldChg>
      <pc:sldChg chg="del">
        <pc:chgData name="Dale Rintelman" userId="3015f9bd-f692-4206-b000-5b94df7f8e3b" providerId="ADAL" clId="{18CC2391-4341-45C2-B399-DA7426098B6B}" dt="2026-09-20T12:34:24.644" v="13" actId="47"/>
        <pc:sldMkLst>
          <pc:docMk/>
          <pc:sldMk cId="2020491057" sldId="9156"/>
        </pc:sldMkLst>
      </pc:sldChg>
      <pc:sldChg chg="del">
        <pc:chgData name="Dale Rintelman" userId="3015f9bd-f692-4206-b000-5b94df7f8e3b" providerId="ADAL" clId="{18CC2391-4341-45C2-B399-DA7426098B6B}" dt="2026-09-20T12:33:57.927" v="0" actId="47"/>
        <pc:sldMkLst>
          <pc:docMk/>
          <pc:sldMk cId="2075828468" sldId="9201"/>
        </pc:sldMkLst>
      </pc:sldChg>
      <pc:sldChg chg="del">
        <pc:chgData name="Dale Rintelman" userId="3015f9bd-f692-4206-b000-5b94df7f8e3b" providerId="ADAL" clId="{18CC2391-4341-45C2-B399-DA7426098B6B}" dt="2026-09-20T12:33:59.059" v="2" actId="47"/>
        <pc:sldMkLst>
          <pc:docMk/>
          <pc:sldMk cId="1579474313" sldId="9243"/>
        </pc:sldMkLst>
      </pc:sldChg>
      <pc:sldChg chg="del">
        <pc:chgData name="Dale Rintelman" userId="3015f9bd-f692-4206-b000-5b94df7f8e3b" providerId="ADAL" clId="{18CC2391-4341-45C2-B399-DA7426098B6B}" dt="2026-09-20T12:33:58.597" v="1" actId="47"/>
        <pc:sldMkLst>
          <pc:docMk/>
          <pc:sldMk cId="667906193" sldId="9244"/>
        </pc:sldMkLst>
      </pc:sldChg>
      <pc:sldChg chg="del">
        <pc:chgData name="Dale Rintelman" userId="3015f9bd-f692-4206-b000-5b94df7f8e3b" providerId="ADAL" clId="{18CC2391-4341-45C2-B399-DA7426098B6B}" dt="2026-09-20T12:34:02.142" v="6" actId="47"/>
        <pc:sldMkLst>
          <pc:docMk/>
          <pc:sldMk cId="3022984632" sldId="9247"/>
        </pc:sldMkLst>
      </pc:sldChg>
      <pc:sldChg chg="del">
        <pc:chgData name="Dale Rintelman" userId="3015f9bd-f692-4206-b000-5b94df7f8e3b" providerId="ADAL" clId="{18CC2391-4341-45C2-B399-DA7426098B6B}" dt="2026-09-20T12:34:07.581" v="10" actId="47"/>
        <pc:sldMkLst>
          <pc:docMk/>
          <pc:sldMk cId="2523947314" sldId="9248"/>
        </pc:sldMkLst>
      </pc:sldChg>
      <pc:sldChg chg="del">
        <pc:chgData name="Dale Rintelman" userId="3015f9bd-f692-4206-b000-5b94df7f8e3b" providerId="ADAL" clId="{18CC2391-4341-45C2-B399-DA7426098B6B}" dt="2026-09-20T12:33:59.577" v="3" actId="47"/>
        <pc:sldMkLst>
          <pc:docMk/>
          <pc:sldMk cId="2953766081" sldId="9261"/>
        </pc:sldMkLst>
      </pc:sldChg>
      <pc:sldChg chg="del">
        <pc:chgData name="Dale Rintelman" userId="3015f9bd-f692-4206-b000-5b94df7f8e3b" providerId="ADAL" clId="{18CC2391-4341-45C2-B399-DA7426098B6B}" dt="2026-09-20T12:34:00.979" v="4" actId="47"/>
        <pc:sldMkLst>
          <pc:docMk/>
          <pc:sldMk cId="1734625058" sldId="9262"/>
        </pc:sldMkLst>
      </pc:sldChg>
      <pc:sldChg chg="del">
        <pc:chgData name="Dale Rintelman" userId="3015f9bd-f692-4206-b000-5b94df7f8e3b" providerId="ADAL" clId="{18CC2391-4341-45C2-B399-DA7426098B6B}" dt="2026-09-20T12:34:01.592" v="5" actId="47"/>
        <pc:sldMkLst>
          <pc:docMk/>
          <pc:sldMk cId="73457651" sldId="9264"/>
        </pc:sldMkLst>
      </pc:sldChg>
      <pc:sldChg chg="del">
        <pc:chgData name="Dale Rintelman" userId="3015f9bd-f692-4206-b000-5b94df7f8e3b" providerId="ADAL" clId="{18CC2391-4341-45C2-B399-DA7426098B6B}" dt="2026-09-20T12:34:03.005" v="7" actId="47"/>
        <pc:sldMkLst>
          <pc:docMk/>
          <pc:sldMk cId="2708733768" sldId="9265"/>
        </pc:sldMkLst>
      </pc:sldChg>
      <pc:sldChg chg="del">
        <pc:chgData name="Dale Rintelman" userId="3015f9bd-f692-4206-b000-5b94df7f8e3b" providerId="ADAL" clId="{18CC2391-4341-45C2-B399-DA7426098B6B}" dt="2026-09-20T12:34:03.672" v="8" actId="47"/>
        <pc:sldMkLst>
          <pc:docMk/>
          <pc:sldMk cId="3557801173" sldId="9266"/>
        </pc:sldMkLst>
      </pc:sldChg>
      <pc:sldChg chg="del">
        <pc:chgData name="Dale Rintelman" userId="3015f9bd-f692-4206-b000-5b94df7f8e3b" providerId="ADAL" clId="{18CC2391-4341-45C2-B399-DA7426098B6B}" dt="2026-09-20T12:34:05.330" v="9" actId="47"/>
        <pc:sldMkLst>
          <pc:docMk/>
          <pc:sldMk cId="3892630033" sldId="9267"/>
        </pc:sldMkLst>
      </pc:sldChg>
      <pc:sldChg chg="del">
        <pc:chgData name="Dale Rintelman" userId="3015f9bd-f692-4206-b000-5b94df7f8e3b" providerId="ADAL" clId="{18CC2391-4341-45C2-B399-DA7426098B6B}" dt="2026-09-20T12:34:09.569" v="11" actId="47"/>
        <pc:sldMkLst>
          <pc:docMk/>
          <pc:sldMk cId="645253819" sldId="9271"/>
        </pc:sldMkLst>
      </pc:sldChg>
      <pc:sldChg chg="del">
        <pc:chgData name="Dale Rintelman" userId="3015f9bd-f692-4206-b000-5b94df7f8e3b" providerId="ADAL" clId="{18CC2391-4341-45C2-B399-DA7426098B6B}" dt="2026-09-20T12:34:11.135" v="12" actId="47"/>
        <pc:sldMkLst>
          <pc:docMk/>
          <pc:sldMk cId="3234294448" sldId="927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9/20/2026</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9/20/2026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9/20/2026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9/20/2026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9/20/2026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9/20/2026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9/20/2026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9/20/2026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9/20/2026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9/20/2026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9/20/2026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9/20/2026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9/20/2026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9/20/2026</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6D6C-A615-7D14-4C6B-FDB9268D4F17}"/>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id="{FE117635-1170-FAE7-FC1A-D151B0C7E2B8}"/>
              </a:ext>
            </a:extLst>
          </p:cNvPr>
          <p:cNvSpPr txBox="1">
            <a:spLocks noChangeArrowheads="1"/>
          </p:cNvSpPr>
          <p:nvPr/>
        </p:nvSpPr>
        <p:spPr bwMode="auto">
          <a:xfrm>
            <a:off x="210962" y="2326746"/>
            <a:ext cx="3385678" cy="31189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lnSpc>
                <a:spcPct val="115000"/>
              </a:lnSpc>
              <a:spcAft>
                <a:spcPts val="400"/>
              </a:spcAft>
              <a:buNone/>
              <a:tabLst>
                <a:tab pos="2171700" algn="ctr"/>
                <a:tab pos="4457700" algn="r"/>
                <a:tab pos="7086600" algn="ctr"/>
              </a:tabLst>
            </a:pPr>
            <a:r>
              <a:rPr lang="en-US" sz="3200" b="1" kern="1400" spc="-50" dirty="0">
                <a:effectLst/>
                <a:latin typeface="Helvetica" panose="020B0604020202020204" pitchFamily="34" charset="0"/>
                <a:ea typeface="Times New Roman" panose="02020603050405020304" pitchFamily="18" charset="0"/>
                <a:cs typeface="Times New Roman" panose="02020603050405020304" pitchFamily="18" charset="0"/>
              </a:rPr>
              <a:t>1 Cor 3:1-15</a:t>
            </a:r>
          </a:p>
          <a:p>
            <a:pPr marL="0" marR="0">
              <a:lnSpc>
                <a:spcPct val="115000"/>
              </a:lnSpc>
              <a:spcAft>
                <a:spcPts val="400"/>
              </a:spcAft>
              <a:buNone/>
              <a:tabLst>
                <a:tab pos="2171700" algn="ctr"/>
                <a:tab pos="4457700" algn="r"/>
                <a:tab pos="7086600" algn="ctr"/>
              </a:tabLst>
            </a:pPr>
            <a:r>
              <a:rPr lang="en-US" sz="3200" b="1" kern="1400" spc="-50" dirty="0">
                <a:latin typeface="Helvetica" panose="020B0604020202020204" pitchFamily="34" charset="0"/>
                <a:ea typeface="Times New Roman" panose="02020603050405020304" pitchFamily="18" charset="0"/>
                <a:cs typeface="Times New Roman" panose="02020603050405020304" pitchFamily="18" charset="0"/>
              </a:rPr>
              <a:t>1 Pet 2:4-6</a:t>
            </a:r>
          </a:p>
          <a:p>
            <a:pPr>
              <a:lnSpc>
                <a:spcPct val="115000"/>
              </a:lnSpc>
              <a:spcAft>
                <a:spcPts val="400"/>
              </a:spcAft>
              <a:tabLst>
                <a:tab pos="2171700" algn="ctr"/>
                <a:tab pos="4457700" algn="r"/>
                <a:tab pos="7086600" algn="ctr"/>
              </a:tabLst>
            </a:pPr>
            <a:r>
              <a:rPr lang="en-US" sz="3200" b="1" kern="1400" spc="-50" dirty="0">
                <a:latin typeface="Helvetica" panose="020B0604020202020204" pitchFamily="34" charset="0"/>
                <a:ea typeface="Times New Roman" panose="02020603050405020304" pitchFamily="18" charset="0"/>
                <a:cs typeface="Times New Roman" panose="02020603050405020304" pitchFamily="18" charset="0"/>
              </a:rPr>
              <a:t>Rev 1:12-20</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400"/>
              </a:spcAft>
              <a:buNone/>
              <a:tabLst>
                <a:tab pos="2171700" algn="ctr"/>
                <a:tab pos="4457700" algn="r"/>
                <a:tab pos="7086600" algn="ctr"/>
              </a:tabLst>
            </a:pPr>
            <a:r>
              <a:rPr lang="en-US" sz="3200" b="1" kern="1400" spc="-50" dirty="0">
                <a:effectLst/>
                <a:latin typeface="Helvetica" panose="020B0604020202020204" pitchFamily="34" charset="0"/>
                <a:ea typeface="Times New Roman" panose="02020603050405020304" pitchFamily="18" charset="0"/>
                <a:cs typeface="Times New Roman" panose="02020603050405020304" pitchFamily="18" charset="0"/>
              </a:rPr>
              <a:t>Dan 3:23-25</a:t>
            </a:r>
          </a:p>
        </p:txBody>
      </p:sp>
      <p:sp>
        <p:nvSpPr>
          <p:cNvPr id="2" name="TextBox 9">
            <a:extLst>
              <a:ext uri="{FF2B5EF4-FFF2-40B4-BE49-F238E27FC236}">
                <a16:creationId xmlns:a16="http://schemas.microsoft.com/office/drawing/2014/main" id="{83BBC2F3-17BA-7CAF-1AC7-0F8D18C7F517}"/>
              </a:ext>
            </a:extLst>
          </p:cNvPr>
          <p:cNvSpPr txBox="1">
            <a:spLocks noChangeArrowheads="1"/>
          </p:cNvSpPr>
          <p:nvPr/>
        </p:nvSpPr>
        <p:spPr bwMode="auto">
          <a:xfrm>
            <a:off x="1" y="75604"/>
            <a:ext cx="9143999"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solidFill>
                  <a:srgbClr val="001236"/>
                </a:solidFill>
                <a:latin typeface="+mn-lt"/>
                <a:cs typeface="Arial" panose="020B0604020202020204" pitchFamily="34" charset="0"/>
              </a:rPr>
              <a:t>Ultimate Build</a:t>
            </a:r>
          </a:p>
          <a:p>
            <a:pPr marL="0" marR="38100" indent="0" algn="ctr">
              <a:spcBef>
                <a:spcPts val="0"/>
              </a:spcBef>
              <a:spcAft>
                <a:spcPts val="600"/>
              </a:spcAft>
            </a:pPr>
            <a:r>
              <a:rPr lang="en-US" sz="4000" b="1" i="1" dirty="0">
                <a:solidFill>
                  <a:srgbClr val="001236"/>
                </a:solidFill>
                <a:latin typeface="+mn-lt"/>
                <a:cs typeface="Arial" panose="020B0604020202020204" pitchFamily="34" charset="0"/>
              </a:rPr>
              <a:t>Jesus Christ: Firm Foundation</a:t>
            </a:r>
            <a:endParaRPr lang="en-US" sz="4000" dirty="0">
              <a:solidFill>
                <a:srgbClr val="001236"/>
              </a:solidFill>
              <a:latin typeface="+mn-lt"/>
              <a:cs typeface="Arial" panose="020B0604020202020204" pitchFamily="34" charset="0"/>
            </a:endParaRPr>
          </a:p>
        </p:txBody>
      </p:sp>
      <p:sp>
        <p:nvSpPr>
          <p:cNvPr id="4" name="TextBox 9">
            <a:extLst>
              <a:ext uri="{FF2B5EF4-FFF2-40B4-BE49-F238E27FC236}">
                <a16:creationId xmlns:a16="http://schemas.microsoft.com/office/drawing/2014/main" id="{10CAE491-434D-CE0C-FC1C-B4EBC0BC3780}"/>
              </a:ext>
            </a:extLst>
          </p:cNvPr>
          <p:cNvSpPr txBox="1">
            <a:spLocks noChangeArrowheads="1"/>
          </p:cNvSpPr>
          <p:nvPr/>
        </p:nvSpPr>
        <p:spPr bwMode="auto">
          <a:xfrm>
            <a:off x="381000" y="5867400"/>
            <a:ext cx="1924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200" b="1" i="1" dirty="0">
                <a:cs typeface="Arial" panose="020B0604020202020204" pitchFamily="34" charset="0"/>
              </a:rPr>
              <a:t>9/20/26</a:t>
            </a:r>
          </a:p>
        </p:txBody>
      </p:sp>
      <p:sp>
        <p:nvSpPr>
          <p:cNvPr id="3" name="AutoShape 2" descr="Sheep and Dogs – Jesus and the Syrophoenician Woman (Matthew 15:21-28) |  The Left Hand of Ehud: Matt's Bible Blog">
            <a:extLst>
              <a:ext uri="{FF2B5EF4-FFF2-40B4-BE49-F238E27FC236}">
                <a16:creationId xmlns:a16="http://schemas.microsoft.com/office/drawing/2014/main" id="{16BC19CD-91D3-7650-7E90-2F7F910B061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 name="AutoShape 6">
            <a:extLst>
              <a:ext uri="{FF2B5EF4-FFF2-40B4-BE49-F238E27FC236}">
                <a16:creationId xmlns:a16="http://schemas.microsoft.com/office/drawing/2014/main" id="{6F5FA342-17AA-FAC6-026A-E2F72C9217FB}"/>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2" descr="The Sign of Jonah - by Andrew McGovern, Th.D.">
            <a:extLst>
              <a:ext uri="{FF2B5EF4-FFF2-40B4-BE49-F238E27FC236}">
                <a16:creationId xmlns:a16="http://schemas.microsoft.com/office/drawing/2014/main" id="{407A17E4-9CF7-26CD-96BE-42643E519BF3}"/>
              </a:ext>
            </a:extLst>
          </p:cNvPr>
          <p:cNvSpPr>
            <a:spLocks noChangeAspect="1" noChangeArrowheads="1"/>
          </p:cNvSpPr>
          <p:nvPr/>
        </p:nvSpPr>
        <p:spPr bwMode="auto">
          <a:xfrm>
            <a:off x="4724400" y="3581400"/>
            <a:ext cx="2286000" cy="2286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 name="AutoShape 6" descr="Icon of Jonah the Prophet and the Whale (Meteora) – P73 – Saint Paul's Icons">
            <a:extLst>
              <a:ext uri="{FF2B5EF4-FFF2-40B4-BE49-F238E27FC236}">
                <a16:creationId xmlns:a16="http://schemas.microsoft.com/office/drawing/2014/main" id="{1AE73302-7A1E-61F2-2101-D274DE3C99C6}"/>
              </a:ext>
            </a:extLst>
          </p:cNvPr>
          <p:cNvSpPr>
            <a:spLocks noChangeAspect="1" noChangeArrowheads="1"/>
          </p:cNvSpPr>
          <p:nvPr/>
        </p:nvSpPr>
        <p:spPr bwMode="auto">
          <a:xfrm>
            <a:off x="4724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1" name="Picture 10">
            <a:extLst>
              <a:ext uri="{FF2B5EF4-FFF2-40B4-BE49-F238E27FC236}">
                <a16:creationId xmlns:a16="http://schemas.microsoft.com/office/drawing/2014/main" id="{35DA20D4-EF78-832C-CFDC-8AF241890A76}"/>
              </a:ext>
            </a:extLst>
          </p:cNvPr>
          <p:cNvPicPr>
            <a:picLocks noChangeAspect="1"/>
          </p:cNvPicPr>
          <p:nvPr/>
        </p:nvPicPr>
        <p:blipFill>
          <a:blip r:embed="rId2"/>
          <a:stretch>
            <a:fillRect/>
          </a:stretch>
        </p:blipFill>
        <p:spPr>
          <a:xfrm>
            <a:off x="2794704" y="1828800"/>
            <a:ext cx="6387343" cy="5029200"/>
          </a:xfrm>
          <a:prstGeom prst="rect">
            <a:avLst/>
          </a:prstGeom>
        </p:spPr>
      </p:pic>
    </p:spTree>
    <p:extLst>
      <p:ext uri="{BB962C8B-B14F-4D97-AF65-F5344CB8AC3E}">
        <p14:creationId xmlns:p14="http://schemas.microsoft.com/office/powerpoint/2010/main" val="181985840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2D1EF-98A2-58E0-6789-4756CA7DE57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21D4082-A3CC-B9EF-9F1E-D922C8667E7D}"/>
              </a:ext>
            </a:extLst>
          </p:cNvPr>
          <p:cNvSpPr txBox="1"/>
          <p:nvPr/>
        </p:nvSpPr>
        <p:spPr>
          <a:xfrm>
            <a:off x="114300" y="2667000"/>
            <a:ext cx="8915400" cy="1015663"/>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Does God need me?</a:t>
            </a:r>
            <a:endParaRPr lang="en-US" sz="6000" b="1" kern="1400" dirty="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3222512706"/>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BB04A-D120-4C27-3CFA-86321AE4B53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BC4B6A5-797E-7230-A147-B8071FA7B93E}"/>
              </a:ext>
            </a:extLst>
          </p:cNvPr>
          <p:cNvSpPr txBox="1"/>
          <p:nvPr/>
        </p:nvSpPr>
        <p:spPr>
          <a:xfrm>
            <a:off x="321733" y="157981"/>
            <a:ext cx="8500534" cy="1938992"/>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Jesus is the LIVING and CHIEF CORNERSTONE!</a:t>
            </a:r>
            <a:endParaRPr lang="en-US" sz="6000" b="1" kern="1400" dirty="0">
              <a:ln>
                <a:noFill/>
              </a:ln>
              <a:solidFill>
                <a:srgbClr val="000000"/>
              </a:solidFill>
              <a:effectLst/>
              <a:latin typeface="Calibri" panose="020F0502020204030204" pitchFamily="34" charset="0"/>
            </a:endParaRPr>
          </a:p>
        </p:txBody>
      </p:sp>
      <p:sp>
        <p:nvSpPr>
          <p:cNvPr id="2" name="TextBox 1">
            <a:extLst>
              <a:ext uri="{FF2B5EF4-FFF2-40B4-BE49-F238E27FC236}">
                <a16:creationId xmlns:a16="http://schemas.microsoft.com/office/drawing/2014/main" id="{6F08A903-2FAE-F8E0-0964-0C648A1A01C4}"/>
              </a:ext>
            </a:extLst>
          </p:cNvPr>
          <p:cNvSpPr txBox="1">
            <a:spLocks noChangeArrowheads="1"/>
          </p:cNvSpPr>
          <p:nvPr/>
        </p:nvSpPr>
        <p:spPr bwMode="auto">
          <a:xfrm>
            <a:off x="152400" y="2286000"/>
            <a:ext cx="88392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8200" algn="r"/>
              </a:tabLst>
            </a:pPr>
            <a:r>
              <a:rPr lang="en-US" sz="3200" dirty="0">
                <a:latin typeface="+mn-lt"/>
              </a:rPr>
              <a:t>As you come to him, a living stone rejected by men but in the sight of God chosen and precious, </a:t>
            </a:r>
            <a:r>
              <a:rPr lang="en-US" sz="3200" b="1" baseline="30000" dirty="0">
                <a:latin typeface="+mn-lt"/>
              </a:rPr>
              <a:t>5 </a:t>
            </a:r>
            <a:r>
              <a:rPr lang="en-US" sz="3200" dirty="0">
                <a:latin typeface="+mn-lt"/>
              </a:rPr>
              <a:t>you yourselves like living stones are being built up as a spiritual house, to be a holy priesthood, to offer spiritual sacrifices acceptable to God through Jesus Christ. </a:t>
            </a:r>
            <a:r>
              <a:rPr lang="en-US" sz="3200" b="1" baseline="30000" dirty="0">
                <a:latin typeface="+mn-lt"/>
              </a:rPr>
              <a:t>6 </a:t>
            </a:r>
            <a:r>
              <a:rPr lang="en-US" sz="3200" dirty="0">
                <a:latin typeface="+mn-lt"/>
              </a:rPr>
              <a:t>For it stands in Scripture:  “Behold, I am laying in Zion a stone, a cornerstone </a:t>
            </a:r>
            <a:r>
              <a:rPr lang="en-US" sz="3200" u="heavy" dirty="0">
                <a:uFill>
                  <a:solidFill>
                    <a:srgbClr val="800000"/>
                  </a:solidFill>
                </a:uFill>
                <a:latin typeface="+mn-lt"/>
              </a:rPr>
              <a:t>chosen and precious</a:t>
            </a:r>
            <a:r>
              <a:rPr lang="en-US" sz="3200" dirty="0">
                <a:latin typeface="+mn-lt"/>
              </a:rPr>
              <a:t>, and whoever believes in him will not be put to shame.”</a:t>
            </a:r>
            <a:r>
              <a:rPr lang="en-US" sz="2400" dirty="0">
                <a:latin typeface="+mn-lt"/>
              </a:rPr>
              <a:t>	</a:t>
            </a:r>
            <a:r>
              <a:rPr lang="en-US" sz="2400" b="1" dirty="0">
                <a:latin typeface="+mn-lt"/>
              </a:rPr>
              <a:t>1 Pet 2:4-6</a:t>
            </a:r>
            <a:endParaRPr lang="en-US" sz="2400" dirty="0">
              <a:latin typeface="+mn-lt"/>
            </a:endParaRPr>
          </a:p>
        </p:txBody>
      </p:sp>
      <p:sp>
        <p:nvSpPr>
          <p:cNvPr id="6" name="Rectangle: Rounded Corners 5">
            <a:extLst>
              <a:ext uri="{FF2B5EF4-FFF2-40B4-BE49-F238E27FC236}">
                <a16:creationId xmlns:a16="http://schemas.microsoft.com/office/drawing/2014/main" id="{50E9606E-7B14-1EF5-1AF1-3DF258AD5822}"/>
              </a:ext>
            </a:extLst>
          </p:cNvPr>
          <p:cNvSpPr/>
          <p:nvPr/>
        </p:nvSpPr>
        <p:spPr>
          <a:xfrm>
            <a:off x="182880" y="5334000"/>
            <a:ext cx="6065520" cy="400755"/>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Rounded Corners 2">
            <a:extLst>
              <a:ext uri="{FF2B5EF4-FFF2-40B4-BE49-F238E27FC236}">
                <a16:creationId xmlns:a16="http://schemas.microsoft.com/office/drawing/2014/main" id="{EE4FE70C-8B3D-7152-F91E-2B70E70A2E50}"/>
              </a:ext>
            </a:extLst>
          </p:cNvPr>
          <p:cNvSpPr/>
          <p:nvPr/>
        </p:nvSpPr>
        <p:spPr>
          <a:xfrm>
            <a:off x="1295400" y="6299264"/>
            <a:ext cx="1447800" cy="400755"/>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18753850"/>
      </p:ext>
    </p:extLst>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A4F03-EC01-1069-04DA-F38DC3203A2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F527301-9DD5-E30E-1F0D-FC174276FC75}"/>
              </a:ext>
            </a:extLst>
          </p:cNvPr>
          <p:cNvSpPr txBox="1"/>
          <p:nvPr/>
        </p:nvSpPr>
        <p:spPr>
          <a:xfrm>
            <a:off x="321733" y="157981"/>
            <a:ext cx="8500534" cy="1938992"/>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Jesus is the LIVING and CHIEF CORNERSTONE!</a:t>
            </a:r>
            <a:endParaRPr lang="en-US" sz="6000" b="1" kern="1400" dirty="0">
              <a:ln>
                <a:noFill/>
              </a:ln>
              <a:solidFill>
                <a:srgbClr val="000000"/>
              </a:solidFill>
              <a:effectLst/>
              <a:latin typeface="Calibri" panose="020F0502020204030204" pitchFamily="34" charset="0"/>
            </a:endParaRPr>
          </a:p>
        </p:txBody>
      </p:sp>
      <p:sp>
        <p:nvSpPr>
          <p:cNvPr id="2" name="TextBox 1">
            <a:extLst>
              <a:ext uri="{FF2B5EF4-FFF2-40B4-BE49-F238E27FC236}">
                <a16:creationId xmlns:a16="http://schemas.microsoft.com/office/drawing/2014/main" id="{B473AFE8-FA21-386F-F156-007A71F7ABE5}"/>
              </a:ext>
            </a:extLst>
          </p:cNvPr>
          <p:cNvSpPr txBox="1">
            <a:spLocks noChangeArrowheads="1"/>
          </p:cNvSpPr>
          <p:nvPr/>
        </p:nvSpPr>
        <p:spPr bwMode="auto">
          <a:xfrm>
            <a:off x="152400" y="2286000"/>
            <a:ext cx="88392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8200" algn="r"/>
              </a:tabLst>
            </a:pPr>
            <a:r>
              <a:rPr lang="en-US" sz="3200" dirty="0">
                <a:latin typeface="+mn-lt"/>
              </a:rPr>
              <a:t>As you come to him, a living stone rejected by men but in the sight of God chosen and precious, </a:t>
            </a:r>
            <a:r>
              <a:rPr lang="en-US" sz="3200" b="1" baseline="30000" dirty="0">
                <a:latin typeface="+mn-lt"/>
              </a:rPr>
              <a:t>5 </a:t>
            </a:r>
            <a:r>
              <a:rPr lang="en-US" sz="3200" dirty="0">
                <a:latin typeface="+mn-lt"/>
              </a:rPr>
              <a:t>you yourselves like living stones are being built up as a spiritual house, to be a holy priesthood, to offer spiritual sacrifices acceptable to God through Jesus Christ. </a:t>
            </a:r>
            <a:r>
              <a:rPr lang="en-US" sz="3200" b="1" baseline="30000" dirty="0">
                <a:latin typeface="+mn-lt"/>
              </a:rPr>
              <a:t>6 </a:t>
            </a:r>
            <a:r>
              <a:rPr lang="en-US" sz="3200" dirty="0">
                <a:latin typeface="+mn-lt"/>
              </a:rPr>
              <a:t>For it stands in Scripture:  “Behold, I am laying in Zion a stone, a cornerstone </a:t>
            </a:r>
            <a:r>
              <a:rPr lang="en-US" sz="3200" u="heavy" dirty="0">
                <a:uFill>
                  <a:solidFill>
                    <a:srgbClr val="800000"/>
                  </a:solidFill>
                </a:uFill>
                <a:latin typeface="+mn-lt"/>
              </a:rPr>
              <a:t>chosen and precious</a:t>
            </a:r>
            <a:r>
              <a:rPr lang="en-US" sz="3200" dirty="0">
                <a:latin typeface="+mn-lt"/>
              </a:rPr>
              <a:t>, and whoever believes in him will not be put to shame.”</a:t>
            </a:r>
            <a:r>
              <a:rPr lang="en-US" sz="2400" dirty="0">
                <a:latin typeface="+mn-lt"/>
              </a:rPr>
              <a:t>	</a:t>
            </a:r>
            <a:r>
              <a:rPr lang="en-US" sz="2400" b="1" dirty="0">
                <a:latin typeface="+mn-lt"/>
              </a:rPr>
              <a:t>1 Pet 2:4-6</a:t>
            </a:r>
            <a:endParaRPr lang="en-US" sz="2400" dirty="0">
              <a:latin typeface="+mn-lt"/>
            </a:endParaRPr>
          </a:p>
        </p:txBody>
      </p:sp>
      <p:sp>
        <p:nvSpPr>
          <p:cNvPr id="6" name="Rectangle: Rounded Corners 5">
            <a:extLst>
              <a:ext uri="{FF2B5EF4-FFF2-40B4-BE49-F238E27FC236}">
                <a16:creationId xmlns:a16="http://schemas.microsoft.com/office/drawing/2014/main" id="{A0F6A2F4-EADF-BFE2-E7F7-46985AA39113}"/>
              </a:ext>
            </a:extLst>
          </p:cNvPr>
          <p:cNvSpPr/>
          <p:nvPr/>
        </p:nvSpPr>
        <p:spPr>
          <a:xfrm>
            <a:off x="182880" y="5334000"/>
            <a:ext cx="6065520" cy="400755"/>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Arrow Connector 6">
            <a:extLst>
              <a:ext uri="{FF2B5EF4-FFF2-40B4-BE49-F238E27FC236}">
                <a16:creationId xmlns:a16="http://schemas.microsoft.com/office/drawing/2014/main" id="{8566FA15-BCCD-F663-FD1B-EBC642275EA1}"/>
              </a:ext>
            </a:extLst>
          </p:cNvPr>
          <p:cNvCxnSpPr>
            <a:cxnSpLocks/>
          </p:cNvCxnSpPr>
          <p:nvPr/>
        </p:nvCxnSpPr>
        <p:spPr>
          <a:xfrm>
            <a:off x="4343400" y="2096973"/>
            <a:ext cx="1066800" cy="1268674"/>
          </a:xfrm>
          <a:prstGeom prst="straightConnector1">
            <a:avLst/>
          </a:prstGeom>
          <a:ln w="50800">
            <a:solidFill>
              <a:srgbClr val="800000"/>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61E95A59-9961-062A-CA4C-610D2DB1DAD0}"/>
              </a:ext>
            </a:extLst>
          </p:cNvPr>
          <p:cNvSpPr/>
          <p:nvPr/>
        </p:nvSpPr>
        <p:spPr>
          <a:xfrm>
            <a:off x="5410200" y="3365647"/>
            <a:ext cx="2438400" cy="444353"/>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53394284"/>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85355-9779-02C4-C712-A879760E4B6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7801BF9-92C0-2F10-F9F6-0F2A5C5182D0}"/>
              </a:ext>
            </a:extLst>
          </p:cNvPr>
          <p:cNvSpPr txBox="1"/>
          <p:nvPr/>
        </p:nvSpPr>
        <p:spPr>
          <a:xfrm>
            <a:off x="321733" y="157981"/>
            <a:ext cx="8500534" cy="2585323"/>
          </a:xfrm>
          <a:prstGeom prst="rect">
            <a:avLst/>
          </a:prstGeom>
          <a:noFill/>
        </p:spPr>
        <p:txBody>
          <a:bodyPr wrap="square">
            <a:spAutoFit/>
          </a:bodyPr>
          <a:lstStyle/>
          <a:p>
            <a:pPr marR="38100" algn="ctr">
              <a:tabLst>
                <a:tab pos="8178800" algn="r"/>
              </a:tabLst>
            </a:pPr>
            <a:r>
              <a:rPr lang="en-US" sz="5400" b="1" kern="1400" dirty="0">
                <a:solidFill>
                  <a:srgbClr val="001236"/>
                </a:solidFill>
                <a:uFill>
                  <a:solidFill>
                    <a:srgbClr val="3E0000"/>
                  </a:solidFill>
                </a:uFill>
                <a:latin typeface="Calibri" panose="020F0502020204030204" pitchFamily="34" charset="0"/>
              </a:rPr>
              <a:t>Paul laid a </a:t>
            </a:r>
            <a:r>
              <a:rPr lang="en-US" sz="5400" b="1" u="heavy" kern="1400" dirty="0">
                <a:solidFill>
                  <a:srgbClr val="000000"/>
                </a:solidFill>
                <a:uFill>
                  <a:solidFill>
                    <a:srgbClr val="800000"/>
                  </a:solidFill>
                </a:uFill>
                <a:latin typeface="Calibri" panose="020F0502020204030204" pitchFamily="34" charset="0"/>
              </a:rPr>
              <a:t>foundation</a:t>
            </a:r>
            <a:r>
              <a:rPr lang="en-US" sz="5400" b="1" kern="1400" dirty="0">
                <a:solidFill>
                  <a:srgbClr val="001236"/>
                </a:solidFill>
                <a:uFill>
                  <a:solidFill>
                    <a:srgbClr val="3E0000"/>
                  </a:solidFill>
                </a:uFill>
                <a:latin typeface="Calibri" panose="020F0502020204030204" pitchFamily="34" charset="0"/>
              </a:rPr>
              <a:t> on which he expects others to </a:t>
            </a:r>
            <a:r>
              <a:rPr lang="en-US" sz="5400" b="1" u="heavy" kern="1400" dirty="0">
                <a:solidFill>
                  <a:srgbClr val="000000"/>
                </a:solidFill>
                <a:uFill>
                  <a:solidFill>
                    <a:srgbClr val="800000"/>
                  </a:solidFill>
                </a:uFill>
                <a:latin typeface="Calibri" panose="020F0502020204030204" pitchFamily="34" charset="0"/>
              </a:rPr>
              <a:t>build</a:t>
            </a:r>
            <a:r>
              <a:rPr lang="en-US" sz="5400" b="1" kern="1400" dirty="0">
                <a:solidFill>
                  <a:srgbClr val="001236"/>
                </a:solidFill>
                <a:uFill>
                  <a:solidFill>
                    <a:srgbClr val="3E0000"/>
                  </a:solidFill>
                </a:uFill>
                <a:latin typeface="Calibri" panose="020F0502020204030204" pitchFamily="34" charset="0"/>
              </a:rPr>
              <a:t> </a:t>
            </a:r>
            <a:r>
              <a:rPr lang="en-US" sz="5400" b="1" u="heavy" kern="1400" dirty="0">
                <a:solidFill>
                  <a:srgbClr val="000000"/>
                </a:solidFill>
                <a:uFill>
                  <a:solidFill>
                    <a:srgbClr val="800000"/>
                  </a:solidFill>
                </a:uFill>
                <a:latin typeface="Calibri" panose="020F0502020204030204" pitchFamily="34" charset="0"/>
              </a:rPr>
              <a:t>on</a:t>
            </a:r>
            <a:r>
              <a:rPr lang="en-US" sz="5400" b="1" kern="1400" dirty="0">
                <a:solidFill>
                  <a:srgbClr val="000000"/>
                </a:solidFill>
                <a:uFill>
                  <a:solidFill>
                    <a:srgbClr val="800000"/>
                  </a:solidFill>
                </a:uFill>
                <a:latin typeface="Calibri" panose="020F0502020204030204" pitchFamily="34" charset="0"/>
              </a:rPr>
              <a:t>.</a:t>
            </a:r>
            <a:r>
              <a:rPr lang="en-US" sz="5400" b="1" kern="1400" dirty="0">
                <a:solidFill>
                  <a:srgbClr val="001236"/>
                </a:solidFill>
                <a:uFill>
                  <a:solidFill>
                    <a:srgbClr val="3E0000"/>
                  </a:solidFill>
                </a:uFill>
                <a:latin typeface="Calibri" panose="020F0502020204030204" pitchFamily="34" charset="0"/>
              </a:rPr>
              <a:t>          </a:t>
            </a:r>
            <a:endParaRPr lang="en-US" sz="54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20B478CC-FD58-9417-841F-8E32EAC6CFC3}"/>
              </a:ext>
            </a:extLst>
          </p:cNvPr>
          <p:cNvSpPr/>
          <p:nvPr/>
        </p:nvSpPr>
        <p:spPr>
          <a:xfrm>
            <a:off x="169333" y="33846"/>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A7388A18-0A9E-887A-A8BB-7482A9AF4F3A}"/>
              </a:ext>
            </a:extLst>
          </p:cNvPr>
          <p:cNvSpPr txBox="1">
            <a:spLocks noChangeArrowheads="1"/>
          </p:cNvSpPr>
          <p:nvPr/>
        </p:nvSpPr>
        <p:spPr bwMode="auto">
          <a:xfrm>
            <a:off x="203623" y="3505200"/>
            <a:ext cx="8839200"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dirty="0">
                <a:latin typeface="+mn-lt"/>
              </a:rPr>
              <a:t>For we are God’s fellow workers. You are God’s field, God’s building.  </a:t>
            </a:r>
            <a:r>
              <a:rPr lang="en-US" sz="3200" b="1" baseline="30000" dirty="0">
                <a:latin typeface="+mn-lt"/>
              </a:rPr>
              <a:t>10 </a:t>
            </a:r>
            <a:r>
              <a:rPr lang="en-US" sz="3200" dirty="0">
                <a:latin typeface="+mn-lt"/>
              </a:rPr>
              <a:t>According to the grace of God given to me, like a skilled master builder I laid a foundation, and someone else is building upon it. </a:t>
            </a:r>
            <a:r>
              <a:rPr lang="en-US" sz="3200" b="1" dirty="0">
                <a:latin typeface="+mn-lt"/>
              </a:rPr>
              <a:t>Let each one take care how he builds upon it. </a:t>
            </a:r>
          </a:p>
          <a:p>
            <a:pPr>
              <a:tabLst>
                <a:tab pos="8455025" algn="r"/>
              </a:tabLst>
            </a:pPr>
            <a:r>
              <a:rPr lang="en-US" sz="2400" dirty="0">
                <a:latin typeface="+mn-lt"/>
              </a:rPr>
              <a:t>	</a:t>
            </a:r>
            <a:r>
              <a:rPr lang="en-US" sz="2400" b="1" dirty="0">
                <a:latin typeface="+mn-lt"/>
              </a:rPr>
              <a:t>1 Cor 3:9-10</a:t>
            </a:r>
            <a:endParaRPr lang="en-US" sz="2400" dirty="0">
              <a:latin typeface="+mn-lt"/>
            </a:endParaRPr>
          </a:p>
        </p:txBody>
      </p:sp>
      <p:sp>
        <p:nvSpPr>
          <p:cNvPr id="3" name="Rectangle: Rounded Corners 2">
            <a:extLst>
              <a:ext uri="{FF2B5EF4-FFF2-40B4-BE49-F238E27FC236}">
                <a16:creationId xmlns:a16="http://schemas.microsoft.com/office/drawing/2014/main" id="{410BB32A-4464-C39A-8522-DAE4E3819271}"/>
              </a:ext>
            </a:extLst>
          </p:cNvPr>
          <p:cNvSpPr/>
          <p:nvPr/>
        </p:nvSpPr>
        <p:spPr>
          <a:xfrm>
            <a:off x="169333" y="5486400"/>
            <a:ext cx="7907867" cy="4572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6412511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5C9D8-E4F2-2657-94C4-DCF4CE8072C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3247859-F634-CCF4-F926-8C7D13C3B05C}"/>
              </a:ext>
            </a:extLst>
          </p:cNvPr>
          <p:cNvSpPr txBox="1"/>
          <p:nvPr/>
        </p:nvSpPr>
        <p:spPr>
          <a:xfrm>
            <a:off x="304801" y="86916"/>
            <a:ext cx="8534400" cy="3754874"/>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There are two “BUILD” perspectives:</a:t>
            </a:r>
          </a:p>
          <a:p>
            <a:pPr marR="38100" algn="ctr">
              <a:tabLst>
                <a:tab pos="8178800" algn="r"/>
              </a:tabLst>
            </a:pPr>
            <a:endParaRPr lang="en-US" sz="1000" b="1" kern="1400" dirty="0">
              <a:solidFill>
                <a:srgbClr val="001236"/>
              </a:solidFill>
              <a:uFill>
                <a:solidFill>
                  <a:srgbClr val="3E0000"/>
                </a:solidFill>
              </a:uFill>
              <a:latin typeface="Calibri" panose="020F0502020204030204" pitchFamily="34" charset="0"/>
            </a:endParaRPr>
          </a:p>
          <a:p>
            <a:pPr marL="914400" marR="38100" indent="-914400">
              <a:tabLst>
                <a:tab pos="914400" algn="l"/>
                <a:tab pos="8178800" algn="r"/>
              </a:tabLst>
            </a:pPr>
            <a:r>
              <a:rPr lang="en-US" sz="5400" b="1" kern="1400" dirty="0">
                <a:solidFill>
                  <a:srgbClr val="001236"/>
                </a:solidFill>
                <a:uFill>
                  <a:solidFill>
                    <a:srgbClr val="3E0000"/>
                  </a:solidFill>
                </a:uFill>
                <a:latin typeface="Calibri" panose="020F0502020204030204" pitchFamily="34" charset="0"/>
              </a:rPr>
              <a:t>1	Of </a:t>
            </a:r>
            <a:r>
              <a:rPr lang="en-US" sz="5400" b="1" u="heavy" kern="1400" dirty="0">
                <a:solidFill>
                  <a:srgbClr val="000000"/>
                </a:solidFill>
                <a:uFill>
                  <a:solidFill>
                    <a:srgbClr val="800000"/>
                  </a:solidFill>
                </a:uFill>
                <a:latin typeface="Calibri" panose="020F0502020204030204" pitchFamily="34" charset="0"/>
              </a:rPr>
              <a:t>Man</a:t>
            </a:r>
            <a:r>
              <a:rPr lang="en-US" sz="5400" b="1" kern="1400" dirty="0">
                <a:solidFill>
                  <a:srgbClr val="001236"/>
                </a:solidFill>
                <a:uFill>
                  <a:solidFill>
                    <a:srgbClr val="3E0000"/>
                  </a:solidFill>
                </a:uFill>
                <a:latin typeface="Calibri" panose="020F0502020204030204" pitchFamily="34" charset="0"/>
              </a:rPr>
              <a:t>, resulting in  </a:t>
            </a:r>
            <a:r>
              <a:rPr lang="en-US" sz="5400" b="1" u="heavy" kern="1400" dirty="0">
                <a:solidFill>
                  <a:srgbClr val="000000"/>
                </a:solidFill>
                <a:uFill>
                  <a:solidFill>
                    <a:srgbClr val="800000"/>
                  </a:solidFill>
                </a:uFill>
                <a:latin typeface="Calibri" panose="020F0502020204030204" pitchFamily="34" charset="0"/>
              </a:rPr>
              <a:t>jealousy</a:t>
            </a:r>
            <a:r>
              <a:rPr lang="en-US" sz="5400" b="1" kern="1400" dirty="0">
                <a:solidFill>
                  <a:srgbClr val="001236"/>
                </a:solidFill>
                <a:uFill>
                  <a:solidFill>
                    <a:srgbClr val="3E0000"/>
                  </a:solidFill>
                </a:uFill>
                <a:latin typeface="Calibri" panose="020F0502020204030204" pitchFamily="34" charset="0"/>
              </a:rPr>
              <a:t> and </a:t>
            </a:r>
            <a:r>
              <a:rPr lang="en-US" sz="5400" b="1" u="heavy" kern="1400" dirty="0">
                <a:solidFill>
                  <a:srgbClr val="000000"/>
                </a:solidFill>
                <a:uFill>
                  <a:solidFill>
                    <a:srgbClr val="800000"/>
                  </a:solidFill>
                </a:uFill>
                <a:latin typeface="Calibri" panose="020F0502020204030204" pitchFamily="34" charset="0"/>
              </a:rPr>
              <a:t>strife</a:t>
            </a:r>
            <a:r>
              <a:rPr lang="en-US" sz="5400" b="1" kern="1400" dirty="0">
                <a:solidFill>
                  <a:srgbClr val="000000"/>
                </a:solidFill>
                <a:uFill>
                  <a:solidFill>
                    <a:srgbClr val="800000"/>
                  </a:solidFill>
                </a:uFill>
                <a:latin typeface="Calibri" panose="020F0502020204030204" pitchFamily="34" charset="0"/>
              </a:rPr>
              <a:t>.</a:t>
            </a:r>
          </a:p>
        </p:txBody>
      </p:sp>
      <p:sp>
        <p:nvSpPr>
          <p:cNvPr id="4" name="Explosion: 8 Points 3">
            <a:extLst>
              <a:ext uri="{FF2B5EF4-FFF2-40B4-BE49-F238E27FC236}">
                <a16:creationId xmlns:a16="http://schemas.microsoft.com/office/drawing/2014/main" id="{43207BDC-E924-3C83-B7EF-02226CDB5AFC}"/>
              </a:ext>
            </a:extLst>
          </p:cNvPr>
          <p:cNvSpPr/>
          <p:nvPr/>
        </p:nvSpPr>
        <p:spPr>
          <a:xfrm>
            <a:off x="180622" y="86916"/>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2D4A4147-EEEA-4686-8BFB-A73F27A06B95}"/>
              </a:ext>
            </a:extLst>
          </p:cNvPr>
          <p:cNvSpPr txBox="1">
            <a:spLocks noChangeArrowheads="1"/>
          </p:cNvSpPr>
          <p:nvPr/>
        </p:nvSpPr>
        <p:spPr bwMode="auto">
          <a:xfrm>
            <a:off x="152400" y="3962400"/>
            <a:ext cx="88392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8200" algn="r"/>
              </a:tabLst>
            </a:pPr>
            <a:r>
              <a:rPr lang="en-US" sz="3200" dirty="0">
                <a:latin typeface="+mn-lt"/>
              </a:rPr>
              <a:t>I fed you with milk, not solid food, for you were not ready for it. And even now you are not yet ready, </a:t>
            </a:r>
            <a:r>
              <a:rPr lang="en-US" sz="3200" b="1" baseline="30000" dirty="0">
                <a:latin typeface="+mn-lt"/>
              </a:rPr>
              <a:t>3 </a:t>
            </a:r>
            <a:r>
              <a:rPr lang="en-US" sz="3200" dirty="0">
                <a:latin typeface="+mn-lt"/>
              </a:rPr>
              <a:t>for you are still of the flesh. For while there is jealousy and strife among you, </a:t>
            </a:r>
            <a:r>
              <a:rPr lang="en-US" sz="3200" u="heavy" dirty="0">
                <a:uFill>
                  <a:solidFill>
                    <a:srgbClr val="800000"/>
                  </a:solidFill>
                </a:uFill>
                <a:latin typeface="+mn-lt"/>
              </a:rPr>
              <a:t>are you not of the flesh and behaving only in a human way</a:t>
            </a:r>
            <a:r>
              <a:rPr lang="en-US" sz="3200" dirty="0">
                <a:latin typeface="+mn-lt"/>
              </a:rPr>
              <a:t>?</a:t>
            </a:r>
            <a:r>
              <a:rPr lang="en-US" sz="2400" dirty="0">
                <a:latin typeface="+mn-lt"/>
              </a:rPr>
              <a:t>	</a:t>
            </a:r>
            <a:r>
              <a:rPr lang="en-US" sz="2400" b="1" dirty="0">
                <a:latin typeface="+mn-lt"/>
              </a:rPr>
              <a:t>1 Cor 3:2-3</a:t>
            </a:r>
            <a:endParaRPr lang="en-US" sz="2400" dirty="0">
              <a:latin typeface="+mn-lt"/>
            </a:endParaRPr>
          </a:p>
        </p:txBody>
      </p:sp>
      <p:sp>
        <p:nvSpPr>
          <p:cNvPr id="8" name="Rectangle: Rounded Corners 7">
            <a:extLst>
              <a:ext uri="{FF2B5EF4-FFF2-40B4-BE49-F238E27FC236}">
                <a16:creationId xmlns:a16="http://schemas.microsoft.com/office/drawing/2014/main" id="{980B9DBA-7A68-B761-83F6-84AD90B78E79}"/>
              </a:ext>
            </a:extLst>
          </p:cNvPr>
          <p:cNvSpPr/>
          <p:nvPr/>
        </p:nvSpPr>
        <p:spPr>
          <a:xfrm>
            <a:off x="152400" y="5486400"/>
            <a:ext cx="5181600" cy="457201"/>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64878865"/>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C0F7E-F160-45C2-8C40-C4D2C216632B}"/>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B211F505-AD61-88DF-4C87-DD2006F2F7AF}"/>
              </a:ext>
            </a:extLst>
          </p:cNvPr>
          <p:cNvSpPr txBox="1">
            <a:spLocks noChangeArrowheads="1"/>
          </p:cNvSpPr>
          <p:nvPr/>
        </p:nvSpPr>
        <p:spPr bwMode="auto">
          <a:xfrm>
            <a:off x="180622" y="4210754"/>
            <a:ext cx="88392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5350" algn="r"/>
              </a:tabLst>
            </a:pPr>
            <a:r>
              <a:rPr lang="en-US" sz="3200" dirty="0">
                <a:latin typeface="+mn-lt"/>
              </a:rPr>
              <a:t>According to the grace of God which was given to me, like a wise master builder I laid a foundation, and another is building on it. But each man must be careful how he builds on it.</a:t>
            </a:r>
            <a:r>
              <a:rPr lang="en-US" sz="2400" dirty="0">
                <a:latin typeface="+mn-lt"/>
              </a:rPr>
              <a:t>	</a:t>
            </a:r>
            <a:r>
              <a:rPr lang="en-US" sz="2400" b="1" dirty="0">
                <a:latin typeface="+mn-lt"/>
              </a:rPr>
              <a:t>1 Cor 3:10</a:t>
            </a:r>
            <a:endParaRPr lang="en-US" sz="2400" dirty="0">
              <a:latin typeface="+mn-lt"/>
            </a:endParaRPr>
          </a:p>
        </p:txBody>
      </p:sp>
      <p:sp>
        <p:nvSpPr>
          <p:cNvPr id="5" name="TextBox 4">
            <a:extLst>
              <a:ext uri="{FF2B5EF4-FFF2-40B4-BE49-F238E27FC236}">
                <a16:creationId xmlns:a16="http://schemas.microsoft.com/office/drawing/2014/main" id="{FA15673A-C9F8-9CEB-8520-14706834625A}"/>
              </a:ext>
            </a:extLst>
          </p:cNvPr>
          <p:cNvSpPr txBox="1"/>
          <p:nvPr/>
        </p:nvSpPr>
        <p:spPr>
          <a:xfrm>
            <a:off x="304801" y="86916"/>
            <a:ext cx="8534400" cy="3754874"/>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There are two “BUILD” perspectives:</a:t>
            </a:r>
          </a:p>
          <a:p>
            <a:pPr marR="38100" algn="ctr">
              <a:tabLst>
                <a:tab pos="8178800" algn="r"/>
              </a:tabLst>
            </a:pPr>
            <a:endParaRPr lang="en-US" sz="1000" b="1" kern="1400" dirty="0">
              <a:solidFill>
                <a:srgbClr val="001236"/>
              </a:solidFill>
              <a:uFill>
                <a:solidFill>
                  <a:srgbClr val="3E0000"/>
                </a:solidFill>
              </a:uFill>
              <a:latin typeface="Calibri" panose="020F0502020204030204" pitchFamily="34" charset="0"/>
            </a:endParaRPr>
          </a:p>
          <a:p>
            <a:pPr marL="914400" marR="38100" indent="-914400">
              <a:tabLst>
                <a:tab pos="914400" algn="l"/>
                <a:tab pos="8178800" algn="r"/>
              </a:tabLst>
            </a:pPr>
            <a:r>
              <a:rPr lang="en-US" sz="5400" b="1" kern="1400" dirty="0">
                <a:solidFill>
                  <a:srgbClr val="001236"/>
                </a:solidFill>
                <a:uFill>
                  <a:solidFill>
                    <a:srgbClr val="3E0000"/>
                  </a:solidFill>
                </a:uFill>
                <a:latin typeface="Calibri" panose="020F0502020204030204" pitchFamily="34" charset="0"/>
              </a:rPr>
              <a:t>2	Of </a:t>
            </a:r>
            <a:r>
              <a:rPr lang="en-US" sz="5400" b="1" u="heavy" kern="1400" dirty="0">
                <a:solidFill>
                  <a:srgbClr val="000000"/>
                </a:solidFill>
                <a:uFill>
                  <a:solidFill>
                    <a:srgbClr val="800000"/>
                  </a:solidFill>
                </a:uFill>
                <a:latin typeface="Calibri" panose="020F0502020204030204" pitchFamily="34" charset="0"/>
              </a:rPr>
              <a:t>God</a:t>
            </a:r>
            <a:r>
              <a:rPr lang="en-US" sz="5400" b="1" kern="1400" dirty="0">
                <a:solidFill>
                  <a:srgbClr val="001236"/>
                </a:solidFill>
                <a:uFill>
                  <a:solidFill>
                    <a:srgbClr val="3E0000"/>
                  </a:solidFill>
                </a:uFill>
                <a:latin typeface="Calibri" panose="020F0502020204030204" pitchFamily="34" charset="0"/>
              </a:rPr>
              <a:t>, revealing  </a:t>
            </a:r>
            <a:r>
              <a:rPr lang="en-US" sz="5400" b="1" u="heavy" kern="1400" dirty="0">
                <a:solidFill>
                  <a:srgbClr val="000000"/>
                </a:solidFill>
                <a:uFill>
                  <a:solidFill>
                    <a:srgbClr val="800000"/>
                  </a:solidFill>
                </a:uFill>
                <a:latin typeface="Calibri" panose="020F0502020204030204" pitchFamily="34" charset="0"/>
              </a:rPr>
              <a:t>grace</a:t>
            </a:r>
            <a:r>
              <a:rPr lang="en-US" sz="5400" b="1" kern="1400" dirty="0">
                <a:solidFill>
                  <a:srgbClr val="001236"/>
                </a:solidFill>
                <a:uFill>
                  <a:solidFill>
                    <a:srgbClr val="3E0000"/>
                  </a:solidFill>
                </a:uFill>
                <a:latin typeface="Calibri" panose="020F0502020204030204" pitchFamily="34" charset="0"/>
              </a:rPr>
              <a:t> and </a:t>
            </a:r>
            <a:r>
              <a:rPr lang="en-US" sz="5400" b="1" u="heavy" kern="1400" dirty="0">
                <a:solidFill>
                  <a:srgbClr val="000000"/>
                </a:solidFill>
                <a:uFill>
                  <a:solidFill>
                    <a:srgbClr val="800000"/>
                  </a:solidFill>
                </a:uFill>
                <a:latin typeface="Calibri" panose="020F0502020204030204" pitchFamily="34" charset="0"/>
              </a:rPr>
              <a:t>wisdom</a:t>
            </a:r>
            <a:r>
              <a:rPr lang="en-US" sz="5400" b="1" kern="1400" dirty="0">
                <a:solidFill>
                  <a:srgbClr val="000000"/>
                </a:solidFill>
                <a:uFill>
                  <a:solidFill>
                    <a:srgbClr val="800000"/>
                  </a:solidFill>
                </a:uFill>
                <a:latin typeface="Calibri" panose="020F0502020204030204" pitchFamily="34" charset="0"/>
              </a:rPr>
              <a:t>.</a:t>
            </a:r>
          </a:p>
        </p:txBody>
      </p:sp>
      <p:sp>
        <p:nvSpPr>
          <p:cNvPr id="4" name="Explosion: 8 Points 3">
            <a:extLst>
              <a:ext uri="{FF2B5EF4-FFF2-40B4-BE49-F238E27FC236}">
                <a16:creationId xmlns:a16="http://schemas.microsoft.com/office/drawing/2014/main" id="{6D3D257D-DDEB-903C-9EFB-6D31DB797B1A}"/>
              </a:ext>
            </a:extLst>
          </p:cNvPr>
          <p:cNvSpPr/>
          <p:nvPr/>
        </p:nvSpPr>
        <p:spPr>
          <a:xfrm>
            <a:off x="180622" y="86916"/>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Rounded Corners 7">
            <a:extLst>
              <a:ext uri="{FF2B5EF4-FFF2-40B4-BE49-F238E27FC236}">
                <a16:creationId xmlns:a16="http://schemas.microsoft.com/office/drawing/2014/main" id="{E3536F91-BD4D-7502-922C-B2A9A4BFC5C7}"/>
              </a:ext>
            </a:extLst>
          </p:cNvPr>
          <p:cNvSpPr/>
          <p:nvPr/>
        </p:nvSpPr>
        <p:spPr>
          <a:xfrm>
            <a:off x="1905000" y="4796034"/>
            <a:ext cx="3352800" cy="457201"/>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Rounded Corners 9">
            <a:extLst>
              <a:ext uri="{FF2B5EF4-FFF2-40B4-BE49-F238E27FC236}">
                <a16:creationId xmlns:a16="http://schemas.microsoft.com/office/drawing/2014/main" id="{855584B2-2651-4935-7402-C487888E4212}"/>
              </a:ext>
            </a:extLst>
          </p:cNvPr>
          <p:cNvSpPr/>
          <p:nvPr/>
        </p:nvSpPr>
        <p:spPr>
          <a:xfrm>
            <a:off x="3048000" y="4319783"/>
            <a:ext cx="2209800" cy="457201"/>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8262999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F928D-0602-629D-78E6-0450933B88A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81A4E0D-D398-F9F4-F0D6-24438B1D43D1}"/>
              </a:ext>
            </a:extLst>
          </p:cNvPr>
          <p:cNvSpPr txBox="1"/>
          <p:nvPr/>
        </p:nvSpPr>
        <p:spPr>
          <a:xfrm>
            <a:off x="169333" y="457200"/>
            <a:ext cx="8746067" cy="1938992"/>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Each individual work will reveal their </a:t>
            </a:r>
            <a:r>
              <a:rPr lang="en-US" sz="3600" b="1" i="1" kern="1400" dirty="0">
                <a:solidFill>
                  <a:srgbClr val="001236"/>
                </a:solidFill>
                <a:uFill>
                  <a:solidFill>
                    <a:srgbClr val="3E0000"/>
                  </a:solidFill>
                </a:uFill>
                <a:latin typeface="Calibri" panose="020F0502020204030204" pitchFamily="34" charset="0"/>
              </a:rPr>
              <a:t>(the work’s) </a:t>
            </a:r>
            <a:r>
              <a:rPr lang="en-US" sz="6000" b="1" u="heavy" kern="1400" dirty="0">
                <a:solidFill>
                  <a:srgbClr val="000000"/>
                </a:solidFill>
                <a:uFill>
                  <a:solidFill>
                    <a:srgbClr val="800000"/>
                  </a:solidFill>
                </a:uFill>
                <a:latin typeface="Calibri" panose="020F0502020204030204" pitchFamily="34" charset="0"/>
              </a:rPr>
              <a:t>quality</a:t>
            </a:r>
            <a:r>
              <a:rPr lang="en-US" sz="6000" b="1" kern="1400" dirty="0">
                <a:solidFill>
                  <a:srgbClr val="000000"/>
                </a:solidFill>
                <a:uFill>
                  <a:solidFill>
                    <a:srgbClr val="800000"/>
                  </a:solidFill>
                </a:uFill>
                <a:latin typeface="Calibri" panose="020F0502020204030204" pitchFamily="34" charset="0"/>
              </a:rPr>
              <a:t>.</a:t>
            </a:r>
          </a:p>
        </p:txBody>
      </p:sp>
      <p:sp>
        <p:nvSpPr>
          <p:cNvPr id="4" name="Explosion: 8 Points 3">
            <a:extLst>
              <a:ext uri="{FF2B5EF4-FFF2-40B4-BE49-F238E27FC236}">
                <a16:creationId xmlns:a16="http://schemas.microsoft.com/office/drawing/2014/main" id="{1C220ACE-2DC5-2953-04DC-ACE9E0C0DD8C}"/>
              </a:ext>
            </a:extLst>
          </p:cNvPr>
          <p:cNvSpPr/>
          <p:nvPr/>
        </p:nvSpPr>
        <p:spPr>
          <a:xfrm>
            <a:off x="228600" y="164444"/>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E96866A4-E32D-CD69-B851-9F57102A8602}"/>
              </a:ext>
            </a:extLst>
          </p:cNvPr>
          <p:cNvSpPr txBox="1">
            <a:spLocks noChangeArrowheads="1"/>
          </p:cNvSpPr>
          <p:nvPr/>
        </p:nvSpPr>
        <p:spPr bwMode="auto">
          <a:xfrm>
            <a:off x="152400" y="2803546"/>
            <a:ext cx="8839200"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dirty="0">
                <a:latin typeface="+mn-lt"/>
              </a:rPr>
              <a:t>Now if anyone builds on the foundation with </a:t>
            </a:r>
            <a:r>
              <a:rPr lang="en-US" sz="3200" b="1" u="sng" dirty="0">
                <a:latin typeface="+mn-lt"/>
              </a:rPr>
              <a:t>gold, silver, precious stones, wood, hay, straw</a:t>
            </a:r>
            <a:r>
              <a:rPr lang="en-US" sz="3200" dirty="0">
                <a:latin typeface="+mn-lt"/>
              </a:rPr>
              <a:t> - </a:t>
            </a:r>
            <a:r>
              <a:rPr lang="en-US" sz="3200" b="1" baseline="30000" dirty="0">
                <a:latin typeface="+mn-lt"/>
              </a:rPr>
              <a:t>13 </a:t>
            </a:r>
            <a:r>
              <a:rPr lang="en-US" sz="3200" dirty="0">
                <a:latin typeface="+mn-lt"/>
              </a:rPr>
              <a:t>each one’s work will become manifest, for the Day will disclose it, because it will be revealed by fire, and the fire will test what sort of work each one has done. </a:t>
            </a:r>
            <a:r>
              <a:rPr lang="en-US" sz="3200" b="1" baseline="30000" dirty="0">
                <a:latin typeface="+mn-lt"/>
              </a:rPr>
              <a:t>14 </a:t>
            </a:r>
            <a:r>
              <a:rPr lang="en-US" sz="3200" dirty="0">
                <a:latin typeface="+mn-lt"/>
              </a:rPr>
              <a:t>If the work that anyone has built on the foundation survives, he will receive a reward. </a:t>
            </a:r>
          </a:p>
          <a:p>
            <a:pPr>
              <a:tabLst>
                <a:tab pos="8458200" algn="r"/>
              </a:tabLst>
            </a:pPr>
            <a:r>
              <a:rPr lang="en-US" sz="2400" b="1" dirty="0">
                <a:latin typeface="+mn-lt"/>
              </a:rPr>
              <a:t>	1 Cor 3:13-15</a:t>
            </a:r>
            <a:endParaRPr lang="en-US" sz="2400" dirty="0">
              <a:latin typeface="+mn-lt"/>
            </a:endParaRPr>
          </a:p>
        </p:txBody>
      </p:sp>
    </p:spTree>
    <p:extLst>
      <p:ext uri="{BB962C8B-B14F-4D97-AF65-F5344CB8AC3E}">
        <p14:creationId xmlns:p14="http://schemas.microsoft.com/office/powerpoint/2010/main" val="2330857962"/>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3AD57-76FA-5CF6-370F-D77D7F436BE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8477F2B-7BB6-8E6F-C0C7-AB2FFFD6D306}"/>
              </a:ext>
            </a:extLst>
          </p:cNvPr>
          <p:cNvSpPr txBox="1"/>
          <p:nvPr/>
        </p:nvSpPr>
        <p:spPr>
          <a:xfrm>
            <a:off x="169333" y="457200"/>
            <a:ext cx="8746067" cy="1938992"/>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The quality is determined </a:t>
            </a:r>
            <a:r>
              <a:rPr lang="en-US" sz="3600" b="1" i="1" kern="1400" dirty="0">
                <a:solidFill>
                  <a:srgbClr val="001236"/>
                </a:solidFill>
                <a:uFill>
                  <a:solidFill>
                    <a:srgbClr val="3E0000"/>
                  </a:solidFill>
                </a:uFill>
                <a:latin typeface="Calibri" panose="020F0502020204030204" pitchFamily="34" charset="0"/>
              </a:rPr>
              <a:t>(revealed) </a:t>
            </a:r>
            <a:r>
              <a:rPr lang="en-US" sz="6000" b="1" kern="1400" dirty="0">
                <a:solidFill>
                  <a:srgbClr val="001236"/>
                </a:solidFill>
                <a:uFill>
                  <a:solidFill>
                    <a:srgbClr val="3E0000"/>
                  </a:solidFill>
                </a:uFill>
                <a:latin typeface="Calibri" panose="020F0502020204030204" pitchFamily="34" charset="0"/>
              </a:rPr>
              <a:t>by </a:t>
            </a:r>
            <a:r>
              <a:rPr kumimoji="0" lang="en-US" sz="6000" b="1" i="0" u="heavy" strike="noStrike" kern="1400" cap="none" spc="0" normalizeH="0" baseline="0" noProof="0" dirty="0">
                <a:ln>
                  <a:noFill/>
                </a:ln>
                <a:solidFill>
                  <a:srgbClr val="000000"/>
                </a:solidFill>
                <a:effectLst/>
                <a:uLnTx/>
                <a:uFill>
                  <a:solidFill>
                    <a:srgbClr val="800000"/>
                  </a:solidFill>
                </a:uFill>
                <a:latin typeface="Calibri" panose="020F0502020204030204" pitchFamily="34" charset="0"/>
                <a:ea typeface="+mn-ea"/>
                <a:cs typeface="+mn-cs"/>
              </a:rPr>
              <a:t>fire</a:t>
            </a:r>
            <a:r>
              <a:rPr lang="en-US" sz="6000" b="1" kern="1400" dirty="0">
                <a:solidFill>
                  <a:srgbClr val="000000"/>
                </a:solidFill>
                <a:uFill>
                  <a:solidFill>
                    <a:srgbClr val="800000"/>
                  </a:solidFill>
                </a:uFill>
                <a:latin typeface="Calibri" panose="020F0502020204030204" pitchFamily="34" charset="0"/>
              </a:rPr>
              <a:t>.</a:t>
            </a:r>
          </a:p>
        </p:txBody>
      </p:sp>
      <p:sp>
        <p:nvSpPr>
          <p:cNvPr id="4" name="Explosion: 8 Points 3">
            <a:extLst>
              <a:ext uri="{FF2B5EF4-FFF2-40B4-BE49-F238E27FC236}">
                <a16:creationId xmlns:a16="http://schemas.microsoft.com/office/drawing/2014/main" id="{267CD0EC-791D-630E-7D25-5E666B54507B}"/>
              </a:ext>
            </a:extLst>
          </p:cNvPr>
          <p:cNvSpPr/>
          <p:nvPr/>
        </p:nvSpPr>
        <p:spPr>
          <a:xfrm>
            <a:off x="228600" y="164444"/>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10C98975-81B0-0FCD-743B-71A227F53D1B}"/>
              </a:ext>
            </a:extLst>
          </p:cNvPr>
          <p:cNvSpPr txBox="1">
            <a:spLocks noChangeArrowheads="1"/>
          </p:cNvSpPr>
          <p:nvPr/>
        </p:nvSpPr>
        <p:spPr bwMode="auto">
          <a:xfrm>
            <a:off x="152400" y="2761934"/>
            <a:ext cx="8839200"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dirty="0">
                <a:latin typeface="+mn-lt"/>
              </a:rPr>
              <a:t>Now if anyone builds on the foundation with gold, silver, precious stones, wood, hay, straw - </a:t>
            </a:r>
            <a:r>
              <a:rPr lang="en-US" sz="3200" b="1" baseline="30000" dirty="0">
                <a:latin typeface="+mn-lt"/>
              </a:rPr>
              <a:t>13 </a:t>
            </a:r>
            <a:r>
              <a:rPr lang="en-US" sz="3200" dirty="0">
                <a:latin typeface="+mn-lt"/>
              </a:rPr>
              <a:t>each one’s work will become manifest, for the Day will disclose it, </a:t>
            </a:r>
            <a:r>
              <a:rPr lang="en-US" sz="3200" b="1" u="heavy" dirty="0">
                <a:uFill>
                  <a:solidFill>
                    <a:srgbClr val="800000"/>
                  </a:solidFill>
                </a:uFill>
                <a:latin typeface="+mn-lt"/>
              </a:rPr>
              <a:t>because it will be revealed by fire, and the fire will test what sort of work each one has done</a:t>
            </a:r>
            <a:r>
              <a:rPr lang="en-US" sz="3200" dirty="0">
                <a:latin typeface="+mn-lt"/>
              </a:rPr>
              <a:t>. </a:t>
            </a:r>
            <a:r>
              <a:rPr lang="en-US" sz="3200" b="1" baseline="30000" dirty="0">
                <a:latin typeface="+mn-lt"/>
              </a:rPr>
              <a:t>14 </a:t>
            </a:r>
            <a:r>
              <a:rPr lang="en-US" sz="3200" dirty="0">
                <a:latin typeface="+mn-lt"/>
              </a:rPr>
              <a:t>If the work that anyone has built on the foundation survives, he will receive a reward. </a:t>
            </a:r>
          </a:p>
          <a:p>
            <a:pPr>
              <a:tabLst>
                <a:tab pos="8458200" algn="r"/>
              </a:tabLst>
            </a:pPr>
            <a:r>
              <a:rPr lang="en-US" sz="2400" b="1" dirty="0">
                <a:latin typeface="+mn-lt"/>
              </a:rPr>
              <a:t>	1 Cor 3:13-15</a:t>
            </a:r>
            <a:endParaRPr lang="en-US" sz="2400" dirty="0">
              <a:latin typeface="+mn-lt"/>
            </a:endParaRPr>
          </a:p>
        </p:txBody>
      </p:sp>
    </p:spTree>
    <p:extLst>
      <p:ext uri="{BB962C8B-B14F-4D97-AF65-F5344CB8AC3E}">
        <p14:creationId xmlns:p14="http://schemas.microsoft.com/office/powerpoint/2010/main" val="208792725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BB343-8027-0FF5-0FA8-1389199D360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6B14834-9885-E98C-3DF7-6D0353267F8A}"/>
              </a:ext>
            </a:extLst>
          </p:cNvPr>
          <p:cNvSpPr txBox="1"/>
          <p:nvPr/>
        </p:nvSpPr>
        <p:spPr>
          <a:xfrm>
            <a:off x="321733" y="2505670"/>
            <a:ext cx="8500534" cy="1015663"/>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Does God need me?</a:t>
            </a:r>
            <a:endParaRPr lang="en-US" sz="6000" i="1" kern="1400" dirty="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2655101581"/>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8D20E-A603-ACB4-0AAA-A7E3ECA3A4E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70D790B-C79D-E725-B90C-CFEF3261A33D}"/>
              </a:ext>
            </a:extLst>
          </p:cNvPr>
          <p:cNvSpPr txBox="1"/>
          <p:nvPr/>
        </p:nvSpPr>
        <p:spPr>
          <a:xfrm>
            <a:off x="0" y="1295400"/>
            <a:ext cx="9144000" cy="3785652"/>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How am I handling the precious living GRACE and WISDOM that I have received?</a:t>
            </a:r>
            <a:endParaRPr lang="en-US" sz="6000" i="1" kern="1400" dirty="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675106585"/>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3.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23563</TotalTime>
  <Words>649</Words>
  <Application>Microsoft Office PowerPoint</Application>
  <PresentationFormat>On-screen Show (4:3)</PresentationFormat>
  <Paragraphs>31</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949</cp:revision>
  <cp:lastPrinted>2022-10-02T13:03:38Z</cp:lastPrinted>
  <dcterms:created xsi:type="dcterms:W3CDTF">2020-07-19T11:17:55Z</dcterms:created>
  <dcterms:modified xsi:type="dcterms:W3CDTF">2026-09-20T12:34:34Z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