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23"/>
  </p:notesMasterIdLst>
  <p:handoutMasterIdLst>
    <p:handoutMasterId r:id="rId24"/>
  </p:handoutMasterIdLst>
  <p:sldIdLst>
    <p:sldId id="8441" r:id="rId5"/>
    <p:sldId id="8867" r:id="rId6"/>
    <p:sldId id="8900" r:id="rId7"/>
    <p:sldId id="8901" r:id="rId8"/>
    <p:sldId id="8894" r:id="rId9"/>
    <p:sldId id="8898" r:id="rId10"/>
    <p:sldId id="8915" r:id="rId11"/>
    <p:sldId id="8902" r:id="rId12"/>
    <p:sldId id="8903" r:id="rId13"/>
    <p:sldId id="8905" r:id="rId14"/>
    <p:sldId id="8911" r:id="rId15"/>
    <p:sldId id="8906" r:id="rId16"/>
    <p:sldId id="8918" r:id="rId17"/>
    <p:sldId id="8919" r:id="rId18"/>
    <p:sldId id="8837" r:id="rId19"/>
    <p:sldId id="8895" r:id="rId20"/>
    <p:sldId id="8896" r:id="rId21"/>
    <p:sldId id="8899" r:id="rId2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236"/>
    <a:srgbClr val="3E0000"/>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67" autoAdjust="0"/>
    <p:restoredTop sz="91026" autoAdjust="0"/>
  </p:normalViewPr>
  <p:slideViewPr>
    <p:cSldViewPr showGuides="1">
      <p:cViewPr>
        <p:scale>
          <a:sx n="60" d="100"/>
          <a:sy n="60" d="100"/>
        </p:scale>
        <p:origin x="1444" y="77"/>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e Rintelman" userId="3015f9bd-f692-4206-b000-5b94df7f8e3b" providerId="ADAL" clId="{18CC2391-4341-45C2-B399-DA7426098B6B}"/>
    <pc:docChg chg="delSld">
      <pc:chgData name="Dale Rintelman" userId="3015f9bd-f692-4206-b000-5b94df7f8e3b" providerId="ADAL" clId="{18CC2391-4341-45C2-B399-DA7426098B6B}" dt="2026-02-01T13:07:26.414" v="14" actId="47"/>
      <pc:docMkLst>
        <pc:docMk/>
      </pc:docMkLst>
      <pc:sldChg chg="del">
        <pc:chgData name="Dale Rintelman" userId="3015f9bd-f692-4206-b000-5b94df7f8e3b" providerId="ADAL" clId="{18CC2391-4341-45C2-B399-DA7426098B6B}" dt="2026-02-01T13:07:11.277" v="8" actId="47"/>
        <pc:sldMkLst>
          <pc:docMk/>
          <pc:sldMk cId="2235125554" sldId="8534"/>
        </pc:sldMkLst>
      </pc:sldChg>
      <pc:sldChg chg="del">
        <pc:chgData name="Dale Rintelman" userId="3015f9bd-f692-4206-b000-5b94df7f8e3b" providerId="ADAL" clId="{18CC2391-4341-45C2-B399-DA7426098B6B}" dt="2026-02-01T13:07:13.801" v="11" actId="47"/>
        <pc:sldMkLst>
          <pc:docMk/>
          <pc:sldMk cId="711300974" sldId="8552"/>
        </pc:sldMkLst>
      </pc:sldChg>
      <pc:sldChg chg="del">
        <pc:chgData name="Dale Rintelman" userId="3015f9bd-f692-4206-b000-5b94df7f8e3b" providerId="ADAL" clId="{18CC2391-4341-45C2-B399-DA7426098B6B}" dt="2026-02-01T13:07:12.082" v="9" actId="47"/>
        <pc:sldMkLst>
          <pc:docMk/>
          <pc:sldMk cId="4285996107" sldId="8558"/>
        </pc:sldMkLst>
      </pc:sldChg>
      <pc:sldChg chg="del">
        <pc:chgData name="Dale Rintelman" userId="3015f9bd-f692-4206-b000-5b94df7f8e3b" providerId="ADAL" clId="{18CC2391-4341-45C2-B399-DA7426098B6B}" dt="2026-02-01T13:07:12.998" v="10" actId="47"/>
        <pc:sldMkLst>
          <pc:docMk/>
          <pc:sldMk cId="2018450281" sldId="8559"/>
        </pc:sldMkLst>
      </pc:sldChg>
      <pc:sldChg chg="del">
        <pc:chgData name="Dale Rintelman" userId="3015f9bd-f692-4206-b000-5b94df7f8e3b" providerId="ADAL" clId="{18CC2391-4341-45C2-B399-DA7426098B6B}" dt="2026-02-01T13:07:05.804" v="4" actId="47"/>
        <pc:sldMkLst>
          <pc:docMk/>
          <pc:sldMk cId="2333028863" sldId="8877"/>
        </pc:sldMkLst>
      </pc:sldChg>
      <pc:sldChg chg="del">
        <pc:chgData name="Dale Rintelman" userId="3015f9bd-f692-4206-b000-5b94df7f8e3b" providerId="ADAL" clId="{18CC2391-4341-45C2-B399-DA7426098B6B}" dt="2026-02-01T13:07:26.414" v="14" actId="47"/>
        <pc:sldMkLst>
          <pc:docMk/>
          <pc:sldMk cId="1451541613" sldId="8897"/>
        </pc:sldMkLst>
      </pc:sldChg>
      <pc:sldChg chg="del">
        <pc:chgData name="Dale Rintelman" userId="3015f9bd-f692-4206-b000-5b94df7f8e3b" providerId="ADAL" clId="{18CC2391-4341-45C2-B399-DA7426098B6B}" dt="2026-02-01T13:07:14.486" v="12" actId="47"/>
        <pc:sldMkLst>
          <pc:docMk/>
          <pc:sldMk cId="1294203396" sldId="8909"/>
        </pc:sldMkLst>
      </pc:sldChg>
      <pc:sldChg chg="del">
        <pc:chgData name="Dale Rintelman" userId="3015f9bd-f692-4206-b000-5b94df7f8e3b" providerId="ADAL" clId="{18CC2391-4341-45C2-B399-DA7426098B6B}" dt="2026-02-01T13:07:06.778" v="5" actId="47"/>
        <pc:sldMkLst>
          <pc:docMk/>
          <pc:sldMk cId="3051518570" sldId="8910"/>
        </pc:sldMkLst>
      </pc:sldChg>
      <pc:sldChg chg="del">
        <pc:chgData name="Dale Rintelman" userId="3015f9bd-f692-4206-b000-5b94df7f8e3b" providerId="ADAL" clId="{18CC2391-4341-45C2-B399-DA7426098B6B}" dt="2026-02-01T13:07:08.316" v="6" actId="47"/>
        <pc:sldMkLst>
          <pc:docMk/>
          <pc:sldMk cId="1203848588" sldId="8912"/>
        </pc:sldMkLst>
      </pc:sldChg>
      <pc:sldChg chg="del">
        <pc:chgData name="Dale Rintelman" userId="3015f9bd-f692-4206-b000-5b94df7f8e3b" providerId="ADAL" clId="{18CC2391-4341-45C2-B399-DA7426098B6B}" dt="2026-02-01T13:06:58.710" v="0" actId="47"/>
        <pc:sldMkLst>
          <pc:docMk/>
          <pc:sldMk cId="2505273502" sldId="8914"/>
        </pc:sldMkLst>
      </pc:sldChg>
      <pc:sldChg chg="del">
        <pc:chgData name="Dale Rintelman" userId="3015f9bd-f692-4206-b000-5b94df7f8e3b" providerId="ADAL" clId="{18CC2391-4341-45C2-B399-DA7426098B6B}" dt="2026-02-01T13:07:00.891" v="1" actId="47"/>
        <pc:sldMkLst>
          <pc:docMk/>
          <pc:sldMk cId="1859780996" sldId="8916"/>
        </pc:sldMkLst>
      </pc:sldChg>
      <pc:sldChg chg="del">
        <pc:chgData name="Dale Rintelman" userId="3015f9bd-f692-4206-b000-5b94df7f8e3b" providerId="ADAL" clId="{18CC2391-4341-45C2-B399-DA7426098B6B}" dt="2026-02-01T13:07:02.394" v="2" actId="47"/>
        <pc:sldMkLst>
          <pc:docMk/>
          <pc:sldMk cId="792848244" sldId="8917"/>
        </pc:sldMkLst>
      </pc:sldChg>
      <pc:sldChg chg="del">
        <pc:chgData name="Dale Rintelman" userId="3015f9bd-f692-4206-b000-5b94df7f8e3b" providerId="ADAL" clId="{18CC2391-4341-45C2-B399-DA7426098B6B}" dt="2026-02-01T13:07:03.210" v="3" actId="47"/>
        <pc:sldMkLst>
          <pc:docMk/>
          <pc:sldMk cId="1405742223" sldId="8920"/>
        </pc:sldMkLst>
      </pc:sldChg>
      <pc:sldChg chg="del">
        <pc:chgData name="Dale Rintelman" userId="3015f9bd-f692-4206-b000-5b94df7f8e3b" providerId="ADAL" clId="{18CC2391-4341-45C2-B399-DA7426098B6B}" dt="2026-02-01T13:07:09.239" v="7" actId="47"/>
        <pc:sldMkLst>
          <pc:docMk/>
          <pc:sldMk cId="3218446938" sldId="8921"/>
        </pc:sldMkLst>
      </pc:sldChg>
      <pc:sldChg chg="del">
        <pc:chgData name="Dale Rintelman" userId="3015f9bd-f692-4206-b000-5b94df7f8e3b" providerId="ADAL" clId="{18CC2391-4341-45C2-B399-DA7426098B6B}" dt="2026-02-01T13:07:16.373" v="13" actId="47"/>
        <pc:sldMkLst>
          <pc:docMk/>
          <pc:sldMk cId="2950206433" sldId="892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2/1/2026</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2/1/2026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2/1/2026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2/1/2026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2/1/2026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2/1/2026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2/1/2026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2/1/2026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2/1/2026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2/1/2026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2/1/2026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2/1/2026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2/1/2026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2/1/2026</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228600" y="1571030"/>
            <a:ext cx="2590800" cy="32766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57150" marR="38100" indent="0" algn="l">
              <a:spcAft>
                <a:spcPts val="400"/>
              </a:spcAft>
              <a:buNone/>
            </a:pPr>
            <a:r>
              <a:rPr lang="en-US" sz="2800" b="1" i="1" kern="1400" dirty="0">
                <a:ln>
                  <a:noFill/>
                </a:ln>
                <a:solidFill>
                  <a:srgbClr val="000000"/>
                </a:solidFill>
                <a:effectLst/>
                <a:latin typeface="Calibri" panose="020F0502020204030204" pitchFamily="34" charset="0"/>
              </a:rPr>
              <a:t>Mt </a:t>
            </a:r>
            <a:r>
              <a:rPr lang="en-US" sz="2800" b="1" i="1" kern="1400" dirty="0">
                <a:solidFill>
                  <a:srgbClr val="000000"/>
                </a:solidFill>
                <a:latin typeface="Calibri" panose="020F0502020204030204" pitchFamily="34" charset="0"/>
              </a:rPr>
              <a:t>15:21-28</a:t>
            </a:r>
            <a:endParaRPr lang="en-US" sz="2800" b="1" i="1" kern="1400" dirty="0">
              <a:ln>
                <a:noFill/>
              </a:ln>
              <a:solidFill>
                <a:srgbClr val="000000"/>
              </a:solidFill>
              <a:effectLst/>
              <a:latin typeface="Calibri" panose="020F0502020204030204" pitchFamily="34" charset="0"/>
            </a:endParaRPr>
          </a:p>
          <a:p>
            <a:pPr marL="57150" marR="38100">
              <a:spcAft>
                <a:spcPts val="400"/>
              </a:spcAft>
            </a:pPr>
            <a:r>
              <a:rPr lang="en-US" sz="2800" b="1" i="1" kern="1400" dirty="0">
                <a:solidFill>
                  <a:srgbClr val="000000"/>
                </a:solidFill>
                <a:latin typeface="Calibri" panose="020F0502020204030204" pitchFamily="34" charset="0"/>
              </a:rPr>
              <a:t>Gen 28:6, 38</a:t>
            </a:r>
          </a:p>
          <a:p>
            <a:pPr marL="57150" marR="38100">
              <a:spcAft>
                <a:spcPts val="400"/>
              </a:spcAft>
            </a:pPr>
            <a:r>
              <a:rPr lang="en-US" sz="2800" b="1" i="1" kern="1400" dirty="0">
                <a:solidFill>
                  <a:srgbClr val="000000"/>
                </a:solidFill>
                <a:latin typeface="Calibri" panose="020F0502020204030204" pitchFamily="34" charset="0"/>
              </a:rPr>
              <a:t>Ex 33:2 </a:t>
            </a:r>
          </a:p>
          <a:p>
            <a:pPr marL="57150" marR="38100">
              <a:spcAft>
                <a:spcPts val="400"/>
              </a:spcAft>
            </a:pPr>
            <a:r>
              <a:rPr lang="en-US" sz="2800" b="1" i="1" kern="1400" dirty="0">
                <a:solidFill>
                  <a:srgbClr val="000000"/>
                </a:solidFill>
                <a:latin typeface="Calibri" panose="020F0502020204030204" pitchFamily="34" charset="0"/>
              </a:rPr>
              <a:t>Zech 14:20-21</a:t>
            </a:r>
          </a:p>
          <a:p>
            <a:pPr marL="463550" marR="38100" indent="-406400">
              <a:spcAft>
                <a:spcPts val="400"/>
              </a:spcAft>
            </a:pPr>
            <a:r>
              <a:rPr lang="en-US" sz="2800" b="1" i="1" kern="1400" dirty="0">
                <a:solidFill>
                  <a:srgbClr val="000000"/>
                </a:solidFill>
                <a:latin typeface="Calibri" panose="020F0502020204030204" pitchFamily="34" charset="0"/>
              </a:rPr>
              <a:t>Jn 5:19; 12:49; 14:31</a:t>
            </a:r>
          </a:p>
          <a:p>
            <a:pPr marL="57150" marR="38100">
              <a:spcAft>
                <a:spcPts val="400"/>
              </a:spcAft>
            </a:pPr>
            <a:r>
              <a:rPr lang="en-US" sz="2800" b="1" i="1" kern="1400" dirty="0">
                <a:solidFill>
                  <a:srgbClr val="000000"/>
                </a:solidFill>
                <a:latin typeface="Calibri" panose="020F0502020204030204" pitchFamily="34" charset="0"/>
              </a:rPr>
              <a:t>1 Jn 3:8</a:t>
            </a:r>
            <a:endParaRPr lang="en-US" sz="3200" kern="1400" dirty="0">
              <a:solidFill>
                <a:srgbClr val="000000"/>
              </a:solidFill>
              <a:latin typeface="Times New Roman" panose="02020603050405020304" pitchFamily="18" charset="0"/>
            </a:endParaRPr>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 y="0"/>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Canaanite Mercy</a:t>
            </a:r>
            <a:endParaRPr lang="en-US" sz="4000" b="1" dirty="0">
              <a:cs typeface="Arial" panose="020B0604020202020204" pitchFamily="34" charset="0"/>
            </a:endParaRP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333022" y="5943600"/>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solidFill>
                  <a:schemeClr val="tx2">
                    <a:lumMod val="75000"/>
                  </a:schemeClr>
                </a:solidFill>
                <a:cs typeface="Arial" panose="020B0604020202020204" pitchFamily="34" charset="0"/>
              </a:rPr>
              <a:t>2/1/26</a:t>
            </a:r>
          </a:p>
        </p:txBody>
      </p:sp>
      <p:sp>
        <p:nvSpPr>
          <p:cNvPr id="3" name="AutoShape 2" descr="Sheep and Dogs – Jesus and the Syrophoenician Woman (Matthew 15:21-28) |  The Left Hand of Ehud: Matt's Bible Blog">
            <a:extLst>
              <a:ext uri="{FF2B5EF4-FFF2-40B4-BE49-F238E27FC236}">
                <a16:creationId xmlns:a16="http://schemas.microsoft.com/office/drawing/2014/main" id="{16BC19CD-91D3-7650-7E90-2F7F910B061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28" name="Picture 4" descr="Sheep and Dogs – Jesus and the Syrophoenician Woman (Matthew 15:21-28) |  The Left Hand of Ehud: Matt's Bible Blog">
            <a:extLst>
              <a:ext uri="{FF2B5EF4-FFF2-40B4-BE49-F238E27FC236}">
                <a16:creationId xmlns:a16="http://schemas.microsoft.com/office/drawing/2014/main" id="{73B18EF5-32DF-2C42-A9CC-9A9FB53EDF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 r="13641"/>
          <a:stretch>
            <a:fillRect/>
          </a:stretch>
        </p:blipFill>
        <p:spPr bwMode="auto">
          <a:xfrm>
            <a:off x="3013628" y="1524000"/>
            <a:ext cx="6130372" cy="5348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23AC0-A658-773E-8622-F725574D50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52DD267-BCC2-4277-2653-A09ADF517EF2}"/>
              </a:ext>
            </a:extLst>
          </p:cNvPr>
          <p:cNvSpPr txBox="1"/>
          <p:nvPr/>
        </p:nvSpPr>
        <p:spPr>
          <a:xfrm>
            <a:off x="190500" y="228123"/>
            <a:ext cx="8763000" cy="6186309"/>
          </a:xfrm>
          <a:prstGeom prst="rect">
            <a:avLst/>
          </a:prstGeom>
          <a:noFill/>
        </p:spPr>
        <p:txBody>
          <a:bodyPr wrap="square">
            <a:spAutoFit/>
          </a:bodyPr>
          <a:lstStyle/>
          <a:p>
            <a:pPr>
              <a:tabLst>
                <a:tab pos="8455025" algn="r"/>
              </a:tabLst>
            </a:pPr>
            <a:r>
              <a:rPr lang="en-US" sz="3600" dirty="0">
                <a:latin typeface="+mn-lt"/>
              </a:rPr>
              <a:t>And Jesus went away from there and </a:t>
            </a:r>
            <a:r>
              <a:rPr lang="en-US" sz="3600" b="1" u="sng" dirty="0">
                <a:solidFill>
                  <a:srgbClr val="FF0000"/>
                </a:solidFill>
                <a:latin typeface="+mn-lt"/>
              </a:rPr>
              <a:t>withdrew</a:t>
            </a:r>
            <a:r>
              <a:rPr lang="en-US" sz="3600" dirty="0">
                <a:latin typeface="+mn-lt"/>
              </a:rPr>
              <a:t> to the district of Tyre and Sidon. </a:t>
            </a:r>
            <a:r>
              <a:rPr lang="en-US" sz="3600" b="1" baseline="30000" dirty="0">
                <a:latin typeface="+mn-lt"/>
              </a:rPr>
              <a:t>22 </a:t>
            </a:r>
            <a:r>
              <a:rPr lang="en-US" sz="3600" dirty="0">
                <a:latin typeface="+mn-lt"/>
              </a:rPr>
              <a:t>And behold, a Canaanite woman from that region came out and was crying, </a:t>
            </a:r>
            <a:r>
              <a:rPr lang="en-US" sz="3600" b="1" dirty="0">
                <a:solidFill>
                  <a:srgbClr val="001236"/>
                </a:solidFill>
                <a:latin typeface="+mn-lt"/>
              </a:rPr>
              <a:t>“Have mercy on me, O Lord, Son of David; my daughter is severely oppressed by a demon.”</a:t>
            </a:r>
            <a:r>
              <a:rPr lang="en-US" sz="3600" dirty="0">
                <a:latin typeface="+mn-lt"/>
              </a:rPr>
              <a:t> </a:t>
            </a:r>
            <a:r>
              <a:rPr lang="en-US" sz="3600" b="1" baseline="30000" dirty="0">
                <a:latin typeface="+mn-lt"/>
              </a:rPr>
              <a:t>23 </a:t>
            </a:r>
            <a:r>
              <a:rPr lang="en-US" sz="3600" dirty="0">
                <a:latin typeface="+mn-lt"/>
              </a:rPr>
              <a:t>But he did not answer her a word. And his disciples came and begged him, saying, </a:t>
            </a:r>
            <a:r>
              <a:rPr lang="en-US" sz="3600" b="1" dirty="0">
                <a:solidFill>
                  <a:srgbClr val="003300"/>
                </a:solidFill>
                <a:latin typeface="+mn-lt"/>
              </a:rPr>
              <a:t>“</a:t>
            </a:r>
            <a:r>
              <a:rPr lang="en-US" sz="3600" b="1" u="sng" dirty="0">
                <a:solidFill>
                  <a:srgbClr val="003300"/>
                </a:solidFill>
                <a:latin typeface="+mn-lt"/>
              </a:rPr>
              <a:t>Send her away, for she is crying out after us</a:t>
            </a:r>
            <a:r>
              <a:rPr lang="en-US" sz="3600" b="1" dirty="0">
                <a:solidFill>
                  <a:srgbClr val="003300"/>
                </a:solidFill>
                <a:latin typeface="+mn-lt"/>
              </a:rPr>
              <a:t>.” </a:t>
            </a:r>
            <a:r>
              <a:rPr lang="en-US" sz="3600" b="1" baseline="30000" dirty="0">
                <a:latin typeface="+mn-lt"/>
              </a:rPr>
              <a:t>24 </a:t>
            </a:r>
            <a:r>
              <a:rPr lang="en-US" sz="3600" dirty="0">
                <a:latin typeface="+mn-lt"/>
              </a:rPr>
              <a:t>He answered, </a:t>
            </a:r>
            <a:r>
              <a:rPr lang="en-US" sz="3600" b="1" dirty="0">
                <a:solidFill>
                  <a:srgbClr val="FF0000"/>
                </a:solidFill>
                <a:latin typeface="+mn-lt"/>
              </a:rPr>
              <a:t>“I was sent only to the lost sheep of the house of Israel.”</a:t>
            </a:r>
            <a:r>
              <a:rPr lang="en-US" sz="3600" dirty="0">
                <a:latin typeface="+mn-lt"/>
              </a:rPr>
              <a:t>	</a:t>
            </a:r>
            <a:r>
              <a:rPr lang="en-US" sz="2800" b="1" kern="1400" dirty="0">
                <a:solidFill>
                  <a:srgbClr val="000000"/>
                </a:solidFill>
                <a:latin typeface="+mn-lt"/>
              </a:rPr>
              <a:t>Mt 15:21-24</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2223820008"/>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343CB-AC88-EAA4-E427-67D216A1287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847DE1D-3B8B-09F7-53BE-82681F089968}"/>
              </a:ext>
            </a:extLst>
          </p:cNvPr>
          <p:cNvSpPr txBox="1"/>
          <p:nvPr/>
        </p:nvSpPr>
        <p:spPr>
          <a:xfrm>
            <a:off x="190500" y="762000"/>
            <a:ext cx="8763000" cy="5078313"/>
          </a:xfrm>
          <a:prstGeom prst="rect">
            <a:avLst/>
          </a:prstGeom>
          <a:noFill/>
        </p:spPr>
        <p:txBody>
          <a:bodyPr wrap="square">
            <a:spAutoFit/>
          </a:bodyPr>
          <a:lstStyle/>
          <a:p>
            <a:pPr>
              <a:tabLst>
                <a:tab pos="8512175" algn="r"/>
              </a:tabLst>
            </a:pPr>
            <a:r>
              <a:rPr lang="en-US" sz="3600" dirty="0">
                <a:latin typeface="+mn-lt"/>
              </a:rPr>
              <a:t>But she came and knelt before him, saying, </a:t>
            </a:r>
            <a:r>
              <a:rPr lang="en-US" sz="3600" b="1" dirty="0">
                <a:solidFill>
                  <a:srgbClr val="001236"/>
                </a:solidFill>
                <a:latin typeface="+mn-lt"/>
              </a:rPr>
              <a:t>“Lord, help me.” </a:t>
            </a:r>
            <a:r>
              <a:rPr lang="en-US" sz="3600" b="1" baseline="30000" dirty="0">
                <a:latin typeface="+mn-lt"/>
              </a:rPr>
              <a:t>26 </a:t>
            </a:r>
            <a:r>
              <a:rPr lang="en-US" sz="3600" dirty="0">
                <a:latin typeface="+mn-lt"/>
              </a:rPr>
              <a:t>And he answered, </a:t>
            </a:r>
            <a:r>
              <a:rPr lang="en-US" sz="3600" b="1" dirty="0">
                <a:solidFill>
                  <a:srgbClr val="FF0000"/>
                </a:solidFill>
                <a:latin typeface="+mn-lt"/>
              </a:rPr>
              <a:t>“It is not right to take the children’s bread and throw it to the dogs.” </a:t>
            </a:r>
            <a:r>
              <a:rPr lang="en-US" sz="3600" b="1" baseline="30000" dirty="0">
                <a:latin typeface="+mn-lt"/>
              </a:rPr>
              <a:t>27 </a:t>
            </a:r>
            <a:r>
              <a:rPr lang="en-US" sz="3600" dirty="0">
                <a:latin typeface="+mn-lt"/>
              </a:rPr>
              <a:t>She said, </a:t>
            </a:r>
            <a:r>
              <a:rPr lang="en-US" sz="3600" b="1" dirty="0">
                <a:solidFill>
                  <a:srgbClr val="001236"/>
                </a:solidFill>
                <a:latin typeface="+mn-lt"/>
              </a:rPr>
              <a:t>“Yes, Lord, yet even the dogs eat the crumbs that fall from their masters’ table.” </a:t>
            </a:r>
            <a:r>
              <a:rPr lang="en-US" sz="3600" b="1" baseline="30000" dirty="0">
                <a:latin typeface="+mn-lt"/>
              </a:rPr>
              <a:t>28 </a:t>
            </a:r>
            <a:r>
              <a:rPr lang="en-US" sz="3600" dirty="0">
                <a:latin typeface="+mn-lt"/>
              </a:rPr>
              <a:t>Then Jesus answered her, </a:t>
            </a:r>
            <a:r>
              <a:rPr lang="en-US" sz="3600" b="1" dirty="0">
                <a:solidFill>
                  <a:srgbClr val="FF0000"/>
                </a:solidFill>
                <a:latin typeface="+mn-lt"/>
              </a:rPr>
              <a:t>“O woman, great is your faith! Be it done for you as you desire.” </a:t>
            </a:r>
            <a:r>
              <a:rPr lang="en-US" sz="3600" dirty="0">
                <a:latin typeface="+mn-lt"/>
              </a:rPr>
              <a:t>And her daughter was healed instantly.	</a:t>
            </a:r>
            <a:r>
              <a:rPr lang="en-US" sz="2800" b="1" kern="1400" dirty="0">
                <a:solidFill>
                  <a:srgbClr val="000000"/>
                </a:solidFill>
                <a:latin typeface="+mn-lt"/>
              </a:rPr>
              <a:t>Mt 15:25-28</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3574733690"/>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6DE02-735A-848D-F2EF-A56E9D6B1CA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0300B5A-C4CF-8F97-7BF8-869AE8D0B5E1}"/>
              </a:ext>
            </a:extLst>
          </p:cNvPr>
          <p:cNvSpPr txBox="1"/>
          <p:nvPr/>
        </p:nvSpPr>
        <p:spPr>
          <a:xfrm>
            <a:off x="190500" y="381000"/>
            <a:ext cx="8763000" cy="1015663"/>
          </a:xfrm>
          <a:prstGeom prst="rect">
            <a:avLst/>
          </a:prstGeom>
          <a:noFill/>
        </p:spPr>
        <p:txBody>
          <a:bodyPr wrap="square">
            <a:spAutoFit/>
          </a:bodyPr>
          <a:lstStyle/>
          <a:p>
            <a:pPr>
              <a:tabLst>
                <a:tab pos="8512175" algn="r"/>
              </a:tabLst>
            </a:pPr>
            <a:r>
              <a:rPr lang="en-US" sz="6000" b="1" i="1" dirty="0">
                <a:latin typeface="+mn-lt"/>
              </a:rPr>
              <a:t>Three Participants:</a:t>
            </a:r>
            <a:endParaRPr lang="en-US" sz="6000" b="1" i="1" kern="1400" dirty="0">
              <a:solidFill>
                <a:srgbClr val="000000"/>
              </a:solidFill>
              <a:uFill>
                <a:solidFill>
                  <a:srgbClr val="3E0000"/>
                </a:solidFill>
              </a:uFill>
              <a:latin typeface="+mn-lt"/>
            </a:endParaRPr>
          </a:p>
        </p:txBody>
      </p:sp>
      <p:sp>
        <p:nvSpPr>
          <p:cNvPr id="2" name="TextBox 1">
            <a:extLst>
              <a:ext uri="{FF2B5EF4-FFF2-40B4-BE49-F238E27FC236}">
                <a16:creationId xmlns:a16="http://schemas.microsoft.com/office/drawing/2014/main" id="{259AFE89-3830-976D-755A-F63607ED8A68}"/>
              </a:ext>
            </a:extLst>
          </p:cNvPr>
          <p:cNvSpPr txBox="1"/>
          <p:nvPr/>
        </p:nvSpPr>
        <p:spPr>
          <a:xfrm>
            <a:off x="1295400" y="1396663"/>
            <a:ext cx="6163733" cy="2739211"/>
          </a:xfrm>
          <a:prstGeom prst="rect">
            <a:avLst/>
          </a:prstGeom>
          <a:noFill/>
        </p:spPr>
        <p:txBody>
          <a:bodyPr wrap="square">
            <a:spAutoFit/>
          </a:bodyPr>
          <a:lstStyle/>
          <a:p>
            <a:pPr>
              <a:tabLst>
                <a:tab pos="8512175" algn="r"/>
              </a:tabLst>
            </a:pPr>
            <a:r>
              <a:rPr lang="en-US" sz="4400" b="1" dirty="0">
                <a:latin typeface="+mn-lt"/>
              </a:rPr>
              <a:t>Jesus</a:t>
            </a:r>
          </a:p>
          <a:p>
            <a:pPr>
              <a:tabLst>
                <a:tab pos="8512175" algn="r"/>
              </a:tabLst>
            </a:pPr>
            <a:endParaRPr lang="en-US" sz="2000" b="1" kern="1400" dirty="0">
              <a:uFill>
                <a:solidFill>
                  <a:srgbClr val="3E0000"/>
                </a:solidFill>
              </a:uFill>
              <a:latin typeface="+mn-lt"/>
            </a:endParaRPr>
          </a:p>
          <a:p>
            <a:pPr>
              <a:tabLst>
                <a:tab pos="8512175" algn="r"/>
              </a:tabLst>
            </a:pPr>
            <a:r>
              <a:rPr lang="en-US" sz="4400" b="1" kern="1400" dirty="0">
                <a:uFill>
                  <a:solidFill>
                    <a:srgbClr val="3E0000"/>
                  </a:solidFill>
                </a:uFill>
                <a:latin typeface="+mn-lt"/>
              </a:rPr>
              <a:t>The Disciples</a:t>
            </a:r>
          </a:p>
          <a:p>
            <a:pPr>
              <a:tabLst>
                <a:tab pos="8512175" algn="r"/>
              </a:tabLst>
            </a:pPr>
            <a:endParaRPr lang="en-US" sz="2000" b="1" kern="1400" dirty="0">
              <a:uFill>
                <a:solidFill>
                  <a:srgbClr val="3E0000"/>
                </a:solidFill>
              </a:uFill>
              <a:latin typeface="+mn-lt"/>
            </a:endParaRPr>
          </a:p>
          <a:p>
            <a:pPr>
              <a:tabLst>
                <a:tab pos="8512175" algn="r"/>
              </a:tabLst>
            </a:pPr>
            <a:r>
              <a:rPr lang="en-US" sz="4400" b="1" kern="1400" dirty="0">
                <a:uFill>
                  <a:solidFill>
                    <a:srgbClr val="3E0000"/>
                  </a:solidFill>
                </a:uFill>
                <a:latin typeface="+mn-lt"/>
              </a:rPr>
              <a:t>A Woman</a:t>
            </a:r>
          </a:p>
        </p:txBody>
      </p:sp>
      <p:sp>
        <p:nvSpPr>
          <p:cNvPr id="4" name="TextBox 3">
            <a:extLst>
              <a:ext uri="{FF2B5EF4-FFF2-40B4-BE49-F238E27FC236}">
                <a16:creationId xmlns:a16="http://schemas.microsoft.com/office/drawing/2014/main" id="{FB4E7C05-B4DC-920D-393C-B111EE7EEEAF}"/>
              </a:ext>
            </a:extLst>
          </p:cNvPr>
          <p:cNvSpPr txBox="1"/>
          <p:nvPr/>
        </p:nvSpPr>
        <p:spPr>
          <a:xfrm>
            <a:off x="266700" y="4091731"/>
            <a:ext cx="8763000" cy="1015663"/>
          </a:xfrm>
          <a:prstGeom prst="rect">
            <a:avLst/>
          </a:prstGeom>
          <a:noFill/>
        </p:spPr>
        <p:txBody>
          <a:bodyPr wrap="square">
            <a:spAutoFit/>
          </a:bodyPr>
          <a:lstStyle/>
          <a:p>
            <a:pPr>
              <a:tabLst>
                <a:tab pos="8512175" algn="r"/>
              </a:tabLst>
            </a:pPr>
            <a:r>
              <a:rPr lang="en-US" sz="6000" b="1" i="1" dirty="0">
                <a:latin typeface="+mn-lt"/>
              </a:rPr>
              <a:t>One Territory:</a:t>
            </a:r>
            <a:endParaRPr lang="en-US" sz="6000" b="1" i="1" kern="1400" dirty="0">
              <a:solidFill>
                <a:srgbClr val="000000"/>
              </a:solidFill>
              <a:uFill>
                <a:solidFill>
                  <a:srgbClr val="3E0000"/>
                </a:solidFill>
              </a:uFill>
              <a:latin typeface="+mn-lt"/>
            </a:endParaRPr>
          </a:p>
        </p:txBody>
      </p:sp>
      <p:sp>
        <p:nvSpPr>
          <p:cNvPr id="5" name="TextBox 4">
            <a:extLst>
              <a:ext uri="{FF2B5EF4-FFF2-40B4-BE49-F238E27FC236}">
                <a16:creationId xmlns:a16="http://schemas.microsoft.com/office/drawing/2014/main" id="{0E76A2DC-1B42-EC31-431C-82FE2C5E9BA1}"/>
              </a:ext>
            </a:extLst>
          </p:cNvPr>
          <p:cNvSpPr txBox="1"/>
          <p:nvPr/>
        </p:nvSpPr>
        <p:spPr>
          <a:xfrm>
            <a:off x="1371600" y="5161151"/>
            <a:ext cx="7658100" cy="769441"/>
          </a:xfrm>
          <a:prstGeom prst="rect">
            <a:avLst/>
          </a:prstGeom>
          <a:noFill/>
        </p:spPr>
        <p:txBody>
          <a:bodyPr wrap="square">
            <a:spAutoFit/>
          </a:bodyPr>
          <a:lstStyle/>
          <a:p>
            <a:pPr>
              <a:tabLst>
                <a:tab pos="8512175" algn="r"/>
              </a:tabLst>
            </a:pPr>
            <a:r>
              <a:rPr lang="en-US" sz="4400" b="1" dirty="0">
                <a:latin typeface="+mn-lt"/>
              </a:rPr>
              <a:t>Phoenicia / Canaanite / Asher </a:t>
            </a:r>
            <a:endParaRPr lang="en-US" sz="4400" b="1" kern="1400" dirty="0">
              <a:uFill>
                <a:solidFill>
                  <a:srgbClr val="3E0000"/>
                </a:solidFill>
              </a:uFill>
              <a:latin typeface="+mn-lt"/>
            </a:endParaRPr>
          </a:p>
        </p:txBody>
      </p:sp>
    </p:spTree>
    <p:extLst>
      <p:ext uri="{BB962C8B-B14F-4D97-AF65-F5344CB8AC3E}">
        <p14:creationId xmlns:p14="http://schemas.microsoft.com/office/powerpoint/2010/main" val="3961446298"/>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CE48965E-EB70-5AFE-DDB0-415DA1AE5D92}"/>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6" name="Picture 5">
            <a:extLst>
              <a:ext uri="{FF2B5EF4-FFF2-40B4-BE49-F238E27FC236}">
                <a16:creationId xmlns:a16="http://schemas.microsoft.com/office/drawing/2014/main" id="{614AD25E-AB61-9DD6-E3E6-DB255D48B3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1169" y="0"/>
            <a:ext cx="4501662" cy="6858000"/>
          </a:xfrm>
          <a:prstGeom prst="rect">
            <a:avLst/>
          </a:prstGeom>
        </p:spPr>
      </p:pic>
    </p:spTree>
    <p:extLst>
      <p:ext uri="{BB962C8B-B14F-4D97-AF65-F5344CB8AC3E}">
        <p14:creationId xmlns:p14="http://schemas.microsoft.com/office/powerpoint/2010/main" val="2281225325"/>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3E4DE-3A1C-875B-1DDD-FE06637C3C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FC6E386-C147-C8CD-37F0-B853989E4FFD}"/>
              </a:ext>
            </a:extLst>
          </p:cNvPr>
          <p:cNvSpPr txBox="1"/>
          <p:nvPr/>
        </p:nvSpPr>
        <p:spPr>
          <a:xfrm>
            <a:off x="0" y="10774"/>
            <a:ext cx="9144000" cy="830997"/>
          </a:xfrm>
          <a:prstGeom prst="rect">
            <a:avLst/>
          </a:prstGeom>
          <a:noFill/>
        </p:spPr>
        <p:txBody>
          <a:bodyPr wrap="square">
            <a:spAutoFit/>
          </a:bodyPr>
          <a:lstStyle/>
          <a:p>
            <a:pPr marR="38100" algn="ctr"/>
            <a:r>
              <a:rPr lang="en-US" sz="4800" b="1" kern="1400" dirty="0">
                <a:ln>
                  <a:noFill/>
                </a:ln>
                <a:solidFill>
                  <a:srgbClr val="000000"/>
                </a:solidFill>
                <a:effectLst/>
                <a:uFill>
                  <a:solidFill>
                    <a:srgbClr val="3E0000"/>
                  </a:solidFill>
                </a:uFill>
                <a:latin typeface="Calibri" panose="020F0502020204030204" pitchFamily="34" charset="0"/>
              </a:rPr>
              <a:t>A</a:t>
            </a:r>
            <a:r>
              <a:rPr lang="en-US" sz="4800" b="1" kern="1400" dirty="0">
                <a:solidFill>
                  <a:srgbClr val="000000"/>
                </a:solidFill>
                <a:uFill>
                  <a:solidFill>
                    <a:srgbClr val="3E0000"/>
                  </a:solidFill>
                </a:uFill>
                <a:latin typeface="Calibri" panose="020F0502020204030204" pitchFamily="34" charset="0"/>
              </a:rPr>
              <a:t>sher’s Prophetic Destiny</a:t>
            </a:r>
            <a:endParaRPr lang="en-US" sz="40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12DF11A4-AA40-13F8-8EDD-697D5C217B54}"/>
              </a:ext>
            </a:extLst>
          </p:cNvPr>
          <p:cNvSpPr txBox="1"/>
          <p:nvPr/>
        </p:nvSpPr>
        <p:spPr>
          <a:xfrm>
            <a:off x="380999" y="857011"/>
            <a:ext cx="8077201" cy="1077218"/>
          </a:xfrm>
          <a:prstGeom prst="rect">
            <a:avLst/>
          </a:prstGeom>
          <a:noFill/>
        </p:spPr>
        <p:txBody>
          <a:bodyPr wrap="square">
            <a:spAutoFit/>
          </a:bodyPr>
          <a:lstStyle/>
          <a:p>
            <a:pPr>
              <a:tabLst>
                <a:tab pos="8515350" algn="r"/>
              </a:tabLst>
            </a:pPr>
            <a:r>
              <a:rPr lang="en-US" sz="3200" dirty="0"/>
              <a:t>Asher’s food shall be rich, and he shall yield royal delicacies.  </a:t>
            </a:r>
            <a:r>
              <a:rPr lang="en-US" sz="3200" dirty="0">
                <a:latin typeface="+mn-lt"/>
              </a:rPr>
              <a:t>	</a:t>
            </a:r>
            <a:r>
              <a:rPr lang="en-US" sz="2800" b="1" dirty="0">
                <a:latin typeface="+mn-lt"/>
              </a:rPr>
              <a:t>Gen 49:20</a:t>
            </a:r>
          </a:p>
        </p:txBody>
      </p:sp>
      <p:sp>
        <p:nvSpPr>
          <p:cNvPr id="4" name="TextBox 3">
            <a:extLst>
              <a:ext uri="{FF2B5EF4-FFF2-40B4-BE49-F238E27FC236}">
                <a16:creationId xmlns:a16="http://schemas.microsoft.com/office/drawing/2014/main" id="{FA65C0E7-1E46-7844-7A94-2B7F742994B4}"/>
              </a:ext>
            </a:extLst>
          </p:cNvPr>
          <p:cNvSpPr txBox="1"/>
          <p:nvPr/>
        </p:nvSpPr>
        <p:spPr>
          <a:xfrm>
            <a:off x="0" y="1907500"/>
            <a:ext cx="9144000" cy="830997"/>
          </a:xfrm>
          <a:prstGeom prst="rect">
            <a:avLst/>
          </a:prstGeom>
          <a:noFill/>
        </p:spPr>
        <p:txBody>
          <a:bodyPr wrap="square">
            <a:spAutoFit/>
          </a:bodyPr>
          <a:lstStyle/>
          <a:p>
            <a:pPr marR="38100" algn="ctr"/>
            <a:r>
              <a:rPr lang="en-US" sz="4800" b="1" kern="1400" dirty="0">
                <a:ln>
                  <a:noFill/>
                </a:ln>
                <a:solidFill>
                  <a:srgbClr val="000000"/>
                </a:solidFill>
                <a:effectLst/>
                <a:uFill>
                  <a:solidFill>
                    <a:srgbClr val="3E0000"/>
                  </a:solidFill>
                </a:uFill>
                <a:latin typeface="Calibri" panose="020F0502020204030204" pitchFamily="34" charset="0"/>
              </a:rPr>
              <a:t>Phoenicia </a:t>
            </a:r>
            <a:r>
              <a:rPr lang="en-US" sz="3600" kern="1400" dirty="0">
                <a:ln>
                  <a:noFill/>
                </a:ln>
                <a:solidFill>
                  <a:srgbClr val="000000"/>
                </a:solidFill>
                <a:effectLst/>
                <a:uFill>
                  <a:solidFill>
                    <a:srgbClr val="3E0000"/>
                  </a:solidFill>
                </a:uFill>
                <a:latin typeface="Calibri" panose="020F0502020204030204" pitchFamily="34" charset="0"/>
              </a:rPr>
              <a:t>(Tyre and Sidon) </a:t>
            </a:r>
            <a:r>
              <a:rPr lang="en-US" sz="4800" b="1" kern="1400" dirty="0">
                <a:ln>
                  <a:noFill/>
                </a:ln>
                <a:solidFill>
                  <a:srgbClr val="000000"/>
                </a:solidFill>
                <a:effectLst/>
                <a:uFill>
                  <a:solidFill>
                    <a:srgbClr val="3E0000"/>
                  </a:solidFill>
                </a:uFill>
                <a:latin typeface="Calibri" panose="020F0502020204030204" pitchFamily="34" charset="0"/>
              </a:rPr>
              <a:t>History</a:t>
            </a:r>
            <a:endParaRPr lang="en-US" sz="4000" b="1" kern="1400" dirty="0">
              <a:ln>
                <a:noFill/>
              </a:ln>
              <a:solidFill>
                <a:srgbClr val="000000"/>
              </a:solidFill>
              <a:effectLst/>
              <a:uFill>
                <a:solidFill>
                  <a:srgbClr val="3E0000"/>
                </a:solidFill>
              </a:uFill>
              <a:latin typeface="Calibri" panose="020F0502020204030204" pitchFamily="34" charset="0"/>
            </a:endParaRPr>
          </a:p>
        </p:txBody>
      </p:sp>
      <p:sp>
        <p:nvSpPr>
          <p:cNvPr id="5" name="TextBox 4">
            <a:extLst>
              <a:ext uri="{FF2B5EF4-FFF2-40B4-BE49-F238E27FC236}">
                <a16:creationId xmlns:a16="http://schemas.microsoft.com/office/drawing/2014/main" id="{994974B7-2E55-695A-230B-5A9DC2CCA09B}"/>
              </a:ext>
            </a:extLst>
          </p:cNvPr>
          <p:cNvSpPr txBox="1"/>
          <p:nvPr/>
        </p:nvSpPr>
        <p:spPr>
          <a:xfrm>
            <a:off x="152399" y="2738497"/>
            <a:ext cx="8534400" cy="2062103"/>
          </a:xfrm>
          <a:prstGeom prst="rect">
            <a:avLst/>
          </a:prstGeom>
          <a:noFill/>
        </p:spPr>
        <p:txBody>
          <a:bodyPr wrap="square">
            <a:spAutoFit/>
          </a:bodyPr>
          <a:lstStyle/>
          <a:p>
            <a:pPr>
              <a:tabLst>
                <a:tab pos="8172450" algn="r"/>
              </a:tabLst>
            </a:pPr>
            <a:r>
              <a:rPr lang="en-US" sz="3200" dirty="0">
                <a:latin typeface="+mn-lt"/>
              </a:rPr>
              <a:t>And Hiram (King of Tyre) sent to Solomon, saying, “I have heard the message that you have sent to me. I am ready to do all you desire in the matter of cedar and cypress timber.” 	</a:t>
            </a:r>
            <a:r>
              <a:rPr lang="en-US" sz="2800" b="1" dirty="0">
                <a:latin typeface="+mn-lt"/>
              </a:rPr>
              <a:t>1 Kings 5:8 </a:t>
            </a:r>
          </a:p>
        </p:txBody>
      </p:sp>
      <p:sp>
        <p:nvSpPr>
          <p:cNvPr id="7" name="TextBox 6">
            <a:extLst>
              <a:ext uri="{FF2B5EF4-FFF2-40B4-BE49-F238E27FC236}">
                <a16:creationId xmlns:a16="http://schemas.microsoft.com/office/drawing/2014/main" id="{81237F35-465D-C11D-02AC-A565F56D2077}"/>
              </a:ext>
            </a:extLst>
          </p:cNvPr>
          <p:cNvSpPr txBox="1"/>
          <p:nvPr/>
        </p:nvSpPr>
        <p:spPr>
          <a:xfrm>
            <a:off x="152399" y="4800600"/>
            <a:ext cx="8839202" cy="2062103"/>
          </a:xfrm>
          <a:prstGeom prst="rect">
            <a:avLst/>
          </a:prstGeom>
          <a:noFill/>
        </p:spPr>
        <p:txBody>
          <a:bodyPr wrap="square">
            <a:spAutoFit/>
          </a:bodyPr>
          <a:lstStyle/>
          <a:p>
            <a:pPr>
              <a:tabLst>
                <a:tab pos="8458200" algn="r"/>
              </a:tabLst>
            </a:pPr>
            <a:r>
              <a:rPr lang="en-US" sz="3200" dirty="0">
                <a:latin typeface="+mn-lt"/>
              </a:rPr>
              <a:t>“Son of man, say to the prince of Tyre, Thus says the Lord </a:t>
            </a:r>
            <a:r>
              <a:rPr lang="en-US" sz="3200" cap="small" dirty="0">
                <a:latin typeface="+mn-lt"/>
              </a:rPr>
              <a:t>God</a:t>
            </a:r>
            <a:r>
              <a:rPr lang="en-US" sz="3200" dirty="0">
                <a:latin typeface="+mn-lt"/>
              </a:rPr>
              <a:t>: “Because your heart is proud, and you have said, ‘I am a god, I sit in the seat of the gods, in the heart of the seas,’…”	</a:t>
            </a:r>
            <a:r>
              <a:rPr lang="en-US" sz="2800" b="1" dirty="0">
                <a:latin typeface="+mn-lt"/>
              </a:rPr>
              <a:t>Ez 28:2</a:t>
            </a:r>
          </a:p>
        </p:txBody>
      </p:sp>
    </p:spTree>
    <p:extLst>
      <p:ext uri="{BB962C8B-B14F-4D97-AF65-F5344CB8AC3E}">
        <p14:creationId xmlns:p14="http://schemas.microsoft.com/office/powerpoint/2010/main" val="3859766159"/>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0A866-7E6C-1A5F-104B-7AFF159A8CE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16AB89E-3499-FC88-87CA-1E030F4DDFDF}"/>
              </a:ext>
            </a:extLst>
          </p:cNvPr>
          <p:cNvSpPr txBox="1"/>
          <p:nvPr/>
        </p:nvSpPr>
        <p:spPr>
          <a:xfrm>
            <a:off x="-28222" y="57199"/>
            <a:ext cx="9144000" cy="830997"/>
          </a:xfrm>
          <a:prstGeom prst="rect">
            <a:avLst/>
          </a:prstGeom>
          <a:noFill/>
        </p:spPr>
        <p:txBody>
          <a:bodyPr wrap="square">
            <a:spAutoFit/>
          </a:bodyPr>
          <a:lstStyle/>
          <a:p>
            <a:pPr marR="38100"/>
            <a:r>
              <a:rPr lang="en-US" sz="4800" b="1" u="sng" kern="1400" dirty="0">
                <a:solidFill>
                  <a:srgbClr val="000000"/>
                </a:solidFill>
                <a:uFill>
                  <a:solidFill>
                    <a:srgbClr val="3E0000"/>
                  </a:solidFill>
                </a:uFill>
                <a:latin typeface="Calibri" panose="020F0502020204030204" pitchFamily="34" charset="0"/>
              </a:rPr>
              <a:t>Sk</a:t>
            </a:r>
            <a:r>
              <a:rPr lang="en-US" sz="4800" i="1" u="sng" kern="1400" dirty="0">
                <a:solidFill>
                  <a:srgbClr val="000000"/>
                </a:solidFill>
                <a:uFill>
                  <a:solidFill>
                    <a:srgbClr val="3E0000"/>
                  </a:solidFill>
                </a:uFill>
                <a:latin typeface="Calibri" panose="020F0502020204030204" pitchFamily="34" charset="0"/>
              </a:rPr>
              <a:t>ee</a:t>
            </a:r>
            <a:r>
              <a:rPr lang="en-US" sz="4800" b="1" u="sng" kern="1400" dirty="0">
                <a:solidFill>
                  <a:srgbClr val="000000"/>
                </a:solidFill>
                <a:uFill>
                  <a:solidFill>
                    <a:srgbClr val="3E0000"/>
                  </a:solidFill>
                </a:uFill>
                <a:latin typeface="Calibri" panose="020F0502020204030204" pitchFamily="34" charset="0"/>
              </a:rPr>
              <a:t>bala</a:t>
            </a:r>
            <a:r>
              <a:rPr lang="en-US" sz="4800" b="1" kern="1400" dirty="0">
                <a:solidFill>
                  <a:srgbClr val="000000"/>
                </a:solidFill>
                <a:uFill>
                  <a:solidFill>
                    <a:srgbClr val="3E0000"/>
                  </a:solidFill>
                </a:uFill>
                <a:latin typeface="Calibri" panose="020F0502020204030204" pitchFamily="34" charset="0"/>
              </a:rPr>
              <a:t> = </a:t>
            </a:r>
            <a:r>
              <a:rPr lang="en-US" sz="4000" b="1" kern="1400" dirty="0">
                <a:solidFill>
                  <a:srgbClr val="000000"/>
                </a:solidFill>
                <a:uFill>
                  <a:solidFill>
                    <a:srgbClr val="3E0000"/>
                  </a:solidFill>
                </a:uFill>
                <a:latin typeface="Calibri" panose="020F0502020204030204" pitchFamily="34" charset="0"/>
              </a:rPr>
              <a:t>Dung, excrement, manure</a:t>
            </a:r>
            <a:endParaRPr lang="en-US" sz="40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1786F942-9F1F-64D6-5FB1-B155401A4763}"/>
              </a:ext>
            </a:extLst>
          </p:cNvPr>
          <p:cNvSpPr txBox="1"/>
          <p:nvPr/>
        </p:nvSpPr>
        <p:spPr>
          <a:xfrm>
            <a:off x="163689" y="1600200"/>
            <a:ext cx="8816622" cy="4524315"/>
          </a:xfrm>
          <a:prstGeom prst="rect">
            <a:avLst/>
          </a:prstGeom>
          <a:noFill/>
        </p:spPr>
        <p:txBody>
          <a:bodyPr wrap="square">
            <a:spAutoFit/>
          </a:bodyPr>
          <a:lstStyle/>
          <a:p>
            <a:r>
              <a:rPr lang="en-US" sz="3200" dirty="0">
                <a:latin typeface="+mn-lt"/>
              </a:rPr>
              <a:t>Indeed, I count everything as loss because of the surpassing worth of knowing Christ Jesus my Lord. For his sake I have suffered the loss of all things and count them as </a:t>
            </a:r>
            <a:r>
              <a:rPr lang="en-US" sz="3200" b="1" u="sng" dirty="0">
                <a:latin typeface="+mn-lt"/>
              </a:rPr>
              <a:t>rubbish</a:t>
            </a:r>
            <a:r>
              <a:rPr lang="en-US" sz="3200" dirty="0">
                <a:latin typeface="+mn-lt"/>
              </a:rPr>
              <a:t>, in order that I may gain Christ </a:t>
            </a:r>
            <a:r>
              <a:rPr lang="en-US" sz="3200" b="1" baseline="30000" dirty="0">
                <a:latin typeface="+mn-lt"/>
              </a:rPr>
              <a:t>9 </a:t>
            </a:r>
            <a:r>
              <a:rPr lang="en-US" sz="3200" dirty="0">
                <a:latin typeface="+mn-lt"/>
              </a:rPr>
              <a:t>and be found in him, not having a righteousness of my own that comes from the law, but that which comes through faith in Christ, the righteousness from God that depends on faith… </a:t>
            </a:r>
          </a:p>
          <a:p>
            <a:pPr>
              <a:spcAft>
                <a:spcPts val="0"/>
              </a:spcAft>
              <a:tabLst>
                <a:tab pos="8455025" algn="r"/>
              </a:tabLst>
            </a:pPr>
            <a:r>
              <a:rPr lang="en-US" sz="3200" dirty="0">
                <a:latin typeface="+mn-lt"/>
              </a:rPr>
              <a:t>	</a:t>
            </a:r>
            <a:r>
              <a:rPr lang="en-US" sz="2800" b="1" dirty="0">
                <a:latin typeface="+mn-lt"/>
              </a:rPr>
              <a:t>Phil 3:8-9</a:t>
            </a:r>
          </a:p>
        </p:txBody>
      </p:sp>
      <p:cxnSp>
        <p:nvCxnSpPr>
          <p:cNvPr id="6" name="Straight Arrow Connector 5">
            <a:extLst>
              <a:ext uri="{FF2B5EF4-FFF2-40B4-BE49-F238E27FC236}">
                <a16:creationId xmlns:a16="http://schemas.microsoft.com/office/drawing/2014/main" id="{1972D582-6E4A-92C2-C7BC-8A5B14155E2E}"/>
              </a:ext>
            </a:extLst>
          </p:cNvPr>
          <p:cNvCxnSpPr/>
          <p:nvPr/>
        </p:nvCxnSpPr>
        <p:spPr>
          <a:xfrm>
            <a:off x="1600200" y="888196"/>
            <a:ext cx="1676400" cy="2236004"/>
          </a:xfrm>
          <a:prstGeom prst="straightConnector1">
            <a:avLst/>
          </a:prstGeom>
          <a:ln w="127000">
            <a:solidFill>
              <a:srgbClr val="800000">
                <a:alpha val="5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9044475"/>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2C617-071B-D382-0B5F-5BBD944D976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E87D398-0723-4F46-3A39-8F57FC1ECD22}"/>
              </a:ext>
            </a:extLst>
          </p:cNvPr>
          <p:cNvSpPr txBox="1"/>
          <p:nvPr/>
        </p:nvSpPr>
        <p:spPr>
          <a:xfrm>
            <a:off x="534811" y="0"/>
            <a:ext cx="8001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Jesus was in tune with His Father in heaven</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D932BEC2-D4F8-DDF6-FFC0-E3A8B3BE7071}"/>
              </a:ext>
            </a:extLst>
          </p:cNvPr>
          <p:cNvSpPr txBox="1"/>
          <p:nvPr/>
        </p:nvSpPr>
        <p:spPr>
          <a:xfrm>
            <a:off x="127000" y="1926714"/>
            <a:ext cx="8816622" cy="1569660"/>
          </a:xfrm>
          <a:prstGeom prst="rect">
            <a:avLst/>
          </a:prstGeom>
          <a:noFill/>
        </p:spPr>
        <p:txBody>
          <a:bodyPr wrap="square">
            <a:spAutoFit/>
          </a:bodyPr>
          <a:lstStyle/>
          <a:p>
            <a:r>
              <a:rPr lang="en-US" sz="3200" dirty="0">
                <a:latin typeface="+mn-lt"/>
              </a:rPr>
              <a:t>For </a:t>
            </a:r>
            <a:r>
              <a:rPr lang="en-US" sz="3200" u="sng" dirty="0">
                <a:latin typeface="+mn-lt"/>
              </a:rPr>
              <a:t>I have not spoken</a:t>
            </a:r>
            <a:r>
              <a:rPr lang="en-US" sz="3200" dirty="0">
                <a:latin typeface="+mn-lt"/>
              </a:rPr>
              <a:t> on my own authority, but the Father who sent me has himself given me a com-mandment - </a:t>
            </a:r>
            <a:r>
              <a:rPr lang="en-US" sz="3200" u="sng" dirty="0">
                <a:latin typeface="+mn-lt"/>
              </a:rPr>
              <a:t>what to say and what to speak</a:t>
            </a:r>
            <a:r>
              <a:rPr lang="en-US" sz="3200" dirty="0">
                <a:latin typeface="+mn-lt"/>
              </a:rPr>
              <a:t>.</a:t>
            </a:r>
            <a:r>
              <a:rPr lang="en-US" sz="2800" b="1" dirty="0">
                <a:latin typeface="+mn-lt"/>
              </a:rPr>
              <a:t>	Jn 12:49</a:t>
            </a:r>
          </a:p>
        </p:txBody>
      </p:sp>
      <p:sp>
        <p:nvSpPr>
          <p:cNvPr id="5" name="TextBox 4">
            <a:extLst>
              <a:ext uri="{FF2B5EF4-FFF2-40B4-BE49-F238E27FC236}">
                <a16:creationId xmlns:a16="http://schemas.microsoft.com/office/drawing/2014/main" id="{964DE514-EEDA-E643-022C-B47229E143BE}"/>
              </a:ext>
            </a:extLst>
          </p:cNvPr>
          <p:cNvSpPr txBox="1"/>
          <p:nvPr/>
        </p:nvSpPr>
        <p:spPr>
          <a:xfrm>
            <a:off x="95956" y="3494203"/>
            <a:ext cx="8816622" cy="2062103"/>
          </a:xfrm>
          <a:prstGeom prst="rect">
            <a:avLst/>
          </a:prstGeom>
          <a:noFill/>
        </p:spPr>
        <p:txBody>
          <a:bodyPr wrap="square">
            <a:spAutoFit/>
          </a:bodyPr>
          <a:lstStyle/>
          <a:p>
            <a:pPr>
              <a:tabLst>
                <a:tab pos="8512175" algn="r"/>
              </a:tabLst>
            </a:pPr>
            <a:r>
              <a:rPr lang="en-US" sz="3200" dirty="0">
                <a:latin typeface="+mn-lt"/>
              </a:rPr>
              <a:t>… “Truly, truly, I say to you, the Son </a:t>
            </a:r>
            <a:r>
              <a:rPr lang="en-US" sz="3200" u="sng" dirty="0">
                <a:latin typeface="+mn-lt"/>
              </a:rPr>
              <a:t>can d</a:t>
            </a:r>
            <a:r>
              <a:rPr lang="en-US" sz="3200" dirty="0">
                <a:latin typeface="+mn-lt"/>
              </a:rPr>
              <a:t>o nothing of his own accord, but </a:t>
            </a:r>
            <a:r>
              <a:rPr lang="en-US" sz="3200" u="sng" dirty="0">
                <a:latin typeface="+mn-lt"/>
              </a:rPr>
              <a:t>only what he sees the Father doing</a:t>
            </a:r>
            <a:r>
              <a:rPr lang="en-US" sz="3200" dirty="0">
                <a:latin typeface="+mn-lt"/>
              </a:rPr>
              <a:t>. For </a:t>
            </a:r>
            <a:r>
              <a:rPr lang="en-US" sz="3200" u="sng" dirty="0">
                <a:latin typeface="+mn-lt"/>
              </a:rPr>
              <a:t>whatever the Father does, that the Son does</a:t>
            </a:r>
            <a:r>
              <a:rPr lang="en-US" sz="3200" dirty="0">
                <a:latin typeface="+mn-lt"/>
              </a:rPr>
              <a:t> likewise. </a:t>
            </a:r>
            <a:r>
              <a:rPr lang="en-US" sz="2800" b="1" dirty="0">
                <a:latin typeface="+mn-lt"/>
              </a:rPr>
              <a:t>	Jn 5:19</a:t>
            </a:r>
          </a:p>
        </p:txBody>
      </p:sp>
      <p:sp>
        <p:nvSpPr>
          <p:cNvPr id="6" name="TextBox 5">
            <a:extLst>
              <a:ext uri="{FF2B5EF4-FFF2-40B4-BE49-F238E27FC236}">
                <a16:creationId xmlns:a16="http://schemas.microsoft.com/office/drawing/2014/main" id="{9AD012BC-E499-522A-3836-71A5FE8090A4}"/>
              </a:ext>
            </a:extLst>
          </p:cNvPr>
          <p:cNvSpPr txBox="1"/>
          <p:nvPr/>
        </p:nvSpPr>
        <p:spPr>
          <a:xfrm>
            <a:off x="64912" y="5556306"/>
            <a:ext cx="8816622" cy="1077218"/>
          </a:xfrm>
          <a:prstGeom prst="rect">
            <a:avLst/>
          </a:prstGeom>
          <a:noFill/>
        </p:spPr>
        <p:txBody>
          <a:bodyPr wrap="square">
            <a:spAutoFit/>
          </a:bodyPr>
          <a:lstStyle/>
          <a:p>
            <a:pPr>
              <a:tabLst>
                <a:tab pos="8512175" algn="r"/>
              </a:tabLst>
            </a:pPr>
            <a:r>
              <a:rPr lang="en-US" sz="3200" dirty="0">
                <a:latin typeface="+mn-lt"/>
              </a:rPr>
              <a:t>but </a:t>
            </a:r>
            <a:r>
              <a:rPr lang="en-US" sz="3200" b="1" dirty="0">
                <a:solidFill>
                  <a:srgbClr val="3E0000"/>
                </a:solidFill>
                <a:latin typeface="+mn-lt"/>
              </a:rPr>
              <a:t>I do </a:t>
            </a:r>
            <a:r>
              <a:rPr lang="en-US" sz="3200" dirty="0">
                <a:latin typeface="+mn-lt"/>
              </a:rPr>
              <a:t>as the Father has commanded me, so that the world may know that </a:t>
            </a:r>
            <a:r>
              <a:rPr lang="en-US" sz="3200" b="1" u="sng" dirty="0">
                <a:solidFill>
                  <a:srgbClr val="3E0000"/>
                </a:solidFill>
                <a:latin typeface="+mn-lt"/>
              </a:rPr>
              <a:t>I love the Father</a:t>
            </a:r>
            <a:r>
              <a:rPr lang="en-US" sz="3200" dirty="0">
                <a:latin typeface="+mn-lt"/>
              </a:rPr>
              <a:t>.</a:t>
            </a:r>
            <a:r>
              <a:rPr lang="en-US" sz="2800" b="1" dirty="0">
                <a:latin typeface="+mn-lt"/>
              </a:rPr>
              <a:t>	Jn 14:31</a:t>
            </a:r>
          </a:p>
        </p:txBody>
      </p:sp>
    </p:spTree>
    <p:extLst>
      <p:ext uri="{BB962C8B-B14F-4D97-AF65-F5344CB8AC3E}">
        <p14:creationId xmlns:p14="http://schemas.microsoft.com/office/powerpoint/2010/main" val="3887317101"/>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7680A-8B86-E1DF-6A1B-823D1CA4EA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9DCAAB6-7036-DD6B-4F22-6C13C63F5272}"/>
              </a:ext>
            </a:extLst>
          </p:cNvPr>
          <p:cNvSpPr txBox="1"/>
          <p:nvPr/>
        </p:nvSpPr>
        <p:spPr>
          <a:xfrm>
            <a:off x="190500" y="381000"/>
            <a:ext cx="8763000" cy="1938992"/>
          </a:xfrm>
          <a:prstGeom prst="rect">
            <a:avLst/>
          </a:prstGeom>
          <a:noFill/>
        </p:spPr>
        <p:txBody>
          <a:bodyPr wrap="square">
            <a:spAutoFit/>
          </a:bodyPr>
          <a:lstStyle/>
          <a:p>
            <a:pPr algn="ctr">
              <a:tabLst>
                <a:tab pos="8512175" algn="r"/>
              </a:tabLst>
            </a:pPr>
            <a:r>
              <a:rPr lang="en-US" sz="6000" b="1" i="1" dirty="0">
                <a:latin typeface="+mn-lt"/>
              </a:rPr>
              <a:t>Jesus “withdrew” </a:t>
            </a:r>
            <a:r>
              <a:rPr kumimoji="0" lang="en-US" sz="4800" b="0" i="1" u="none" strike="noStrike" kern="1200" cap="none" spc="0" normalizeH="0" baseline="0" noProof="0" dirty="0">
                <a:ln>
                  <a:noFill/>
                </a:ln>
                <a:solidFill>
                  <a:prstClr val="black"/>
                </a:solidFill>
                <a:effectLst/>
                <a:uLnTx/>
                <a:uFillTx/>
                <a:latin typeface="Calibri" panose="020F0502020204030204"/>
                <a:ea typeface="+mn-ea"/>
                <a:cs typeface="+mn-cs"/>
              </a:rPr>
              <a:t>(retired) </a:t>
            </a:r>
          </a:p>
          <a:p>
            <a:pPr algn="ctr">
              <a:tabLst>
                <a:tab pos="8512175" algn="r"/>
              </a:tabLst>
            </a:pPr>
            <a:r>
              <a:rPr lang="en-US" sz="6000" b="1" i="1" dirty="0">
                <a:latin typeface="+mn-lt"/>
              </a:rPr>
              <a:t>to be with His Father</a:t>
            </a:r>
            <a:endParaRPr lang="en-US" sz="4800" i="1" kern="1400" dirty="0">
              <a:solidFill>
                <a:srgbClr val="000000"/>
              </a:solidFill>
              <a:uFill>
                <a:solidFill>
                  <a:srgbClr val="3E0000"/>
                </a:solidFill>
              </a:uFill>
              <a:latin typeface="+mn-lt"/>
            </a:endParaRPr>
          </a:p>
        </p:txBody>
      </p:sp>
      <p:sp>
        <p:nvSpPr>
          <p:cNvPr id="2" name="TextBox 1">
            <a:extLst>
              <a:ext uri="{FF2B5EF4-FFF2-40B4-BE49-F238E27FC236}">
                <a16:creationId xmlns:a16="http://schemas.microsoft.com/office/drawing/2014/main" id="{88731867-105E-7630-56E9-69A241DEF086}"/>
              </a:ext>
            </a:extLst>
          </p:cNvPr>
          <p:cNvSpPr txBox="1"/>
          <p:nvPr/>
        </p:nvSpPr>
        <p:spPr>
          <a:xfrm>
            <a:off x="266700" y="2509773"/>
            <a:ext cx="8763000" cy="3416320"/>
          </a:xfrm>
          <a:prstGeom prst="rect">
            <a:avLst/>
          </a:prstGeom>
          <a:noFill/>
        </p:spPr>
        <p:txBody>
          <a:bodyPr wrap="square">
            <a:spAutoFit/>
          </a:bodyPr>
          <a:lstStyle/>
          <a:p>
            <a:pPr>
              <a:tabLst>
                <a:tab pos="8512175" algn="r"/>
              </a:tabLst>
            </a:pPr>
            <a:r>
              <a:rPr lang="en-US" sz="4400" b="1" dirty="0">
                <a:latin typeface="+mn-lt"/>
              </a:rPr>
              <a:t>Mountains</a:t>
            </a:r>
          </a:p>
          <a:p>
            <a:pPr>
              <a:tabLst>
                <a:tab pos="8512175" algn="r"/>
              </a:tabLst>
            </a:pPr>
            <a:endParaRPr lang="en-US" sz="2000" b="1" kern="1400" dirty="0">
              <a:uFill>
                <a:solidFill>
                  <a:srgbClr val="3E0000"/>
                </a:solidFill>
              </a:uFill>
              <a:latin typeface="+mn-lt"/>
            </a:endParaRPr>
          </a:p>
          <a:p>
            <a:pPr>
              <a:tabLst>
                <a:tab pos="8512175" algn="r"/>
              </a:tabLst>
            </a:pPr>
            <a:r>
              <a:rPr lang="en-US" sz="4400" b="1" kern="1400" dirty="0">
                <a:uFill>
                  <a:solidFill>
                    <a:srgbClr val="3E0000"/>
                  </a:solidFill>
                </a:uFill>
                <a:latin typeface="+mn-lt"/>
              </a:rPr>
              <a:t>Wilderness</a:t>
            </a:r>
          </a:p>
          <a:p>
            <a:pPr>
              <a:tabLst>
                <a:tab pos="8512175" algn="r"/>
              </a:tabLst>
            </a:pPr>
            <a:endParaRPr lang="en-US" sz="4400" b="1" kern="1400" dirty="0">
              <a:uFill>
                <a:solidFill>
                  <a:srgbClr val="3E0000"/>
                </a:solidFill>
              </a:uFill>
              <a:latin typeface="+mn-lt"/>
            </a:endParaRPr>
          </a:p>
          <a:p>
            <a:pPr>
              <a:tabLst>
                <a:tab pos="8512175" algn="r"/>
              </a:tabLst>
            </a:pPr>
            <a:r>
              <a:rPr lang="en-US" sz="4000" b="1" kern="1400" dirty="0">
                <a:uFill>
                  <a:solidFill>
                    <a:srgbClr val="3E0000"/>
                  </a:solidFill>
                </a:uFill>
                <a:latin typeface="+mn-lt"/>
              </a:rPr>
              <a:t>In Matthew:</a:t>
            </a:r>
            <a:r>
              <a:rPr lang="en-US" sz="3200" b="1" kern="1400" dirty="0">
                <a:uFill>
                  <a:solidFill>
                    <a:srgbClr val="3E0000"/>
                  </a:solidFill>
                </a:uFill>
                <a:latin typeface="+mn-lt"/>
              </a:rPr>
              <a:t>	4:12; 12:15; 14:21; 15:21</a:t>
            </a:r>
          </a:p>
          <a:p>
            <a:pPr>
              <a:tabLst>
                <a:tab pos="8512175" algn="r"/>
              </a:tabLst>
            </a:pPr>
            <a:endParaRPr lang="en-US" sz="2000" b="1" kern="1400" dirty="0">
              <a:uFill>
                <a:solidFill>
                  <a:srgbClr val="3E0000"/>
                </a:solidFill>
              </a:uFill>
              <a:latin typeface="+mn-lt"/>
            </a:endParaRPr>
          </a:p>
        </p:txBody>
      </p:sp>
    </p:spTree>
    <p:extLst>
      <p:ext uri="{BB962C8B-B14F-4D97-AF65-F5344CB8AC3E}">
        <p14:creationId xmlns:p14="http://schemas.microsoft.com/office/powerpoint/2010/main" val="2066267387"/>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5CD13-B9BD-C1FA-B549-ABB78272B3D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B16422F-0E81-339D-9B2F-2FA9FDD9B42F}"/>
              </a:ext>
            </a:extLst>
          </p:cNvPr>
          <p:cNvSpPr txBox="1"/>
          <p:nvPr/>
        </p:nvSpPr>
        <p:spPr>
          <a:xfrm>
            <a:off x="534811" y="0"/>
            <a:ext cx="8001000" cy="1015663"/>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Jesus “withdrew”</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F18DB29D-6C02-AC18-581E-2C844A35BA21}"/>
              </a:ext>
            </a:extLst>
          </p:cNvPr>
          <p:cNvSpPr txBox="1"/>
          <p:nvPr/>
        </p:nvSpPr>
        <p:spPr>
          <a:xfrm>
            <a:off x="86078" y="1380457"/>
            <a:ext cx="8971844" cy="1077218"/>
          </a:xfrm>
          <a:prstGeom prst="rect">
            <a:avLst/>
          </a:prstGeom>
          <a:noFill/>
        </p:spPr>
        <p:txBody>
          <a:bodyPr wrap="square">
            <a:spAutoFit/>
          </a:bodyPr>
          <a:lstStyle/>
          <a:p>
            <a:pPr>
              <a:tabLst>
                <a:tab pos="8512175" algn="r"/>
              </a:tabLst>
            </a:pPr>
            <a:r>
              <a:rPr lang="en-US" sz="3200" dirty="0">
                <a:latin typeface="+mn-lt"/>
              </a:rPr>
              <a:t>Jesus, aware of this, </a:t>
            </a:r>
            <a:r>
              <a:rPr lang="en-US" sz="3200" u="sng" dirty="0">
                <a:solidFill>
                  <a:srgbClr val="FF0000"/>
                </a:solidFill>
                <a:latin typeface="+mn-lt"/>
              </a:rPr>
              <a:t>withdrew</a:t>
            </a:r>
            <a:r>
              <a:rPr lang="en-US" sz="3200" dirty="0">
                <a:latin typeface="+mn-lt"/>
              </a:rPr>
              <a:t> from there. And many followed him, and he healed them all.</a:t>
            </a:r>
            <a:r>
              <a:rPr lang="en-US" sz="2800" b="1" dirty="0">
                <a:latin typeface="+mn-lt"/>
              </a:rPr>
              <a:t>	Mt 12:15</a:t>
            </a:r>
          </a:p>
        </p:txBody>
      </p:sp>
      <p:sp>
        <p:nvSpPr>
          <p:cNvPr id="5" name="TextBox 4">
            <a:extLst>
              <a:ext uri="{FF2B5EF4-FFF2-40B4-BE49-F238E27FC236}">
                <a16:creationId xmlns:a16="http://schemas.microsoft.com/office/drawing/2014/main" id="{FECC2BF3-3B5C-9101-2195-403D2C4867D4}"/>
              </a:ext>
            </a:extLst>
          </p:cNvPr>
          <p:cNvSpPr txBox="1"/>
          <p:nvPr/>
        </p:nvSpPr>
        <p:spPr>
          <a:xfrm>
            <a:off x="127000" y="2751433"/>
            <a:ext cx="8816622" cy="2062103"/>
          </a:xfrm>
          <a:prstGeom prst="rect">
            <a:avLst/>
          </a:prstGeom>
          <a:noFill/>
        </p:spPr>
        <p:txBody>
          <a:bodyPr wrap="square">
            <a:spAutoFit/>
          </a:bodyPr>
          <a:lstStyle/>
          <a:p>
            <a:pPr>
              <a:tabLst>
                <a:tab pos="8512175" algn="r"/>
              </a:tabLst>
            </a:pPr>
            <a:r>
              <a:rPr lang="en-US" sz="3200" dirty="0">
                <a:latin typeface="+mn-lt"/>
              </a:rPr>
              <a:t>Now when he heard that John had been arrested, he </a:t>
            </a:r>
            <a:r>
              <a:rPr lang="en-US" sz="3200" u="sng" dirty="0">
                <a:solidFill>
                  <a:srgbClr val="FF0000"/>
                </a:solidFill>
                <a:latin typeface="+mn-lt"/>
              </a:rPr>
              <a:t>withdrew</a:t>
            </a:r>
            <a:r>
              <a:rPr lang="en-US" sz="3200" dirty="0">
                <a:latin typeface="+mn-lt"/>
              </a:rPr>
              <a:t> into Galilee. </a:t>
            </a:r>
            <a:r>
              <a:rPr lang="en-US" sz="3200" b="1" baseline="30000" dirty="0">
                <a:latin typeface="+mn-lt"/>
              </a:rPr>
              <a:t>13 </a:t>
            </a:r>
            <a:r>
              <a:rPr lang="en-US" sz="3200" dirty="0">
                <a:latin typeface="+mn-lt"/>
              </a:rPr>
              <a:t>And </a:t>
            </a:r>
            <a:r>
              <a:rPr lang="en-US" sz="3200" u="sng" dirty="0">
                <a:solidFill>
                  <a:srgbClr val="FF0000"/>
                </a:solidFill>
                <a:latin typeface="+mn-lt"/>
              </a:rPr>
              <a:t>leaving</a:t>
            </a:r>
            <a:r>
              <a:rPr lang="en-US" sz="3200" dirty="0">
                <a:latin typeface="+mn-lt"/>
              </a:rPr>
              <a:t> Nazareth he went and lived in Capernaum by the sea, in the territory of Zebulun and Naphtali</a:t>
            </a:r>
            <a:r>
              <a:rPr lang="en-US" sz="2800" b="1" dirty="0">
                <a:latin typeface="+mn-lt"/>
              </a:rPr>
              <a:t>	Mt 14:12, 13</a:t>
            </a:r>
          </a:p>
        </p:txBody>
      </p:sp>
      <p:sp>
        <p:nvSpPr>
          <p:cNvPr id="6" name="TextBox 5">
            <a:extLst>
              <a:ext uri="{FF2B5EF4-FFF2-40B4-BE49-F238E27FC236}">
                <a16:creationId xmlns:a16="http://schemas.microsoft.com/office/drawing/2014/main" id="{2A252460-7664-D02E-9D5F-3E4FB34FDFB8}"/>
              </a:ext>
            </a:extLst>
          </p:cNvPr>
          <p:cNvSpPr txBox="1"/>
          <p:nvPr/>
        </p:nvSpPr>
        <p:spPr>
          <a:xfrm>
            <a:off x="69145" y="5257800"/>
            <a:ext cx="8816622" cy="1077218"/>
          </a:xfrm>
          <a:prstGeom prst="rect">
            <a:avLst/>
          </a:prstGeom>
          <a:noFill/>
        </p:spPr>
        <p:txBody>
          <a:bodyPr wrap="square">
            <a:spAutoFit/>
          </a:bodyPr>
          <a:lstStyle/>
          <a:p>
            <a:pPr>
              <a:tabLst>
                <a:tab pos="8512175" algn="r"/>
              </a:tabLst>
            </a:pPr>
            <a:r>
              <a:rPr lang="en-US" sz="3200" dirty="0">
                <a:latin typeface="+mn-lt"/>
              </a:rPr>
              <a:t>And Jesus went away from there and </a:t>
            </a:r>
            <a:r>
              <a:rPr lang="en-US" sz="3200" u="sng" dirty="0">
                <a:solidFill>
                  <a:srgbClr val="FF0000"/>
                </a:solidFill>
                <a:latin typeface="+mn-lt"/>
              </a:rPr>
              <a:t>withdrew</a:t>
            </a:r>
            <a:r>
              <a:rPr lang="en-US" sz="3200" dirty="0">
                <a:latin typeface="+mn-lt"/>
              </a:rPr>
              <a:t> to the district of Tyre and Sidon.</a:t>
            </a:r>
            <a:r>
              <a:rPr lang="en-US" sz="2800" b="1" dirty="0">
                <a:latin typeface="+mn-lt"/>
              </a:rPr>
              <a:t>	Mt 15:21</a:t>
            </a:r>
          </a:p>
        </p:txBody>
      </p:sp>
    </p:spTree>
    <p:extLst>
      <p:ext uri="{BB962C8B-B14F-4D97-AF65-F5344CB8AC3E}">
        <p14:creationId xmlns:p14="http://schemas.microsoft.com/office/powerpoint/2010/main" val="1973332878"/>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1CFF2-1885-15A0-DAFD-2C0C96CC82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BD7B3E-5165-9E34-93D9-22E5E035AE52}"/>
              </a:ext>
            </a:extLst>
          </p:cNvPr>
          <p:cNvSpPr txBox="1"/>
          <p:nvPr/>
        </p:nvSpPr>
        <p:spPr>
          <a:xfrm>
            <a:off x="534811" y="0"/>
            <a:ext cx="8001000" cy="1015663"/>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Jesus’ Impact on Earth</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E90C41C4-8862-AA9A-84A0-BDA9B7E6D65A}"/>
              </a:ext>
            </a:extLst>
          </p:cNvPr>
          <p:cNvSpPr txBox="1"/>
          <p:nvPr/>
        </p:nvSpPr>
        <p:spPr>
          <a:xfrm>
            <a:off x="86078" y="1318022"/>
            <a:ext cx="8971844" cy="3046988"/>
          </a:xfrm>
          <a:prstGeom prst="rect">
            <a:avLst/>
          </a:prstGeom>
          <a:noFill/>
        </p:spPr>
        <p:txBody>
          <a:bodyPr wrap="square">
            <a:spAutoFit/>
          </a:bodyPr>
          <a:lstStyle/>
          <a:p>
            <a:r>
              <a:rPr lang="en-US" sz="3200" dirty="0">
                <a:latin typeface="+mn-lt"/>
              </a:rPr>
              <a:t>For God so loved the world, that he gave his only Son, that whoever believes in him should not perish but have eternal life. </a:t>
            </a:r>
            <a:r>
              <a:rPr lang="en-US" sz="3200" b="1" baseline="30000" dirty="0">
                <a:latin typeface="+mn-lt"/>
              </a:rPr>
              <a:t>17 </a:t>
            </a:r>
            <a:r>
              <a:rPr lang="en-US" sz="3200" dirty="0">
                <a:latin typeface="+mn-lt"/>
              </a:rPr>
              <a:t>For God did not send his Son into the world to condemn the world, but in order that the world might be saved through him. </a:t>
            </a:r>
            <a:endParaRPr lang="en-US" sz="2800" dirty="0">
              <a:latin typeface="+mn-lt"/>
            </a:endParaRPr>
          </a:p>
          <a:p>
            <a:pPr>
              <a:tabLst>
                <a:tab pos="8512175" algn="r"/>
              </a:tabLst>
            </a:pPr>
            <a:r>
              <a:rPr lang="en-US" sz="2800" b="1" dirty="0">
                <a:latin typeface="+mn-lt"/>
              </a:rPr>
              <a:t>	Jn 3:16-17</a:t>
            </a:r>
          </a:p>
        </p:txBody>
      </p:sp>
      <p:sp>
        <p:nvSpPr>
          <p:cNvPr id="6" name="TextBox 5">
            <a:extLst>
              <a:ext uri="{FF2B5EF4-FFF2-40B4-BE49-F238E27FC236}">
                <a16:creationId xmlns:a16="http://schemas.microsoft.com/office/drawing/2014/main" id="{B71C01A5-74F4-4B46-0ACA-691910367E8D}"/>
              </a:ext>
            </a:extLst>
          </p:cNvPr>
          <p:cNvSpPr txBox="1"/>
          <p:nvPr/>
        </p:nvSpPr>
        <p:spPr>
          <a:xfrm>
            <a:off x="146756" y="4365010"/>
            <a:ext cx="8816622" cy="2062103"/>
          </a:xfrm>
          <a:prstGeom prst="rect">
            <a:avLst/>
          </a:prstGeom>
          <a:noFill/>
        </p:spPr>
        <p:txBody>
          <a:bodyPr wrap="square">
            <a:spAutoFit/>
          </a:bodyPr>
          <a:lstStyle/>
          <a:p>
            <a:pPr>
              <a:tabLst>
                <a:tab pos="8458200" algn="r"/>
              </a:tabLst>
            </a:pPr>
            <a:r>
              <a:rPr lang="en-US" sz="3200" dirty="0">
                <a:latin typeface="+mn-lt"/>
              </a:rPr>
              <a:t>Whoever makes a practice of sinning is of the devil, for the devil has been sinning from the beginning. The reason the Son of God appeared was to destroy the works of the devil. </a:t>
            </a:r>
            <a:r>
              <a:rPr lang="en-US" sz="2800" b="1" dirty="0">
                <a:latin typeface="+mn-lt"/>
              </a:rPr>
              <a:t>	1 Jn 3:8</a:t>
            </a:r>
          </a:p>
        </p:txBody>
      </p:sp>
    </p:spTree>
    <p:extLst>
      <p:ext uri="{BB962C8B-B14F-4D97-AF65-F5344CB8AC3E}">
        <p14:creationId xmlns:p14="http://schemas.microsoft.com/office/powerpoint/2010/main" val="1154977517"/>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B6BC7-83CC-131B-145D-C30A9482E2B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A7EFCAA-D7AF-AFA2-1896-F645A40EEFA0}"/>
              </a:ext>
            </a:extLst>
          </p:cNvPr>
          <p:cNvSpPr txBox="1"/>
          <p:nvPr/>
        </p:nvSpPr>
        <p:spPr>
          <a:xfrm>
            <a:off x="457200" y="30480"/>
            <a:ext cx="8001000" cy="1631216"/>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The Disciples</a:t>
            </a:r>
          </a:p>
          <a:p>
            <a:pPr marR="38100" algn="ctr"/>
            <a:r>
              <a:rPr lang="en-US" sz="4000" kern="1400" dirty="0">
                <a:ln>
                  <a:noFill/>
                </a:ln>
                <a:solidFill>
                  <a:srgbClr val="001236"/>
                </a:solidFill>
                <a:effectLst/>
                <a:uFill>
                  <a:solidFill>
                    <a:srgbClr val="3E0000"/>
                  </a:solidFill>
                </a:uFill>
                <a:latin typeface="Calibri" panose="020F0502020204030204" pitchFamily="34" charset="0"/>
              </a:rPr>
              <a:t>(the last time Jesus withdrew)</a:t>
            </a:r>
            <a:endParaRPr lang="en-US" sz="4000" kern="1400" dirty="0">
              <a:ln>
                <a:noFill/>
              </a:ln>
              <a:solidFill>
                <a:srgbClr val="000000"/>
              </a:solidFill>
              <a:effectLst/>
              <a:uFill>
                <a:solidFill>
                  <a:srgbClr val="3E0000"/>
                </a:solidFill>
              </a:uFill>
              <a:latin typeface="Calibri" panose="020F0502020204030204" pitchFamily="34" charset="0"/>
            </a:endParaRPr>
          </a:p>
        </p:txBody>
      </p:sp>
      <p:sp>
        <p:nvSpPr>
          <p:cNvPr id="4" name="TextBox 3">
            <a:extLst>
              <a:ext uri="{FF2B5EF4-FFF2-40B4-BE49-F238E27FC236}">
                <a16:creationId xmlns:a16="http://schemas.microsoft.com/office/drawing/2014/main" id="{862F5619-2837-C0EC-6516-02904BDFF997}"/>
              </a:ext>
            </a:extLst>
          </p:cNvPr>
          <p:cNvSpPr txBox="1">
            <a:spLocks noChangeArrowheads="1"/>
          </p:cNvSpPr>
          <p:nvPr/>
        </p:nvSpPr>
        <p:spPr bwMode="auto">
          <a:xfrm>
            <a:off x="133350" y="1656874"/>
            <a:ext cx="88773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000" dirty="0">
                <a:latin typeface="+mn-lt"/>
              </a:rPr>
              <a:t>After this Jesus went away to the other side of the Sea of Galilee… </a:t>
            </a:r>
            <a:r>
              <a:rPr lang="en-US" sz="3000" b="1" baseline="30000" dirty="0">
                <a:latin typeface="+mn-lt"/>
              </a:rPr>
              <a:t>2 </a:t>
            </a:r>
            <a:r>
              <a:rPr lang="en-US" sz="3000" dirty="0">
                <a:latin typeface="+mn-lt"/>
              </a:rPr>
              <a:t>And a large crowd was following him, because they saw the signs that he was doing on the sick. </a:t>
            </a:r>
            <a:r>
              <a:rPr lang="en-US" sz="3000" b="1" baseline="30000" dirty="0">
                <a:latin typeface="+mn-lt"/>
              </a:rPr>
              <a:t>3 </a:t>
            </a:r>
            <a:r>
              <a:rPr lang="en-US" sz="3000" dirty="0">
                <a:latin typeface="+mn-lt"/>
              </a:rPr>
              <a:t>Jesus went up on the mountain, and there he sat down with his disciples… </a:t>
            </a:r>
            <a:r>
              <a:rPr lang="en-US" sz="3000" b="1" baseline="30000" dirty="0">
                <a:latin typeface="+mn-lt"/>
              </a:rPr>
              <a:t>5 </a:t>
            </a:r>
            <a:r>
              <a:rPr lang="en-US" sz="3000" dirty="0">
                <a:latin typeface="+mn-lt"/>
              </a:rPr>
              <a:t>Lifting up his eyes, then, and seeing that a large crowd was coming toward him, Jesus said to Philip, “Where are we to buy bread, so that these people may eat?” </a:t>
            </a:r>
            <a:r>
              <a:rPr lang="en-US" sz="3000" b="1" baseline="30000" dirty="0"/>
              <a:t>16 </a:t>
            </a:r>
            <a:r>
              <a:rPr lang="en-US" sz="3000" dirty="0">
                <a:effectLst/>
                <a:latin typeface="+mn-lt"/>
              </a:rPr>
              <a:t>When evening came, his disciples went down to the sea, </a:t>
            </a:r>
            <a:r>
              <a:rPr lang="en-US" sz="3000" baseline="30000" dirty="0">
                <a:effectLst/>
                <a:latin typeface="+mn-lt"/>
              </a:rPr>
              <a:t>17 </a:t>
            </a:r>
            <a:r>
              <a:rPr lang="en-US" sz="3000" dirty="0">
                <a:effectLst/>
                <a:latin typeface="+mn-lt"/>
              </a:rPr>
              <a:t>got into a boat, and started across the sea to </a:t>
            </a:r>
            <a:r>
              <a:rPr lang="en-US" sz="3000" b="1" u="sng" dirty="0">
                <a:solidFill>
                  <a:srgbClr val="7030A0"/>
                </a:solidFill>
                <a:effectLst/>
                <a:latin typeface="+mn-lt"/>
              </a:rPr>
              <a:t>Capernaum</a:t>
            </a:r>
            <a:r>
              <a:rPr lang="en-US" sz="3000" dirty="0">
                <a:effectLst/>
                <a:latin typeface="+mn-lt"/>
              </a:rPr>
              <a:t>. It was </a:t>
            </a:r>
            <a:r>
              <a:rPr lang="en-US" sz="3000" b="1" dirty="0">
                <a:effectLst/>
                <a:latin typeface="+mn-lt"/>
              </a:rPr>
              <a:t>now dark</a:t>
            </a:r>
            <a:r>
              <a:rPr lang="en-US" sz="3000" dirty="0">
                <a:effectLst/>
                <a:latin typeface="+mn-lt"/>
              </a:rPr>
              <a:t>, and  </a:t>
            </a:r>
            <a:r>
              <a:rPr lang="en-US" sz="3000" b="1" dirty="0">
                <a:effectLst/>
                <a:latin typeface="+mn-lt"/>
              </a:rPr>
              <a:t>Jesus had not yet come to them</a:t>
            </a:r>
            <a:r>
              <a:rPr lang="en-US" sz="3000" dirty="0">
                <a:effectLst/>
                <a:latin typeface="+mn-lt"/>
              </a:rPr>
              <a:t>.	</a:t>
            </a:r>
            <a:r>
              <a:rPr lang="en-US" sz="2800" b="1" dirty="0">
                <a:solidFill>
                  <a:prstClr val="black"/>
                </a:solidFill>
                <a:latin typeface="+mn-lt"/>
              </a:rPr>
              <a:t>Jn 6:1-3, 5,16-17</a:t>
            </a:r>
            <a:endParaRPr lang="en-US" sz="2800" dirty="0">
              <a:latin typeface="+mn-lt"/>
            </a:endParaRPr>
          </a:p>
        </p:txBody>
      </p:sp>
    </p:spTree>
    <p:extLst>
      <p:ext uri="{BB962C8B-B14F-4D97-AF65-F5344CB8AC3E}">
        <p14:creationId xmlns:p14="http://schemas.microsoft.com/office/powerpoint/2010/main" val="1051233124"/>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D7EF5-4372-335C-DA5B-6A8FBCEE01C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610B8F3-1AD5-49E6-3E73-53BD7118C6A3}"/>
              </a:ext>
            </a:extLst>
          </p:cNvPr>
          <p:cNvSpPr txBox="1"/>
          <p:nvPr/>
        </p:nvSpPr>
        <p:spPr>
          <a:xfrm>
            <a:off x="190500" y="674400"/>
            <a:ext cx="8763000" cy="5509200"/>
          </a:xfrm>
          <a:prstGeom prst="rect">
            <a:avLst/>
          </a:prstGeom>
          <a:noFill/>
        </p:spPr>
        <p:txBody>
          <a:bodyPr wrap="square">
            <a:spAutoFit/>
          </a:bodyPr>
          <a:lstStyle/>
          <a:p>
            <a:pPr>
              <a:tabLst>
                <a:tab pos="8455025" algn="r"/>
              </a:tabLst>
            </a:pPr>
            <a:r>
              <a:rPr lang="en-US" sz="3600" dirty="0">
                <a:latin typeface="+mn-lt"/>
              </a:rPr>
              <a:t>And Jesus went away from there and </a:t>
            </a:r>
            <a:r>
              <a:rPr lang="en-US" sz="3600" b="1" u="sng" dirty="0">
                <a:solidFill>
                  <a:srgbClr val="FF0000"/>
                </a:solidFill>
                <a:latin typeface="+mn-lt"/>
              </a:rPr>
              <a:t>withdrew</a:t>
            </a:r>
            <a:r>
              <a:rPr lang="en-US" sz="3600" dirty="0">
                <a:latin typeface="+mn-lt"/>
              </a:rPr>
              <a:t> to the district of Tyre and Sidon. </a:t>
            </a:r>
            <a:r>
              <a:rPr lang="en-US" sz="3600" b="1" baseline="30000" dirty="0">
                <a:latin typeface="+mn-lt"/>
              </a:rPr>
              <a:t>22 </a:t>
            </a:r>
            <a:r>
              <a:rPr lang="en-US" sz="3600" dirty="0">
                <a:latin typeface="+mn-lt"/>
              </a:rPr>
              <a:t>And behold, a Canaanite woman from that region came out and was crying, </a:t>
            </a:r>
            <a:r>
              <a:rPr lang="en-US" sz="3600" b="1" dirty="0">
                <a:solidFill>
                  <a:srgbClr val="001236"/>
                </a:solidFill>
                <a:latin typeface="+mn-lt"/>
              </a:rPr>
              <a:t>“Have mercy on me, O Lord, Son of David; my daughter is severely oppressed by a demon.”</a:t>
            </a:r>
            <a:r>
              <a:rPr lang="en-US" sz="3600" dirty="0">
                <a:latin typeface="+mn-lt"/>
              </a:rPr>
              <a:t> </a:t>
            </a:r>
            <a:r>
              <a:rPr lang="en-US" sz="3600" b="1" baseline="30000" dirty="0">
                <a:latin typeface="+mn-lt"/>
              </a:rPr>
              <a:t>23 </a:t>
            </a:r>
            <a:r>
              <a:rPr lang="en-US" sz="3600" dirty="0">
                <a:latin typeface="+mn-lt"/>
              </a:rPr>
              <a:t>But he did not answer her a word. And his disciples came and begged him, saying, </a:t>
            </a:r>
            <a:r>
              <a:rPr lang="en-US" sz="3600" b="1" dirty="0">
                <a:solidFill>
                  <a:srgbClr val="003300"/>
                </a:solidFill>
                <a:latin typeface="+mn-lt"/>
              </a:rPr>
              <a:t>“</a:t>
            </a:r>
            <a:r>
              <a:rPr lang="en-US" sz="3600" b="1" u="sng" dirty="0">
                <a:solidFill>
                  <a:srgbClr val="003300"/>
                </a:solidFill>
                <a:latin typeface="+mn-lt"/>
              </a:rPr>
              <a:t>Send her away, for she is crying out after us</a:t>
            </a:r>
            <a:r>
              <a:rPr lang="en-US" sz="3600" b="1" dirty="0">
                <a:solidFill>
                  <a:srgbClr val="003300"/>
                </a:solidFill>
                <a:latin typeface="+mn-lt"/>
              </a:rPr>
              <a:t>.” </a:t>
            </a:r>
            <a:r>
              <a:rPr lang="en-US" sz="3600" dirty="0">
                <a:latin typeface="+mn-lt"/>
              </a:rPr>
              <a:t>	</a:t>
            </a:r>
            <a:endParaRPr lang="en-US" sz="2800" b="1" kern="1400" dirty="0">
              <a:solidFill>
                <a:srgbClr val="000000"/>
              </a:solidFill>
              <a:latin typeface="+mn-lt"/>
            </a:endParaRPr>
          </a:p>
          <a:p>
            <a:pPr>
              <a:tabLst>
                <a:tab pos="8455025" algn="r"/>
              </a:tabLst>
            </a:pPr>
            <a:r>
              <a:rPr lang="en-US" sz="2800" b="1" kern="1400" dirty="0">
                <a:solidFill>
                  <a:srgbClr val="000000"/>
                </a:solidFill>
                <a:latin typeface="+mn-lt"/>
              </a:rPr>
              <a:t>	Mt 15:21-23</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2756484619"/>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A3049-CE32-A71F-6F29-E76BE7C5493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D9F1B6C-CD31-A566-FBA7-F4A83961512F}"/>
              </a:ext>
            </a:extLst>
          </p:cNvPr>
          <p:cNvSpPr txBox="1"/>
          <p:nvPr/>
        </p:nvSpPr>
        <p:spPr>
          <a:xfrm>
            <a:off x="190500" y="335845"/>
            <a:ext cx="8763000" cy="6186309"/>
          </a:xfrm>
          <a:prstGeom prst="rect">
            <a:avLst/>
          </a:prstGeom>
          <a:noFill/>
        </p:spPr>
        <p:txBody>
          <a:bodyPr wrap="square">
            <a:spAutoFit/>
          </a:bodyPr>
          <a:lstStyle/>
          <a:p>
            <a:pPr>
              <a:tabLst>
                <a:tab pos="8512175" algn="r"/>
              </a:tabLst>
            </a:pPr>
            <a:r>
              <a:rPr lang="en-US" sz="3600" dirty="0"/>
              <a:t>He answered, </a:t>
            </a:r>
            <a:r>
              <a:rPr lang="en-US" sz="3600" b="1" dirty="0">
                <a:solidFill>
                  <a:srgbClr val="FF0000"/>
                </a:solidFill>
              </a:rPr>
              <a:t>“I was sent only to the lost sheep of the house of Israel.” </a:t>
            </a:r>
            <a:r>
              <a:rPr lang="en-US" sz="3600" b="1" baseline="30000" dirty="0"/>
              <a:t>25 </a:t>
            </a:r>
            <a:r>
              <a:rPr lang="en-US" sz="3600" dirty="0">
                <a:latin typeface="+mn-lt"/>
              </a:rPr>
              <a:t>But she came and knelt before him, saying, </a:t>
            </a:r>
            <a:r>
              <a:rPr lang="en-US" sz="3600" b="1" dirty="0">
                <a:solidFill>
                  <a:srgbClr val="001236"/>
                </a:solidFill>
                <a:latin typeface="+mn-lt"/>
              </a:rPr>
              <a:t>“Lord, help me.” </a:t>
            </a:r>
            <a:r>
              <a:rPr lang="en-US" sz="3600" b="1" baseline="30000" dirty="0">
                <a:latin typeface="+mn-lt"/>
              </a:rPr>
              <a:t>26 </a:t>
            </a:r>
            <a:r>
              <a:rPr lang="en-US" sz="3600" dirty="0">
                <a:latin typeface="+mn-lt"/>
              </a:rPr>
              <a:t>And he answered, </a:t>
            </a:r>
            <a:r>
              <a:rPr lang="en-US" sz="3600" b="1" dirty="0">
                <a:solidFill>
                  <a:srgbClr val="FF0000"/>
                </a:solidFill>
                <a:latin typeface="+mn-lt"/>
              </a:rPr>
              <a:t>“It is not right to take the children’s bread and throw it to the dogs.” </a:t>
            </a:r>
            <a:r>
              <a:rPr lang="en-US" sz="3600" b="1" baseline="30000" dirty="0">
                <a:latin typeface="+mn-lt"/>
              </a:rPr>
              <a:t>27 </a:t>
            </a:r>
            <a:r>
              <a:rPr lang="en-US" sz="3600" dirty="0">
                <a:latin typeface="+mn-lt"/>
              </a:rPr>
              <a:t>She said, </a:t>
            </a:r>
            <a:r>
              <a:rPr lang="en-US" sz="3600" b="1" dirty="0">
                <a:solidFill>
                  <a:srgbClr val="001236"/>
                </a:solidFill>
                <a:latin typeface="+mn-lt"/>
              </a:rPr>
              <a:t>“Yes, Lord, yet even the dogs eat the crumbs that fall from their masters’ table.” </a:t>
            </a:r>
            <a:r>
              <a:rPr lang="en-US" sz="3600" b="1" baseline="30000" dirty="0">
                <a:latin typeface="+mn-lt"/>
              </a:rPr>
              <a:t>28 </a:t>
            </a:r>
            <a:r>
              <a:rPr lang="en-US" sz="3600" dirty="0">
                <a:latin typeface="+mn-lt"/>
              </a:rPr>
              <a:t>Then Jesus answered her, </a:t>
            </a:r>
            <a:r>
              <a:rPr lang="en-US" sz="3600" b="1" dirty="0">
                <a:solidFill>
                  <a:srgbClr val="FF0000"/>
                </a:solidFill>
                <a:latin typeface="+mn-lt"/>
              </a:rPr>
              <a:t>“O woman, great is your faith! Be it done for you as you desire.” </a:t>
            </a:r>
            <a:r>
              <a:rPr lang="en-US" sz="3600" dirty="0">
                <a:latin typeface="+mn-lt"/>
              </a:rPr>
              <a:t>And her daughter was healed instantly.	</a:t>
            </a:r>
            <a:r>
              <a:rPr lang="en-US" sz="2800" b="1" kern="1400" dirty="0">
                <a:solidFill>
                  <a:srgbClr val="000000"/>
                </a:solidFill>
                <a:latin typeface="+mn-lt"/>
              </a:rPr>
              <a:t>Mt 15:24-28</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784138216"/>
      </p:ext>
    </p:extLst>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C516D-7F76-FFB2-2762-F3DF7F26B0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1DF64E3-59F0-17C4-6995-ECE2D32F2892}"/>
              </a:ext>
            </a:extLst>
          </p:cNvPr>
          <p:cNvSpPr txBox="1"/>
          <p:nvPr/>
        </p:nvSpPr>
        <p:spPr>
          <a:xfrm>
            <a:off x="-22578" y="304800"/>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This woman was </a:t>
            </a:r>
            <a:r>
              <a:rPr lang="en-US" sz="6000" b="1" u="sng" kern="1400" dirty="0">
                <a:solidFill>
                  <a:srgbClr val="000000"/>
                </a:solidFill>
                <a:uFill>
                  <a:solidFill>
                    <a:srgbClr val="3E0000"/>
                  </a:solidFill>
                </a:uFill>
                <a:latin typeface="Calibri" panose="020F0502020204030204" pitchFamily="34" charset="0"/>
              </a:rPr>
              <a:t>a</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Canaanite</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55C96751-1ADC-1DBA-39D4-EFF89C7E7F94}"/>
              </a:ext>
            </a:extLst>
          </p:cNvPr>
          <p:cNvSpPr/>
          <p:nvPr/>
        </p:nvSpPr>
        <p:spPr>
          <a:xfrm>
            <a:off x="1066800" y="78266"/>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35EA087D-763A-2DE9-B423-7A98A512626A}"/>
              </a:ext>
            </a:extLst>
          </p:cNvPr>
          <p:cNvSpPr txBox="1"/>
          <p:nvPr/>
        </p:nvSpPr>
        <p:spPr>
          <a:xfrm>
            <a:off x="206022" y="2914533"/>
            <a:ext cx="8686800" cy="3529171"/>
          </a:xfrm>
          <a:prstGeom prst="rect">
            <a:avLst/>
          </a:prstGeom>
          <a:noFill/>
        </p:spPr>
        <p:txBody>
          <a:bodyPr wrap="square">
            <a:spAutoFit/>
          </a:bodyPr>
          <a:lstStyle/>
          <a:p>
            <a:pPr marL="57150" marR="38100" indent="0" algn="l">
              <a:spcAft>
                <a:spcPts val="400"/>
              </a:spcAft>
              <a:buNone/>
            </a:pPr>
            <a:r>
              <a:rPr lang="en-US" sz="3200" b="1" u="heavy" kern="1400" dirty="0">
                <a:ln>
                  <a:noFill/>
                </a:ln>
                <a:solidFill>
                  <a:srgbClr val="000000"/>
                </a:solidFill>
                <a:effectLst/>
                <a:uFill>
                  <a:solidFill>
                    <a:srgbClr val="3E0000"/>
                  </a:solidFill>
                </a:uFill>
                <a:latin typeface="+mn-lt"/>
              </a:rPr>
              <a:t>A Canaanite woman</a:t>
            </a:r>
            <a:r>
              <a:rPr lang="en-US" sz="3200" b="1" kern="1400" dirty="0">
                <a:ln>
                  <a:noFill/>
                </a:ln>
                <a:solidFill>
                  <a:srgbClr val="000000"/>
                </a:solidFill>
                <a:effectLst/>
                <a:latin typeface="+mn-lt"/>
              </a:rPr>
              <a:t> from that region came out and was crying, “Have mercy on me, O Lord, Son of David; my daughter is severely oppressed by a demon.”  But he did not answer her a word. And his disciples came and begged him, saying, “Send her away, for she is crying out after us.”</a:t>
            </a:r>
            <a:endParaRPr lang="en-US" sz="2800" b="1" kern="1400" dirty="0">
              <a:ln>
                <a:noFill/>
              </a:ln>
              <a:solidFill>
                <a:srgbClr val="000000"/>
              </a:solidFill>
              <a:effectLst/>
              <a:latin typeface="+mn-lt"/>
            </a:endParaRPr>
          </a:p>
          <a:p>
            <a:pPr marL="57150" marR="38100" indent="0" algn="l">
              <a:spcAft>
                <a:spcPts val="400"/>
              </a:spcAft>
              <a:buNone/>
              <a:tabLst>
                <a:tab pos="8455025" algn="r"/>
              </a:tabLst>
            </a:pPr>
            <a:r>
              <a:rPr lang="en-US" sz="2800" b="1" kern="1400" dirty="0">
                <a:solidFill>
                  <a:srgbClr val="000000"/>
                </a:solidFill>
                <a:latin typeface="+mn-lt"/>
              </a:rPr>
              <a:t>	M</a:t>
            </a:r>
            <a:r>
              <a:rPr lang="en-US" sz="2800" b="1" kern="1400" dirty="0">
                <a:ln>
                  <a:noFill/>
                </a:ln>
                <a:solidFill>
                  <a:srgbClr val="000000"/>
                </a:solidFill>
                <a:effectLst/>
                <a:latin typeface="+mn-lt"/>
              </a:rPr>
              <a:t>t 15:22-23</a:t>
            </a:r>
            <a:endParaRPr lang="en-US" sz="2800" kern="1400" dirty="0">
              <a:ln>
                <a:noFill/>
              </a:ln>
              <a:solidFill>
                <a:srgbClr val="000000"/>
              </a:solidFill>
              <a:effectLst/>
              <a:latin typeface="+mn-lt"/>
            </a:endParaRPr>
          </a:p>
        </p:txBody>
      </p:sp>
    </p:spTree>
    <p:extLst>
      <p:ext uri="{BB962C8B-B14F-4D97-AF65-F5344CB8AC3E}">
        <p14:creationId xmlns:p14="http://schemas.microsoft.com/office/powerpoint/2010/main" val="345139318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ED6B3-7FDA-E135-66A5-6938A6355D1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EB3ADD-0437-0127-BAAC-07537BC86C05}"/>
              </a:ext>
            </a:extLst>
          </p:cNvPr>
          <p:cNvSpPr txBox="1"/>
          <p:nvPr/>
        </p:nvSpPr>
        <p:spPr>
          <a:xfrm>
            <a:off x="-22578" y="990600"/>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This woman</a:t>
            </a:r>
          </a:p>
          <a:p>
            <a:pPr marR="38100" algn="ctr"/>
            <a:r>
              <a:rPr lang="en-US" sz="6000" b="1" kern="1400" dirty="0">
                <a:solidFill>
                  <a:srgbClr val="001236"/>
                </a:solidFill>
                <a:uFill>
                  <a:solidFill>
                    <a:srgbClr val="3E0000"/>
                  </a:solidFill>
                </a:uFill>
                <a:latin typeface="Calibri" panose="020F0502020204030204" pitchFamily="34" charset="0"/>
              </a:rPr>
              <a:t>was </a:t>
            </a:r>
            <a:r>
              <a:rPr lang="en-US" sz="6000" b="1" u="sng" kern="1400" dirty="0">
                <a:solidFill>
                  <a:srgbClr val="000000"/>
                </a:solidFill>
                <a:uFill>
                  <a:solidFill>
                    <a:srgbClr val="3E0000"/>
                  </a:solidFill>
                </a:uFill>
                <a:latin typeface="Calibri" panose="020F0502020204030204" pitchFamily="34" charset="0"/>
              </a:rPr>
              <a:t>an</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enemy</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3D8A5639-AE36-E496-6634-C87965885476}"/>
              </a:ext>
            </a:extLst>
          </p:cNvPr>
          <p:cNvSpPr/>
          <p:nvPr/>
        </p:nvSpPr>
        <p:spPr>
          <a:xfrm>
            <a:off x="2286000" y="80458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E8E7A50-34F8-5F28-BE03-BAF9F1DF405F}"/>
              </a:ext>
            </a:extLst>
          </p:cNvPr>
          <p:cNvSpPr txBox="1"/>
          <p:nvPr/>
        </p:nvSpPr>
        <p:spPr>
          <a:xfrm>
            <a:off x="141111" y="4191000"/>
            <a:ext cx="8816622" cy="1569660"/>
          </a:xfrm>
          <a:prstGeom prst="rect">
            <a:avLst/>
          </a:prstGeom>
          <a:noFill/>
        </p:spPr>
        <p:txBody>
          <a:bodyPr wrap="square">
            <a:spAutoFit/>
          </a:bodyPr>
          <a:lstStyle/>
          <a:p>
            <a:pPr>
              <a:tabLst>
                <a:tab pos="8455025" algn="r"/>
              </a:tabLst>
            </a:pPr>
            <a:r>
              <a:rPr lang="en-US" sz="3200" dirty="0">
                <a:latin typeface="+mn-lt"/>
              </a:rPr>
              <a:t>I will send an angel before you, and I will drive out the Canaanites, the Amorites, the Hittites, the Perizzites, the Hivites, and the Jebusites.	</a:t>
            </a:r>
            <a:r>
              <a:rPr lang="en-US" sz="3200" b="1" dirty="0">
                <a:latin typeface="+mn-lt"/>
              </a:rPr>
              <a:t>Ex 33:2</a:t>
            </a:r>
          </a:p>
        </p:txBody>
      </p:sp>
    </p:spTree>
    <p:extLst>
      <p:ext uri="{BB962C8B-B14F-4D97-AF65-F5344CB8AC3E}">
        <p14:creationId xmlns:p14="http://schemas.microsoft.com/office/powerpoint/2010/main" val="231826349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39244-EA95-786D-786A-B350C77A43E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AD69B94-B9B9-F8D4-DFAA-4FECC064BB15}"/>
              </a:ext>
            </a:extLst>
          </p:cNvPr>
          <p:cNvSpPr txBox="1"/>
          <p:nvPr/>
        </p:nvSpPr>
        <p:spPr>
          <a:xfrm>
            <a:off x="-28222" y="57199"/>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This woman</a:t>
            </a:r>
          </a:p>
          <a:p>
            <a:pPr marR="38100" algn="ctr"/>
            <a:r>
              <a:rPr lang="en-US" sz="6000" b="1" kern="1400" dirty="0">
                <a:solidFill>
                  <a:srgbClr val="001236"/>
                </a:solidFill>
                <a:uFill>
                  <a:solidFill>
                    <a:srgbClr val="3E0000"/>
                  </a:solidFill>
                </a:uFill>
                <a:latin typeface="Calibri" panose="020F0502020204030204" pitchFamily="34" charset="0"/>
              </a:rPr>
              <a:t>was </a:t>
            </a:r>
            <a:r>
              <a:rPr lang="en-US" sz="6000" b="1" u="sng" kern="1400" dirty="0">
                <a:solidFill>
                  <a:srgbClr val="000000"/>
                </a:solidFill>
                <a:uFill>
                  <a:solidFill>
                    <a:srgbClr val="3E0000"/>
                  </a:solidFill>
                </a:uFill>
                <a:latin typeface="Calibri" panose="020F0502020204030204" pitchFamily="34" charset="0"/>
              </a:rPr>
              <a:t>ultimate</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sk</a:t>
            </a:r>
            <a:r>
              <a:rPr lang="en-US" sz="6000" i="1" u="sng" kern="1400" dirty="0">
                <a:solidFill>
                  <a:srgbClr val="000000"/>
                </a:solidFill>
                <a:uFill>
                  <a:solidFill>
                    <a:srgbClr val="3E0000"/>
                  </a:solidFill>
                </a:uFill>
                <a:latin typeface="Calibri" panose="020F0502020204030204" pitchFamily="34" charset="0"/>
              </a:rPr>
              <a:t>ee</a:t>
            </a:r>
            <a:r>
              <a:rPr lang="en-US" sz="6000" b="1" u="sng" kern="1400" dirty="0">
                <a:solidFill>
                  <a:srgbClr val="000000"/>
                </a:solidFill>
                <a:uFill>
                  <a:solidFill>
                    <a:srgbClr val="3E0000"/>
                  </a:solidFill>
                </a:uFill>
                <a:latin typeface="Calibri" panose="020F0502020204030204" pitchFamily="34" charset="0"/>
              </a:rPr>
              <a:t>bala</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FDF45D98-B69F-97D0-EA5B-4493C348CCC1}"/>
              </a:ext>
            </a:extLst>
          </p:cNvPr>
          <p:cNvSpPr/>
          <p:nvPr/>
        </p:nvSpPr>
        <p:spPr>
          <a:xfrm>
            <a:off x="2209800" y="1204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DCBAA48C-22A7-6AD6-D2C2-A53FBEB17314}"/>
              </a:ext>
            </a:extLst>
          </p:cNvPr>
          <p:cNvSpPr txBox="1"/>
          <p:nvPr/>
        </p:nvSpPr>
        <p:spPr>
          <a:xfrm>
            <a:off x="239889" y="2133600"/>
            <a:ext cx="8816622" cy="4524315"/>
          </a:xfrm>
          <a:prstGeom prst="rect">
            <a:avLst/>
          </a:prstGeom>
          <a:noFill/>
        </p:spPr>
        <p:txBody>
          <a:bodyPr wrap="square">
            <a:spAutoFit/>
          </a:bodyPr>
          <a:lstStyle/>
          <a:p>
            <a:pPr>
              <a:spcAft>
                <a:spcPts val="0"/>
              </a:spcAft>
              <a:tabLst>
                <a:tab pos="8455025" algn="r"/>
              </a:tabLst>
            </a:pPr>
            <a:r>
              <a:rPr lang="en-US" sz="3200" dirty="0">
                <a:latin typeface="+mn-lt"/>
              </a:rPr>
              <a:t>And on that day there shall be inscribed on the bells of the horses, “Holy to the </a:t>
            </a:r>
            <a:r>
              <a:rPr lang="en-US" sz="3200" cap="small" dirty="0">
                <a:latin typeface="+mn-lt"/>
              </a:rPr>
              <a:t>Lord</a:t>
            </a:r>
            <a:r>
              <a:rPr lang="en-US" sz="3200" dirty="0">
                <a:latin typeface="+mn-lt"/>
              </a:rPr>
              <a:t>.” And </a:t>
            </a:r>
            <a:r>
              <a:rPr lang="en-US" sz="3200" u="sng" dirty="0">
                <a:latin typeface="+mn-lt"/>
              </a:rPr>
              <a:t>the pots</a:t>
            </a:r>
            <a:r>
              <a:rPr lang="en-US" sz="3200" dirty="0">
                <a:latin typeface="+mn-lt"/>
              </a:rPr>
              <a:t> in the house of the </a:t>
            </a:r>
            <a:r>
              <a:rPr lang="en-US" sz="3200" cap="small" dirty="0">
                <a:latin typeface="+mn-lt"/>
              </a:rPr>
              <a:t>Lord</a:t>
            </a:r>
            <a:r>
              <a:rPr lang="en-US" sz="3200" dirty="0">
                <a:latin typeface="+mn-lt"/>
              </a:rPr>
              <a:t> </a:t>
            </a:r>
            <a:r>
              <a:rPr lang="en-US" sz="3200" u="sng" dirty="0">
                <a:latin typeface="+mn-lt"/>
              </a:rPr>
              <a:t>shall be as the bowls before the altar</a:t>
            </a:r>
            <a:r>
              <a:rPr lang="en-US" sz="3200" dirty="0">
                <a:latin typeface="+mn-lt"/>
              </a:rPr>
              <a:t>. </a:t>
            </a:r>
            <a:r>
              <a:rPr lang="en-US" sz="3200" b="1" baseline="30000" dirty="0">
                <a:latin typeface="+mn-lt"/>
              </a:rPr>
              <a:t>21 </a:t>
            </a:r>
            <a:r>
              <a:rPr lang="en-US" sz="3200" dirty="0">
                <a:latin typeface="+mn-lt"/>
              </a:rPr>
              <a:t>And </a:t>
            </a:r>
            <a:r>
              <a:rPr lang="en-US" sz="3200" u="sng" dirty="0">
                <a:latin typeface="+mn-lt"/>
              </a:rPr>
              <a:t>every pot in Jerusalem and Judah shall be holy to the </a:t>
            </a:r>
            <a:r>
              <a:rPr lang="en-US" sz="3200" u="sng" cap="small" dirty="0">
                <a:latin typeface="+mn-lt"/>
              </a:rPr>
              <a:t>Lord</a:t>
            </a:r>
            <a:r>
              <a:rPr lang="en-US" sz="3200" u="sng" dirty="0">
                <a:latin typeface="+mn-lt"/>
              </a:rPr>
              <a:t> of hosts</a:t>
            </a:r>
            <a:r>
              <a:rPr lang="en-US" sz="3200" dirty="0">
                <a:latin typeface="+mn-lt"/>
              </a:rPr>
              <a:t>, so that all who sacrifice may come and take of them and boil the meat of the sacrifice in them. And </a:t>
            </a:r>
            <a:r>
              <a:rPr lang="en-US" sz="3200" u="sng" dirty="0">
                <a:latin typeface="+mn-lt"/>
              </a:rPr>
              <a:t>there shall no longer be a Canaanite [ESV Trader] in the house of the </a:t>
            </a:r>
            <a:r>
              <a:rPr lang="en-US" sz="3200" u="sng" cap="small" dirty="0">
                <a:latin typeface="+mn-lt"/>
              </a:rPr>
              <a:t>Lord</a:t>
            </a:r>
            <a:r>
              <a:rPr lang="en-US" sz="3200" u="sng" dirty="0">
                <a:latin typeface="+mn-lt"/>
              </a:rPr>
              <a:t> of hosts on that day</a:t>
            </a:r>
            <a:r>
              <a:rPr lang="en-US" sz="3200" dirty="0">
                <a:latin typeface="+mn-lt"/>
              </a:rPr>
              <a:t>. 	Zech 14:20-21</a:t>
            </a:r>
          </a:p>
        </p:txBody>
      </p:sp>
      <p:sp>
        <p:nvSpPr>
          <p:cNvPr id="5" name="Rectangle: Rounded Corners 4">
            <a:extLst>
              <a:ext uri="{FF2B5EF4-FFF2-40B4-BE49-F238E27FC236}">
                <a16:creationId xmlns:a16="http://schemas.microsoft.com/office/drawing/2014/main" id="{6FA1630C-3614-AEFD-13E2-7EA0B60F386D}"/>
              </a:ext>
            </a:extLst>
          </p:cNvPr>
          <p:cNvSpPr/>
          <p:nvPr/>
        </p:nvSpPr>
        <p:spPr>
          <a:xfrm>
            <a:off x="2209800" y="5638800"/>
            <a:ext cx="3886200"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A69FBC4D-911E-C7A6-A403-2A87AB4A9B60}"/>
              </a:ext>
            </a:extLst>
          </p:cNvPr>
          <p:cNvSpPr/>
          <p:nvPr/>
        </p:nvSpPr>
        <p:spPr>
          <a:xfrm>
            <a:off x="6553200" y="2667000"/>
            <a:ext cx="1447800"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ED388DFC-763F-D89B-E8F6-0B8087709297}"/>
              </a:ext>
            </a:extLst>
          </p:cNvPr>
          <p:cNvSpPr/>
          <p:nvPr/>
        </p:nvSpPr>
        <p:spPr>
          <a:xfrm>
            <a:off x="2971800" y="3691467"/>
            <a:ext cx="1600200"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288183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034EC-0FE2-E90D-2DF0-F443297283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856BFB-0130-A6AD-AC71-26059E572AC7}"/>
              </a:ext>
            </a:extLst>
          </p:cNvPr>
          <p:cNvSpPr txBox="1"/>
          <p:nvPr/>
        </p:nvSpPr>
        <p:spPr>
          <a:xfrm>
            <a:off x="-22578" y="990600"/>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This woman</a:t>
            </a:r>
          </a:p>
          <a:p>
            <a:pPr marR="38100" algn="ctr"/>
            <a:r>
              <a:rPr lang="en-US" sz="6000" b="1" u="sng" kern="1400" dirty="0">
                <a:solidFill>
                  <a:srgbClr val="000000"/>
                </a:solidFill>
                <a:uFill>
                  <a:solidFill>
                    <a:srgbClr val="3E0000"/>
                  </a:solidFill>
                </a:uFill>
                <a:latin typeface="Calibri" panose="020F0502020204030204" pitchFamily="34" charset="0"/>
              </a:rPr>
              <a:t>asked</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for</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mercy</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04571C3D-903C-CF36-1A68-DE3E2CF0F972}"/>
              </a:ext>
            </a:extLst>
          </p:cNvPr>
          <p:cNvSpPr/>
          <p:nvPr/>
        </p:nvSpPr>
        <p:spPr>
          <a:xfrm>
            <a:off x="2286000" y="80458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0F70FD3C-3A7C-A244-F1E8-9A61C661F9EA}"/>
              </a:ext>
            </a:extLst>
          </p:cNvPr>
          <p:cNvSpPr txBox="1"/>
          <p:nvPr/>
        </p:nvSpPr>
        <p:spPr>
          <a:xfrm>
            <a:off x="206022" y="3462867"/>
            <a:ext cx="8686800" cy="3046988"/>
          </a:xfrm>
          <a:prstGeom prst="rect">
            <a:avLst/>
          </a:prstGeom>
          <a:noFill/>
        </p:spPr>
        <p:txBody>
          <a:bodyPr wrap="square">
            <a:spAutoFit/>
          </a:bodyPr>
          <a:lstStyle/>
          <a:p>
            <a:pPr marL="57150" marR="38100" indent="0" algn="l">
              <a:spcAft>
                <a:spcPts val="400"/>
              </a:spcAft>
              <a:buNone/>
              <a:tabLst>
                <a:tab pos="8455025" algn="r"/>
              </a:tabLst>
            </a:pPr>
            <a:r>
              <a:rPr lang="en-US" sz="3200" b="1" u="heavy" kern="1400" dirty="0">
                <a:ln>
                  <a:noFill/>
                </a:ln>
                <a:solidFill>
                  <a:srgbClr val="000000"/>
                </a:solidFill>
                <a:effectLst/>
                <a:uFill>
                  <a:solidFill>
                    <a:srgbClr val="3E0000"/>
                  </a:solidFill>
                </a:uFill>
                <a:latin typeface="+mn-lt"/>
              </a:rPr>
              <a:t>A Canaanite woman</a:t>
            </a:r>
            <a:r>
              <a:rPr lang="en-US" sz="3200" b="1" kern="1400" dirty="0">
                <a:ln>
                  <a:noFill/>
                </a:ln>
                <a:solidFill>
                  <a:srgbClr val="000000"/>
                </a:solidFill>
                <a:effectLst/>
                <a:latin typeface="+mn-lt"/>
              </a:rPr>
              <a:t> </a:t>
            </a:r>
            <a:r>
              <a:rPr lang="en-US" sz="3200" kern="1400" dirty="0">
                <a:ln>
                  <a:noFill/>
                </a:ln>
                <a:solidFill>
                  <a:srgbClr val="000000"/>
                </a:solidFill>
                <a:effectLst/>
                <a:latin typeface="+mn-lt"/>
              </a:rPr>
              <a:t>from that region came out and was crying, “</a:t>
            </a:r>
            <a:r>
              <a:rPr lang="en-US" sz="3200" b="1" u="heavy" kern="1400" dirty="0">
                <a:ln>
                  <a:noFill/>
                </a:ln>
                <a:solidFill>
                  <a:srgbClr val="000000"/>
                </a:solidFill>
                <a:effectLst/>
                <a:uFill>
                  <a:solidFill>
                    <a:srgbClr val="3E0000"/>
                  </a:solidFill>
                </a:uFill>
                <a:latin typeface="+mn-lt"/>
              </a:rPr>
              <a:t>Have mercy on me, O Lord, Son of David</a:t>
            </a:r>
            <a:r>
              <a:rPr lang="en-US" sz="3200" kern="1400" dirty="0">
                <a:ln>
                  <a:noFill/>
                </a:ln>
                <a:solidFill>
                  <a:srgbClr val="000000"/>
                </a:solidFill>
                <a:effectLst/>
                <a:latin typeface="+mn-lt"/>
              </a:rPr>
              <a:t>; my daughter is severely oppressed by a demon.”  But he did not answer her a word. And his disciples came and begged him, saying, “Send her away, for she is crying out after us.”</a:t>
            </a:r>
            <a:r>
              <a:rPr lang="en-US" sz="2800" b="1" kern="1400" dirty="0">
                <a:solidFill>
                  <a:srgbClr val="000000"/>
                </a:solidFill>
                <a:latin typeface="+mn-lt"/>
              </a:rPr>
              <a:t>	M</a:t>
            </a:r>
            <a:r>
              <a:rPr lang="en-US" sz="2800" b="1" kern="1400" dirty="0">
                <a:ln>
                  <a:noFill/>
                </a:ln>
                <a:solidFill>
                  <a:srgbClr val="000000"/>
                </a:solidFill>
                <a:effectLst/>
                <a:latin typeface="+mn-lt"/>
              </a:rPr>
              <a:t>t 15:22-23</a:t>
            </a:r>
            <a:endParaRPr lang="en-US" sz="2800" kern="1400" dirty="0">
              <a:ln>
                <a:noFill/>
              </a:ln>
              <a:solidFill>
                <a:srgbClr val="000000"/>
              </a:solidFill>
              <a:effectLst/>
              <a:latin typeface="+mn-lt"/>
            </a:endParaRPr>
          </a:p>
        </p:txBody>
      </p:sp>
    </p:spTree>
    <p:extLst>
      <p:ext uri="{BB962C8B-B14F-4D97-AF65-F5344CB8AC3E}">
        <p14:creationId xmlns:p14="http://schemas.microsoft.com/office/powerpoint/2010/main" val="84096739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21276</TotalTime>
  <Words>1448</Words>
  <Application>Microsoft Office PowerPoint</Application>
  <PresentationFormat>On-screen Show (4:3)</PresentationFormat>
  <Paragraphs>63</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930</cp:revision>
  <cp:lastPrinted>2022-10-02T13:03:38Z</cp:lastPrinted>
  <dcterms:created xsi:type="dcterms:W3CDTF">2020-07-19T11:17:55Z</dcterms:created>
  <dcterms:modified xsi:type="dcterms:W3CDTF">2026-02-01T13:07:26Z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