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7"/>
  </p:notesMasterIdLst>
  <p:handoutMasterIdLst>
    <p:handoutMasterId r:id="rId18"/>
  </p:handoutMasterIdLst>
  <p:sldIdLst>
    <p:sldId id="8441" r:id="rId5"/>
    <p:sldId id="8837" r:id="rId6"/>
    <p:sldId id="8855" r:id="rId7"/>
    <p:sldId id="8856" r:id="rId8"/>
    <p:sldId id="8857" r:id="rId9"/>
    <p:sldId id="8867" r:id="rId10"/>
    <p:sldId id="8868" r:id="rId11"/>
    <p:sldId id="8869" r:id="rId12"/>
    <p:sldId id="8858" r:id="rId13"/>
    <p:sldId id="8888" r:id="rId14"/>
    <p:sldId id="8859" r:id="rId15"/>
    <p:sldId id="8884" r:id="rId16"/>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1236"/>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67" autoAdjust="0"/>
    <p:restoredTop sz="91026" autoAdjust="0"/>
  </p:normalViewPr>
  <p:slideViewPr>
    <p:cSldViewPr showGuides="1">
      <p:cViewPr varScale="1">
        <p:scale>
          <a:sx n="61" d="100"/>
          <a:sy n="61" d="100"/>
        </p:scale>
        <p:origin x="649" y="60"/>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1/18/2026</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1/18/2026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1/18/2026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1/18/2026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1/18/2026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1/18/2026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1/18/2026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1/18/2026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1/18/2026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1/18/2026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1/18/2026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1/18/2026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1/18/2026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1/18/2026</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6D6C-A615-7D14-4C6B-FDB9268D4F17}"/>
            </a:ext>
          </a:extLst>
        </p:cNvPr>
        <p:cNvGrpSpPr/>
        <p:nvPr/>
      </p:nvGrpSpPr>
      <p:grpSpPr>
        <a:xfrm>
          <a:off x="0" y="0"/>
          <a:ext cx="0" cy="0"/>
          <a:chOff x="0" y="0"/>
          <a:chExt cx="0" cy="0"/>
        </a:xfrm>
      </p:grpSpPr>
      <p:sp>
        <p:nvSpPr>
          <p:cNvPr id="5" name="TextBox 9">
            <a:extLst>
              <a:ext uri="{FF2B5EF4-FFF2-40B4-BE49-F238E27FC236}">
                <a16:creationId xmlns:a16="http://schemas.microsoft.com/office/drawing/2014/main" id="{FE117635-1170-FAE7-FC1A-D151B0C7E2B8}"/>
              </a:ext>
            </a:extLst>
          </p:cNvPr>
          <p:cNvSpPr txBox="1">
            <a:spLocks noChangeArrowheads="1"/>
          </p:cNvSpPr>
          <p:nvPr/>
        </p:nvSpPr>
        <p:spPr bwMode="auto">
          <a:xfrm>
            <a:off x="304801" y="2286000"/>
            <a:ext cx="2209799" cy="32766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57150" marR="38100" indent="0" algn="l">
              <a:spcAft>
                <a:spcPts val="400"/>
              </a:spcAft>
              <a:buNone/>
            </a:pPr>
            <a:r>
              <a:rPr lang="en-US" sz="2800" b="1" i="1" kern="1400" dirty="0">
                <a:ln>
                  <a:noFill/>
                </a:ln>
                <a:solidFill>
                  <a:srgbClr val="000000"/>
                </a:solidFill>
                <a:effectLst/>
                <a:latin typeface="Calibri" panose="020F0502020204030204" pitchFamily="34" charset="0"/>
              </a:rPr>
              <a:t>Mt 2:1-18</a:t>
            </a:r>
          </a:p>
          <a:p>
            <a:pPr marL="57150" marR="38100" indent="0" algn="l">
              <a:spcAft>
                <a:spcPts val="400"/>
              </a:spcAft>
              <a:buNone/>
            </a:pPr>
            <a:r>
              <a:rPr lang="en-US" sz="2800" b="1" i="1" kern="1400" dirty="0">
                <a:solidFill>
                  <a:srgbClr val="000000"/>
                </a:solidFill>
                <a:latin typeface="Calibri" panose="020F0502020204030204" pitchFamily="34" charset="0"/>
              </a:rPr>
              <a:t>Ps 139:14-18</a:t>
            </a:r>
          </a:p>
          <a:p>
            <a:pPr marL="57150" marR="38100" indent="0" algn="l">
              <a:spcAft>
                <a:spcPts val="400"/>
              </a:spcAft>
              <a:buNone/>
            </a:pPr>
            <a:r>
              <a:rPr lang="en-US" sz="2800" b="1" i="1" kern="1400" dirty="0">
                <a:ln>
                  <a:noFill/>
                </a:ln>
                <a:solidFill>
                  <a:srgbClr val="000000"/>
                </a:solidFill>
                <a:effectLst/>
                <a:latin typeface="Calibri" panose="020F0502020204030204" pitchFamily="34" charset="0"/>
              </a:rPr>
              <a:t>Jer 31:11-15</a:t>
            </a:r>
          </a:p>
          <a:p>
            <a:pPr marL="57150" marR="38100" indent="0" algn="l">
              <a:spcAft>
                <a:spcPts val="400"/>
              </a:spcAft>
              <a:buNone/>
            </a:pPr>
            <a:r>
              <a:rPr lang="en-US" sz="2800" b="1" i="1" kern="1400" dirty="0">
                <a:solidFill>
                  <a:srgbClr val="000000"/>
                </a:solidFill>
                <a:latin typeface="Calibri" panose="020F0502020204030204" pitchFamily="34" charset="0"/>
              </a:rPr>
              <a:t>Heb 12:1-3</a:t>
            </a:r>
          </a:p>
          <a:p>
            <a:pPr marL="57150" marR="38100" indent="0" algn="l">
              <a:spcAft>
                <a:spcPts val="400"/>
              </a:spcAft>
              <a:buNone/>
            </a:pPr>
            <a:r>
              <a:rPr lang="en-US" sz="2800" b="1" i="1" kern="1400" dirty="0">
                <a:ln>
                  <a:noFill/>
                </a:ln>
                <a:solidFill>
                  <a:srgbClr val="000000"/>
                </a:solidFill>
                <a:effectLst/>
                <a:latin typeface="Calibri" panose="020F0502020204030204" pitchFamily="34" charset="0"/>
              </a:rPr>
              <a:t>Ja 1:2-4</a:t>
            </a:r>
            <a:endParaRPr lang="en-US" sz="3200" kern="1400" dirty="0">
              <a:ln>
                <a:noFill/>
              </a:ln>
              <a:solidFill>
                <a:srgbClr val="000000"/>
              </a:solidFill>
              <a:effectLst/>
              <a:latin typeface="Times New Roman" panose="02020603050405020304" pitchFamily="18" charset="0"/>
            </a:endParaRPr>
          </a:p>
        </p:txBody>
      </p:sp>
      <p:sp>
        <p:nvSpPr>
          <p:cNvPr id="2" name="TextBox 9">
            <a:extLst>
              <a:ext uri="{FF2B5EF4-FFF2-40B4-BE49-F238E27FC236}">
                <a16:creationId xmlns:a16="http://schemas.microsoft.com/office/drawing/2014/main" id="{83BBC2F3-17BA-7CAF-1AC7-0F8D18C7F517}"/>
              </a:ext>
            </a:extLst>
          </p:cNvPr>
          <p:cNvSpPr txBox="1">
            <a:spLocks noChangeArrowheads="1"/>
          </p:cNvSpPr>
          <p:nvPr/>
        </p:nvSpPr>
        <p:spPr bwMode="auto">
          <a:xfrm>
            <a:off x="1" y="0"/>
            <a:ext cx="9143999"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A Christmas Reaction</a:t>
            </a:r>
          </a:p>
          <a:p>
            <a:pPr marL="0" marR="38100" indent="0" algn="ctr">
              <a:spcBef>
                <a:spcPts val="0"/>
              </a:spcBef>
              <a:spcAft>
                <a:spcPts val="600"/>
              </a:spcAft>
              <a:tabLst>
                <a:tab pos="688975" algn="l"/>
              </a:tabLst>
            </a:pPr>
            <a:r>
              <a:rPr lang="en-US" sz="4000" b="1" i="1" dirty="0">
                <a:cs typeface="Arial" panose="020B0604020202020204" pitchFamily="34" charset="0"/>
              </a:rPr>
              <a:t>	</a:t>
            </a:r>
            <a:r>
              <a:rPr lang="en-US" sz="4000" b="1" dirty="0">
                <a:cs typeface="Arial" panose="020B0604020202020204" pitchFamily="34" charset="0"/>
              </a:rPr>
              <a:t>Nativity 3: Sorrow into Joy</a:t>
            </a:r>
          </a:p>
        </p:txBody>
      </p:sp>
      <p:sp>
        <p:nvSpPr>
          <p:cNvPr id="4" name="TextBox 9">
            <a:extLst>
              <a:ext uri="{FF2B5EF4-FFF2-40B4-BE49-F238E27FC236}">
                <a16:creationId xmlns:a16="http://schemas.microsoft.com/office/drawing/2014/main" id="{10CAE491-434D-CE0C-FC1C-B4EBC0BC3780}"/>
              </a:ext>
            </a:extLst>
          </p:cNvPr>
          <p:cNvSpPr txBox="1">
            <a:spLocks noChangeArrowheads="1"/>
          </p:cNvSpPr>
          <p:nvPr/>
        </p:nvSpPr>
        <p:spPr bwMode="auto">
          <a:xfrm>
            <a:off x="333022" y="5943600"/>
            <a:ext cx="1924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200" b="1" i="1" dirty="0">
                <a:solidFill>
                  <a:schemeClr val="tx2">
                    <a:lumMod val="75000"/>
                  </a:schemeClr>
                </a:solidFill>
                <a:cs typeface="Arial" panose="020B0604020202020204" pitchFamily="34" charset="0"/>
              </a:rPr>
              <a:t>1/18/26</a:t>
            </a:r>
          </a:p>
        </p:txBody>
      </p:sp>
      <p:pic>
        <p:nvPicPr>
          <p:cNvPr id="1026" name="Picture 2">
            <a:extLst>
              <a:ext uri="{FF2B5EF4-FFF2-40B4-BE49-F238E27FC236}">
                <a16:creationId xmlns:a16="http://schemas.microsoft.com/office/drawing/2014/main" id="{8F475D09-4DB2-7EAB-E8C0-7826C97C64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2286000"/>
            <a:ext cx="64008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985840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C516D-7F76-FFB2-2762-F3DF7F26B04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1DF64E3-59F0-17C4-6995-ECE2D32F2892}"/>
              </a:ext>
            </a:extLst>
          </p:cNvPr>
          <p:cNvSpPr txBox="1"/>
          <p:nvPr/>
        </p:nvSpPr>
        <p:spPr>
          <a:xfrm>
            <a:off x="0" y="663777"/>
            <a:ext cx="9144000" cy="1938992"/>
          </a:xfrm>
          <a:prstGeom prst="rect">
            <a:avLst/>
          </a:prstGeom>
          <a:noFill/>
        </p:spPr>
        <p:txBody>
          <a:bodyPr wrap="square">
            <a:spAutoFit/>
          </a:bodyPr>
          <a:lstStyle/>
          <a:p>
            <a:pPr marR="38100" algn="ctr"/>
            <a:r>
              <a:rPr lang="en-US" sz="6000" b="1" kern="1400" dirty="0">
                <a:solidFill>
                  <a:srgbClr val="001236"/>
                </a:solidFill>
                <a:uFill>
                  <a:solidFill>
                    <a:srgbClr val="3E0000"/>
                  </a:solidFill>
                </a:uFill>
                <a:latin typeface="Calibri" panose="020F0502020204030204" pitchFamily="34" charset="0"/>
              </a:rPr>
              <a:t>Jesus was </a:t>
            </a:r>
            <a:r>
              <a:rPr lang="en-US" sz="6000" b="1" u="sng" kern="1400" dirty="0">
                <a:solidFill>
                  <a:srgbClr val="000000"/>
                </a:solidFill>
                <a:uFill>
                  <a:solidFill>
                    <a:srgbClr val="3E0000"/>
                  </a:solidFill>
                </a:uFill>
                <a:latin typeface="Calibri" panose="020F0502020204030204" pitchFamily="34" charset="0"/>
              </a:rPr>
              <a:t>born</a:t>
            </a:r>
            <a:r>
              <a:rPr lang="en-US" sz="6000" b="1" kern="1400" dirty="0">
                <a:solidFill>
                  <a:srgbClr val="000000"/>
                </a:solidFill>
                <a:latin typeface="Calibri" panose="020F0502020204030204" pitchFamily="34" charset="0"/>
              </a:rPr>
              <a:t> in </a:t>
            </a:r>
            <a:r>
              <a:rPr lang="en-US" sz="6000" b="1" u="sng" kern="1400" dirty="0">
                <a:solidFill>
                  <a:srgbClr val="000000"/>
                </a:solidFill>
                <a:uFill>
                  <a:solidFill>
                    <a:srgbClr val="3E0000"/>
                  </a:solidFill>
                </a:uFill>
                <a:latin typeface="Calibri" panose="020F0502020204030204" pitchFamily="34" charset="0"/>
              </a:rPr>
              <a:t>Bethlehem</a:t>
            </a:r>
            <a:r>
              <a:rPr lang="en-US" sz="6000" b="1" kern="1400" dirty="0">
                <a:ln>
                  <a:noFill/>
                </a:ln>
                <a:solidFill>
                  <a:srgbClr val="000000"/>
                </a:solidFill>
                <a:effectLst/>
                <a:latin typeface="Calibri" panose="020F0502020204030204" pitchFamily="34" charset="0"/>
              </a:rPr>
              <a:t>.</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55C96751-1ADC-1DBA-39D4-EFF89C7E7F94}"/>
              </a:ext>
            </a:extLst>
          </p:cNvPr>
          <p:cNvSpPr/>
          <p:nvPr/>
        </p:nvSpPr>
        <p:spPr>
          <a:xfrm>
            <a:off x="1371600" y="371021"/>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00742713-F3F1-7239-EE4D-66B1AAB01488}"/>
              </a:ext>
            </a:extLst>
          </p:cNvPr>
          <p:cNvSpPr txBox="1"/>
          <p:nvPr/>
        </p:nvSpPr>
        <p:spPr>
          <a:xfrm>
            <a:off x="171450" y="3406422"/>
            <a:ext cx="8801100" cy="3046988"/>
          </a:xfrm>
          <a:prstGeom prst="rect">
            <a:avLst/>
          </a:prstGeom>
          <a:noFill/>
        </p:spPr>
        <p:txBody>
          <a:bodyPr wrap="square">
            <a:spAutoFit/>
          </a:bodyPr>
          <a:lstStyle/>
          <a:p>
            <a:pPr>
              <a:tabLst>
                <a:tab pos="8455025" algn="r"/>
              </a:tabLst>
            </a:pPr>
            <a:r>
              <a:rPr lang="en-US" sz="3200" b="1" dirty="0">
                <a:latin typeface="+mn-lt"/>
              </a:rPr>
              <a:t>Now after Jesus was born in Bethlehem of Judea in the days of Herod the king</a:t>
            </a:r>
            <a:r>
              <a:rPr lang="en-US" sz="3200" dirty="0">
                <a:latin typeface="+mn-lt"/>
              </a:rPr>
              <a:t>, behold, wise men from the east came to Jerusalem, </a:t>
            </a:r>
            <a:r>
              <a:rPr lang="en-US" sz="3200" b="1" baseline="30000" dirty="0">
                <a:latin typeface="+mn-lt"/>
              </a:rPr>
              <a:t>2 </a:t>
            </a:r>
            <a:r>
              <a:rPr lang="en-US" sz="3200" dirty="0">
                <a:latin typeface="+mn-lt"/>
              </a:rPr>
              <a:t>saying, “Where is he who has been born king of the Jews? For we saw his star when it rose and have come to worship him.”</a:t>
            </a:r>
            <a:r>
              <a:rPr lang="en-US" sz="2800" dirty="0">
                <a:latin typeface="+mn-lt"/>
              </a:rPr>
              <a:t> 		</a:t>
            </a:r>
            <a:r>
              <a:rPr lang="en-US" sz="2800" b="1" dirty="0">
                <a:latin typeface="+mn-lt"/>
              </a:rPr>
              <a:t>Mt 2:1</a:t>
            </a:r>
            <a:r>
              <a:rPr lang="en-US" sz="2800" dirty="0">
                <a:latin typeface="+mn-lt"/>
              </a:rPr>
              <a:t> </a:t>
            </a:r>
            <a:endParaRPr lang="en-US" sz="2800" b="1" dirty="0">
              <a:latin typeface="+mn-lt"/>
            </a:endParaRPr>
          </a:p>
        </p:txBody>
      </p:sp>
    </p:spTree>
    <p:extLst>
      <p:ext uri="{BB962C8B-B14F-4D97-AF65-F5344CB8AC3E}">
        <p14:creationId xmlns:p14="http://schemas.microsoft.com/office/powerpoint/2010/main" val="345139318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C1479-DA77-80B2-D304-E14AA34EDBF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9EFDE7F-2D56-7157-52CF-BD8864ADE88C}"/>
              </a:ext>
            </a:extLst>
          </p:cNvPr>
          <p:cNvSpPr txBox="1"/>
          <p:nvPr/>
        </p:nvSpPr>
        <p:spPr>
          <a:xfrm>
            <a:off x="-16933" y="737911"/>
            <a:ext cx="9144000" cy="1938992"/>
          </a:xfrm>
          <a:prstGeom prst="rect">
            <a:avLst/>
          </a:prstGeom>
          <a:noFill/>
        </p:spPr>
        <p:txBody>
          <a:bodyPr wrap="square">
            <a:spAutoFit/>
          </a:bodyPr>
          <a:lstStyle/>
          <a:p>
            <a:pPr marR="38100" algn="ctr"/>
            <a:r>
              <a:rPr lang="en-US" sz="6000" b="1" kern="1400" dirty="0">
                <a:solidFill>
                  <a:srgbClr val="001236"/>
                </a:solidFill>
                <a:uFill>
                  <a:solidFill>
                    <a:srgbClr val="3E0000"/>
                  </a:solidFill>
                </a:uFill>
                <a:latin typeface="Calibri" panose="020F0502020204030204" pitchFamily="34" charset="0"/>
              </a:rPr>
              <a:t>Jesus’ </a:t>
            </a:r>
            <a:r>
              <a:rPr lang="en-US" sz="6000" b="1" u="sng" kern="1400" dirty="0">
                <a:solidFill>
                  <a:srgbClr val="000000"/>
                </a:solidFill>
                <a:uFill>
                  <a:solidFill>
                    <a:srgbClr val="3E0000"/>
                  </a:solidFill>
                </a:uFill>
                <a:latin typeface="Calibri" panose="020F0502020204030204" pitchFamily="34" charset="0"/>
              </a:rPr>
              <a:t>birth</a:t>
            </a:r>
            <a:r>
              <a:rPr lang="en-US" sz="6000" b="1" kern="1400" dirty="0">
                <a:solidFill>
                  <a:srgbClr val="000000"/>
                </a:solidFill>
                <a:latin typeface="Calibri" panose="020F0502020204030204" pitchFamily="34" charset="0"/>
              </a:rPr>
              <a:t> was</a:t>
            </a:r>
          </a:p>
          <a:p>
            <a:pPr marR="38100" algn="ctr"/>
            <a:r>
              <a:rPr lang="en-US" sz="6000" b="1" kern="1400" dirty="0">
                <a:solidFill>
                  <a:srgbClr val="000000"/>
                </a:solidFill>
                <a:latin typeface="Calibri" panose="020F0502020204030204" pitchFamily="34" charset="0"/>
              </a:rPr>
              <a:t>“</a:t>
            </a:r>
            <a:r>
              <a:rPr lang="en-US" sz="6000" b="1" u="sng" kern="1400" dirty="0">
                <a:solidFill>
                  <a:srgbClr val="000000"/>
                </a:solidFill>
                <a:uFill>
                  <a:solidFill>
                    <a:srgbClr val="3E0000"/>
                  </a:solidFill>
                </a:uFill>
                <a:latin typeface="Calibri" panose="020F0502020204030204" pitchFamily="34" charset="0"/>
              </a:rPr>
              <a:t>Pre-Known</a:t>
            </a:r>
            <a:r>
              <a:rPr lang="en-US" sz="6000" b="1" kern="1400" dirty="0">
                <a:ln>
                  <a:noFill/>
                </a:ln>
                <a:solidFill>
                  <a:srgbClr val="000000"/>
                </a:solidFill>
                <a:effectLst/>
                <a:latin typeface="Calibri" panose="020F0502020204030204" pitchFamily="34" charset="0"/>
              </a:rPr>
              <a:t>.”</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CF2C267F-4F2E-5BBF-375C-DE2B49DA8063}"/>
              </a:ext>
            </a:extLst>
          </p:cNvPr>
          <p:cNvSpPr/>
          <p:nvPr/>
        </p:nvSpPr>
        <p:spPr>
          <a:xfrm>
            <a:off x="1752600" y="53340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A2E88CD1-07ED-7308-BEE4-19E1AAC57BDC}"/>
              </a:ext>
            </a:extLst>
          </p:cNvPr>
          <p:cNvSpPr txBox="1"/>
          <p:nvPr/>
        </p:nvSpPr>
        <p:spPr>
          <a:xfrm>
            <a:off x="171450" y="3406422"/>
            <a:ext cx="8801100" cy="3046988"/>
          </a:xfrm>
          <a:prstGeom prst="rect">
            <a:avLst/>
          </a:prstGeom>
          <a:noFill/>
        </p:spPr>
        <p:txBody>
          <a:bodyPr wrap="square">
            <a:spAutoFit/>
          </a:bodyPr>
          <a:lstStyle/>
          <a:p>
            <a:pPr>
              <a:tabLst>
                <a:tab pos="8455025" algn="r"/>
              </a:tabLst>
            </a:pPr>
            <a:r>
              <a:rPr lang="en-US" sz="3200" dirty="0">
                <a:latin typeface="+mn-lt"/>
              </a:rPr>
              <a:t>Now after Jesus was born in Bethlehem of Judea in the days of Herod the king, </a:t>
            </a:r>
            <a:r>
              <a:rPr lang="en-US" sz="3200" b="1" dirty="0">
                <a:latin typeface="+mn-lt"/>
              </a:rPr>
              <a:t>behold, wise men (Magi) from the east came to Jerusalem, </a:t>
            </a:r>
            <a:r>
              <a:rPr lang="en-US" sz="3200" b="1" baseline="30000" dirty="0">
                <a:latin typeface="+mn-lt"/>
              </a:rPr>
              <a:t>2 </a:t>
            </a:r>
            <a:r>
              <a:rPr lang="en-US" sz="3200" b="1" dirty="0">
                <a:latin typeface="+mn-lt"/>
              </a:rPr>
              <a:t>saying, “Where is he who has been born king of the Jews? </a:t>
            </a:r>
            <a:r>
              <a:rPr lang="en-US" sz="3200" b="1" u="heavy" dirty="0">
                <a:uFill>
                  <a:solidFill>
                    <a:srgbClr val="3E0000"/>
                  </a:solidFill>
                </a:uFill>
                <a:latin typeface="+mn-lt"/>
              </a:rPr>
              <a:t>For we saw his star when it rose and have come to worship him</a:t>
            </a:r>
            <a:r>
              <a:rPr lang="en-US" sz="3200" b="1" dirty="0">
                <a:latin typeface="+mn-lt"/>
              </a:rPr>
              <a:t>.”</a:t>
            </a:r>
            <a:r>
              <a:rPr lang="en-US" sz="2800" b="1" dirty="0">
                <a:latin typeface="+mn-lt"/>
              </a:rPr>
              <a:t> </a:t>
            </a:r>
            <a:r>
              <a:rPr lang="en-US" sz="2800" dirty="0">
                <a:latin typeface="+mn-lt"/>
              </a:rPr>
              <a:t>	Mt 2:1-2 </a:t>
            </a:r>
          </a:p>
        </p:txBody>
      </p:sp>
    </p:spTree>
    <p:extLst>
      <p:ext uri="{BB962C8B-B14F-4D97-AF65-F5344CB8AC3E}">
        <p14:creationId xmlns:p14="http://schemas.microsoft.com/office/powerpoint/2010/main" val="44183161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80F31-7954-C53B-EA85-38511A4AB8E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840AFFC-20CC-CB5A-8C48-EC6C07FFE8E8}"/>
              </a:ext>
            </a:extLst>
          </p:cNvPr>
          <p:cNvSpPr txBox="1"/>
          <p:nvPr/>
        </p:nvSpPr>
        <p:spPr>
          <a:xfrm>
            <a:off x="0" y="259644"/>
            <a:ext cx="9144000" cy="1938992"/>
          </a:xfrm>
          <a:prstGeom prst="rect">
            <a:avLst/>
          </a:prstGeom>
          <a:noFill/>
        </p:spPr>
        <p:txBody>
          <a:bodyPr wrap="square">
            <a:spAutoFit/>
          </a:bodyPr>
          <a:lstStyle/>
          <a:p>
            <a:pPr marR="38100" algn="ctr"/>
            <a:r>
              <a:rPr lang="en-US" sz="6000" b="1" kern="1400" dirty="0">
                <a:solidFill>
                  <a:srgbClr val="001236"/>
                </a:solidFill>
                <a:uFill>
                  <a:solidFill>
                    <a:srgbClr val="3E0000"/>
                  </a:solidFill>
                </a:uFill>
                <a:latin typeface="Calibri" panose="020F0502020204030204" pitchFamily="34" charset="0"/>
              </a:rPr>
              <a:t>Every </a:t>
            </a:r>
            <a:r>
              <a:rPr lang="en-US" sz="6000" b="1" u="sng" kern="1400" dirty="0">
                <a:solidFill>
                  <a:srgbClr val="000000"/>
                </a:solidFill>
                <a:uFill>
                  <a:solidFill>
                    <a:srgbClr val="3E0000"/>
                  </a:solidFill>
                </a:uFill>
                <a:latin typeface="Calibri" panose="020F0502020204030204" pitchFamily="34" charset="0"/>
              </a:rPr>
              <a:t>birth</a:t>
            </a:r>
            <a:r>
              <a:rPr lang="en-US" sz="6000" b="1" kern="1400" dirty="0">
                <a:solidFill>
                  <a:srgbClr val="000000"/>
                </a:solidFill>
                <a:latin typeface="Calibri" panose="020F0502020204030204" pitchFamily="34" charset="0"/>
              </a:rPr>
              <a:t> is</a:t>
            </a:r>
          </a:p>
          <a:p>
            <a:pPr marR="38100" algn="ctr"/>
            <a:r>
              <a:rPr lang="en-US" sz="6000" b="1" kern="1400" dirty="0">
                <a:solidFill>
                  <a:srgbClr val="000000"/>
                </a:solidFill>
                <a:latin typeface="Calibri" panose="020F0502020204030204" pitchFamily="34" charset="0"/>
              </a:rPr>
              <a:t>“</a:t>
            </a:r>
            <a:r>
              <a:rPr lang="en-US" sz="6000" b="1" u="sng" kern="1400" dirty="0">
                <a:solidFill>
                  <a:srgbClr val="000000"/>
                </a:solidFill>
                <a:uFill>
                  <a:solidFill>
                    <a:srgbClr val="3E0000"/>
                  </a:solidFill>
                </a:uFill>
                <a:latin typeface="Calibri" panose="020F0502020204030204" pitchFamily="34" charset="0"/>
              </a:rPr>
              <a:t>Pre-Known</a:t>
            </a:r>
            <a:r>
              <a:rPr lang="en-US" sz="6000" b="1" kern="1400" dirty="0">
                <a:solidFill>
                  <a:srgbClr val="000000"/>
                </a:solidFill>
                <a:latin typeface="Calibri" panose="020F0502020204030204" pitchFamily="34" charset="0"/>
              </a:rPr>
              <a:t>.”</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8BD61C19-EF0F-9999-3699-913401637945}"/>
              </a:ext>
            </a:extLst>
          </p:cNvPr>
          <p:cNvSpPr/>
          <p:nvPr/>
        </p:nvSpPr>
        <p:spPr>
          <a:xfrm>
            <a:off x="2133600" y="92182"/>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C9A9718A-68D5-DAD8-5C0C-92BDE4DC8254}"/>
              </a:ext>
            </a:extLst>
          </p:cNvPr>
          <p:cNvSpPr txBox="1"/>
          <p:nvPr/>
        </p:nvSpPr>
        <p:spPr>
          <a:xfrm>
            <a:off x="171450" y="2303058"/>
            <a:ext cx="8801100" cy="4462760"/>
          </a:xfrm>
          <a:prstGeom prst="rect">
            <a:avLst/>
          </a:prstGeom>
          <a:noFill/>
        </p:spPr>
        <p:txBody>
          <a:bodyPr wrap="square">
            <a:spAutoFit/>
          </a:bodyPr>
          <a:lstStyle/>
          <a:p>
            <a:pPr>
              <a:tabLst>
                <a:tab pos="8455025" algn="r"/>
              </a:tabLst>
            </a:pPr>
            <a:r>
              <a:rPr lang="en-US" sz="3200" dirty="0">
                <a:latin typeface="+mn-lt"/>
              </a:rPr>
              <a:t>I praise you, for I am fearfully and wonderfully made.  Wonderful are your works; my soul knows it very well. </a:t>
            </a:r>
            <a:r>
              <a:rPr lang="en-US" sz="3200" b="1" baseline="30000" dirty="0">
                <a:latin typeface="+mn-lt"/>
              </a:rPr>
              <a:t>15 </a:t>
            </a:r>
            <a:r>
              <a:rPr lang="en-US" sz="3200" dirty="0">
                <a:latin typeface="+mn-lt"/>
              </a:rPr>
              <a:t>My frame was not hidden from you, when I was being made in secret, intricately woven in the depths of the earth. </a:t>
            </a:r>
            <a:r>
              <a:rPr lang="en-US" sz="3200" b="1" baseline="30000" dirty="0">
                <a:latin typeface="+mn-lt"/>
              </a:rPr>
              <a:t>16 </a:t>
            </a:r>
            <a:r>
              <a:rPr lang="en-US" sz="3200" dirty="0">
                <a:latin typeface="+mn-lt"/>
              </a:rPr>
              <a:t>Your eyes saw my unformed substance; in your book were written, every one of them, the days that were formed for me, when as yet there was none of them.  </a:t>
            </a:r>
            <a:r>
              <a:rPr lang="en-US" sz="2800" dirty="0">
                <a:latin typeface="+mn-lt"/>
              </a:rPr>
              <a:t>	</a:t>
            </a:r>
            <a:endParaRPr lang="en-US" sz="2800" b="1" dirty="0">
              <a:latin typeface="+mn-lt"/>
            </a:endParaRPr>
          </a:p>
          <a:p>
            <a:pPr>
              <a:tabLst>
                <a:tab pos="8455025" algn="r"/>
              </a:tabLst>
            </a:pPr>
            <a:r>
              <a:rPr lang="en-US" sz="2800" b="1" dirty="0">
                <a:latin typeface="+mn-lt"/>
              </a:rPr>
              <a:t>	Ps 139:14-16</a:t>
            </a:r>
          </a:p>
        </p:txBody>
      </p:sp>
    </p:spTree>
    <p:extLst>
      <p:ext uri="{BB962C8B-B14F-4D97-AF65-F5344CB8AC3E}">
        <p14:creationId xmlns:p14="http://schemas.microsoft.com/office/powerpoint/2010/main" val="337923692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061A5-7CA3-2C8D-5EE9-A1425D53101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59D1B16-609A-ED91-9FEA-CFAC46B55532}"/>
              </a:ext>
            </a:extLst>
          </p:cNvPr>
          <p:cNvSpPr txBox="1"/>
          <p:nvPr/>
        </p:nvSpPr>
        <p:spPr>
          <a:xfrm>
            <a:off x="0" y="259644"/>
            <a:ext cx="9144000" cy="1938992"/>
          </a:xfrm>
          <a:prstGeom prst="rect">
            <a:avLst/>
          </a:prstGeom>
          <a:noFill/>
        </p:spPr>
        <p:txBody>
          <a:bodyPr wrap="square">
            <a:spAutoFit/>
          </a:bodyPr>
          <a:lstStyle/>
          <a:p>
            <a:pPr marR="38100" algn="ctr"/>
            <a:r>
              <a:rPr lang="en-US" sz="6000" b="1" kern="1400" dirty="0">
                <a:solidFill>
                  <a:srgbClr val="001236"/>
                </a:solidFill>
                <a:uFill>
                  <a:solidFill>
                    <a:srgbClr val="3E0000"/>
                  </a:solidFill>
                </a:uFill>
                <a:latin typeface="Calibri" panose="020F0502020204030204" pitchFamily="34" charset="0"/>
              </a:rPr>
              <a:t>Every </a:t>
            </a:r>
            <a:r>
              <a:rPr lang="en-US" sz="6000" b="1" u="sng" kern="1400" dirty="0">
                <a:solidFill>
                  <a:srgbClr val="000000"/>
                </a:solidFill>
                <a:uFill>
                  <a:solidFill>
                    <a:srgbClr val="3E0000"/>
                  </a:solidFill>
                </a:uFill>
                <a:latin typeface="Calibri" panose="020F0502020204030204" pitchFamily="34" charset="0"/>
              </a:rPr>
              <a:t>conception</a:t>
            </a:r>
            <a:r>
              <a:rPr lang="en-US" sz="6000" b="1" kern="1400" dirty="0">
                <a:solidFill>
                  <a:srgbClr val="000000"/>
                </a:solidFill>
                <a:latin typeface="Calibri" panose="020F0502020204030204" pitchFamily="34" charset="0"/>
              </a:rPr>
              <a:t> is a </a:t>
            </a:r>
            <a:r>
              <a:rPr lang="en-US" sz="6000" b="1" u="sng" kern="1400" dirty="0">
                <a:solidFill>
                  <a:srgbClr val="000000"/>
                </a:solidFill>
                <a:uFill>
                  <a:solidFill>
                    <a:srgbClr val="3E0000"/>
                  </a:solidFill>
                </a:uFill>
                <a:latin typeface="Calibri" panose="020F0502020204030204" pitchFamily="34" charset="0"/>
              </a:rPr>
              <a:t>life producing</a:t>
            </a:r>
            <a:r>
              <a:rPr lang="en-US" sz="6000" b="1" kern="1400" dirty="0">
                <a:solidFill>
                  <a:srgbClr val="000000"/>
                </a:solidFill>
                <a:uFill>
                  <a:solidFill>
                    <a:srgbClr val="3E0000"/>
                  </a:solidFill>
                </a:u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girl</a:t>
            </a:r>
            <a:r>
              <a:rPr lang="en-US" sz="6000" b="1" kern="1400" dirty="0">
                <a:solidFill>
                  <a:srgbClr val="000000"/>
                </a:solidFill>
                <a:uFill>
                  <a:solidFill>
                    <a:srgbClr val="3E0000"/>
                  </a:solidFill>
                </a:uFill>
                <a:latin typeface="Calibri" panose="020F0502020204030204" pitchFamily="34" charset="0"/>
              </a:rPr>
              <a:t> or </a:t>
            </a:r>
            <a:r>
              <a:rPr lang="en-US" sz="6000" b="1" u="sng" kern="1400" dirty="0">
                <a:solidFill>
                  <a:srgbClr val="000000"/>
                </a:solidFill>
                <a:uFill>
                  <a:solidFill>
                    <a:srgbClr val="3E0000"/>
                  </a:solidFill>
                </a:uFill>
                <a:latin typeface="Calibri" panose="020F0502020204030204" pitchFamily="34" charset="0"/>
              </a:rPr>
              <a:t>boy</a:t>
            </a:r>
            <a:r>
              <a:rPr lang="en-US" sz="6000" b="1" kern="1400" dirty="0">
                <a:ln>
                  <a:noFill/>
                </a:ln>
                <a:solidFill>
                  <a:srgbClr val="000000"/>
                </a:solidFill>
                <a:effectLst/>
                <a:latin typeface="Calibri" panose="020F0502020204030204" pitchFamily="34" charset="0"/>
              </a:rPr>
              <a:t>!</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212A632F-3E5A-5128-9537-505C6F822509}"/>
              </a:ext>
            </a:extLst>
          </p:cNvPr>
          <p:cNvSpPr/>
          <p:nvPr/>
        </p:nvSpPr>
        <p:spPr>
          <a:xfrm>
            <a:off x="304800" y="92182"/>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89DD9367-B3AE-270C-E7F0-20A528FE21D3}"/>
              </a:ext>
            </a:extLst>
          </p:cNvPr>
          <p:cNvSpPr txBox="1"/>
          <p:nvPr/>
        </p:nvSpPr>
        <p:spPr>
          <a:xfrm>
            <a:off x="171450" y="2303058"/>
            <a:ext cx="8801100" cy="4462760"/>
          </a:xfrm>
          <a:prstGeom prst="rect">
            <a:avLst/>
          </a:prstGeom>
          <a:noFill/>
        </p:spPr>
        <p:txBody>
          <a:bodyPr wrap="square">
            <a:spAutoFit/>
          </a:bodyPr>
          <a:lstStyle/>
          <a:p>
            <a:pPr>
              <a:tabLst>
                <a:tab pos="8455025" algn="r"/>
              </a:tabLst>
            </a:pPr>
            <a:r>
              <a:rPr lang="en-US" sz="3200" dirty="0">
                <a:latin typeface="+mn-lt"/>
              </a:rPr>
              <a:t>I praise you, </a:t>
            </a:r>
            <a:r>
              <a:rPr lang="en-US" sz="3200" b="1" dirty="0">
                <a:latin typeface="+mn-lt"/>
              </a:rPr>
              <a:t>for I am fearfully and wonderfully made</a:t>
            </a:r>
            <a:r>
              <a:rPr lang="en-US" sz="3200" dirty="0">
                <a:latin typeface="+mn-lt"/>
              </a:rPr>
              <a:t>.  Wonderful are your works; my soul knows it very well. </a:t>
            </a:r>
            <a:r>
              <a:rPr lang="en-US" sz="3200" b="1" baseline="30000" dirty="0">
                <a:latin typeface="+mn-lt"/>
              </a:rPr>
              <a:t>15 </a:t>
            </a:r>
            <a:r>
              <a:rPr lang="en-US" sz="3200" b="1" dirty="0">
                <a:latin typeface="+mn-lt"/>
              </a:rPr>
              <a:t>My frame was not hidden from you, when I was being made in secret, intricately woven in the depths of the earth</a:t>
            </a:r>
            <a:r>
              <a:rPr lang="en-US" sz="3200" dirty="0">
                <a:latin typeface="+mn-lt"/>
              </a:rPr>
              <a:t>. </a:t>
            </a:r>
            <a:r>
              <a:rPr lang="en-US" sz="3200" b="1" baseline="30000" dirty="0">
                <a:latin typeface="+mn-lt"/>
              </a:rPr>
              <a:t>16 </a:t>
            </a:r>
            <a:r>
              <a:rPr lang="en-US" sz="3200" u="sng" dirty="0">
                <a:latin typeface="+mn-lt"/>
              </a:rPr>
              <a:t>Your eyes saw my unformed substance</a:t>
            </a:r>
            <a:r>
              <a:rPr lang="en-US" sz="3200" dirty="0">
                <a:latin typeface="+mn-lt"/>
              </a:rPr>
              <a:t>; </a:t>
            </a:r>
            <a:r>
              <a:rPr lang="en-US" sz="3200" b="1" u="heavy" dirty="0">
                <a:uFill>
                  <a:solidFill>
                    <a:srgbClr val="3E0000"/>
                  </a:solidFill>
                </a:uFill>
                <a:latin typeface="+mn-lt"/>
              </a:rPr>
              <a:t>in your book were written, every one of them, the days that were formed for me, when as yet there was none of them</a:t>
            </a:r>
            <a:r>
              <a:rPr lang="en-US" sz="3200" dirty="0">
                <a:latin typeface="+mn-lt"/>
              </a:rPr>
              <a:t>.  </a:t>
            </a:r>
            <a:r>
              <a:rPr lang="en-US" sz="2800" dirty="0">
                <a:latin typeface="+mn-lt"/>
              </a:rPr>
              <a:t>	</a:t>
            </a:r>
            <a:endParaRPr lang="en-US" sz="2800" b="1" dirty="0">
              <a:latin typeface="+mn-lt"/>
            </a:endParaRPr>
          </a:p>
          <a:p>
            <a:pPr>
              <a:tabLst>
                <a:tab pos="8455025" algn="r"/>
              </a:tabLst>
            </a:pPr>
            <a:r>
              <a:rPr lang="en-US" sz="2800" b="1" dirty="0">
                <a:latin typeface="+mn-lt"/>
              </a:rPr>
              <a:t>	Ps 139:14-16</a:t>
            </a:r>
          </a:p>
        </p:txBody>
      </p:sp>
    </p:spTree>
    <p:extLst>
      <p:ext uri="{BB962C8B-B14F-4D97-AF65-F5344CB8AC3E}">
        <p14:creationId xmlns:p14="http://schemas.microsoft.com/office/powerpoint/2010/main" val="76516079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23AC0-A658-773E-8622-F725574D50E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52DD267-BCC2-4277-2653-A09ADF517EF2}"/>
              </a:ext>
            </a:extLst>
          </p:cNvPr>
          <p:cNvSpPr txBox="1"/>
          <p:nvPr/>
        </p:nvSpPr>
        <p:spPr>
          <a:xfrm>
            <a:off x="190500" y="228123"/>
            <a:ext cx="8763000" cy="6401753"/>
          </a:xfrm>
          <a:prstGeom prst="rect">
            <a:avLst/>
          </a:prstGeom>
          <a:noFill/>
        </p:spPr>
        <p:txBody>
          <a:bodyPr wrap="square">
            <a:spAutoFit/>
          </a:bodyPr>
          <a:lstStyle/>
          <a:p>
            <a:pPr>
              <a:tabLst>
                <a:tab pos="8455025" algn="r"/>
              </a:tabLst>
            </a:pPr>
            <a:r>
              <a:rPr lang="en-US" sz="3400" dirty="0">
                <a:latin typeface="+mn-lt"/>
              </a:rPr>
              <a:t>After listening to the king, they went on their way. And behold, the star that they had seen when it rose went before them until it came to rest over the place where the child was. </a:t>
            </a:r>
            <a:r>
              <a:rPr lang="en-US" sz="3400" b="1" baseline="30000" dirty="0">
                <a:latin typeface="+mn-lt"/>
              </a:rPr>
              <a:t>10 </a:t>
            </a:r>
            <a:r>
              <a:rPr lang="en-US" sz="3400" dirty="0">
                <a:latin typeface="+mn-lt"/>
              </a:rPr>
              <a:t>When they saw the star, they rejoiced exceedingly with great joy. </a:t>
            </a:r>
            <a:r>
              <a:rPr lang="en-US" sz="3400" b="1" baseline="30000" dirty="0">
                <a:latin typeface="+mn-lt"/>
              </a:rPr>
              <a:t>11 </a:t>
            </a:r>
            <a:r>
              <a:rPr lang="en-US" sz="3400" dirty="0">
                <a:latin typeface="+mn-lt"/>
              </a:rPr>
              <a:t>And going into the house, they saw the child with Mary his mother, and they fell down and worshiped him. Then, opening their treasures, they offered him gifts, gold and frankincense and myrrh. </a:t>
            </a:r>
            <a:r>
              <a:rPr lang="en-US" sz="3400" b="1" baseline="30000" dirty="0">
                <a:latin typeface="+mn-lt"/>
              </a:rPr>
              <a:t>12 </a:t>
            </a:r>
            <a:r>
              <a:rPr lang="en-US" sz="3400" dirty="0">
                <a:latin typeface="+mn-lt"/>
              </a:rPr>
              <a:t>And being warned in a dream not to return to Herod, they departed to their own country by another way. </a:t>
            </a:r>
            <a:r>
              <a:rPr lang="en-US" sz="3600" dirty="0">
                <a:latin typeface="+mn-lt"/>
              </a:rPr>
              <a:t>	</a:t>
            </a:r>
            <a:r>
              <a:rPr lang="en-US" sz="2800" b="1" kern="1400" dirty="0">
                <a:solidFill>
                  <a:srgbClr val="000000"/>
                </a:solidFill>
                <a:latin typeface="+mn-lt"/>
              </a:rPr>
              <a:t>Mt 2:9-12</a:t>
            </a:r>
            <a:endParaRPr lang="en-US" sz="2800" b="1" kern="1400" dirty="0">
              <a:solidFill>
                <a:srgbClr val="000000"/>
              </a:solidFill>
              <a:uFill>
                <a:solidFill>
                  <a:srgbClr val="3E0000"/>
                </a:solidFill>
              </a:uFill>
              <a:latin typeface="+mn-lt"/>
            </a:endParaRPr>
          </a:p>
        </p:txBody>
      </p:sp>
    </p:spTree>
    <p:extLst>
      <p:ext uri="{BB962C8B-B14F-4D97-AF65-F5344CB8AC3E}">
        <p14:creationId xmlns:p14="http://schemas.microsoft.com/office/powerpoint/2010/main" val="2223820008"/>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F7524-BED3-95BF-7D85-F0A4BC8485C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FAE7875-4ED1-1679-8074-937D71FA02DB}"/>
              </a:ext>
            </a:extLst>
          </p:cNvPr>
          <p:cNvSpPr txBox="1"/>
          <p:nvPr/>
        </p:nvSpPr>
        <p:spPr>
          <a:xfrm>
            <a:off x="190500" y="335845"/>
            <a:ext cx="8763000" cy="6186309"/>
          </a:xfrm>
          <a:prstGeom prst="rect">
            <a:avLst/>
          </a:prstGeom>
          <a:noFill/>
        </p:spPr>
        <p:txBody>
          <a:bodyPr wrap="square">
            <a:spAutoFit/>
          </a:bodyPr>
          <a:lstStyle/>
          <a:p>
            <a:pPr>
              <a:tabLst>
                <a:tab pos="8512175" algn="r"/>
              </a:tabLst>
            </a:pPr>
            <a:r>
              <a:rPr lang="en-US" sz="3600" dirty="0">
                <a:latin typeface="+mn-lt"/>
              </a:rPr>
              <a:t>Now when they had departed, behold, an angel of the Lord appeared to Joseph in a dream and said, “Rise, take the child and his mother, and flee to Egypt, and remain there until I tell you, for Herod is about to search for the child, to destroy him.” </a:t>
            </a:r>
            <a:r>
              <a:rPr lang="en-US" sz="3600" b="1" baseline="30000" dirty="0">
                <a:latin typeface="+mn-lt"/>
              </a:rPr>
              <a:t>14 </a:t>
            </a:r>
            <a:r>
              <a:rPr lang="en-US" sz="3600" dirty="0">
                <a:latin typeface="+mn-lt"/>
              </a:rPr>
              <a:t>And he rose and took the child and his mother by night and departed to Egypt </a:t>
            </a:r>
            <a:r>
              <a:rPr lang="en-US" sz="3600" b="1" baseline="30000" dirty="0">
                <a:latin typeface="+mn-lt"/>
              </a:rPr>
              <a:t>15 </a:t>
            </a:r>
            <a:r>
              <a:rPr lang="en-US" sz="3600" dirty="0">
                <a:latin typeface="+mn-lt"/>
              </a:rPr>
              <a:t>and remained there until the death of Herod. This was to fulfill what the Lord had spoken by the prophet, “Out of Egypt I called my son.”	</a:t>
            </a:r>
            <a:r>
              <a:rPr lang="en-US" sz="2800" b="1" kern="1400" dirty="0">
                <a:solidFill>
                  <a:srgbClr val="000000"/>
                </a:solidFill>
                <a:latin typeface="+mn-lt"/>
              </a:rPr>
              <a:t>Mt 2:13-15</a:t>
            </a:r>
            <a:endParaRPr lang="en-US" sz="2800" b="1" kern="1400" dirty="0">
              <a:solidFill>
                <a:srgbClr val="000000"/>
              </a:solidFill>
              <a:uFill>
                <a:solidFill>
                  <a:srgbClr val="3E0000"/>
                </a:solidFill>
              </a:uFill>
              <a:latin typeface="+mn-lt"/>
            </a:endParaRPr>
          </a:p>
        </p:txBody>
      </p:sp>
    </p:spTree>
    <p:extLst>
      <p:ext uri="{BB962C8B-B14F-4D97-AF65-F5344CB8AC3E}">
        <p14:creationId xmlns:p14="http://schemas.microsoft.com/office/powerpoint/2010/main" val="968758526"/>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10182-4C7F-2115-A55F-7924C5F2998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A4C8B3D-4E93-ABA2-1657-4761CC737A30}"/>
              </a:ext>
            </a:extLst>
          </p:cNvPr>
          <p:cNvSpPr txBox="1"/>
          <p:nvPr/>
        </p:nvSpPr>
        <p:spPr>
          <a:xfrm>
            <a:off x="190500" y="58846"/>
            <a:ext cx="8763000" cy="6740307"/>
          </a:xfrm>
          <a:prstGeom prst="rect">
            <a:avLst/>
          </a:prstGeom>
          <a:noFill/>
        </p:spPr>
        <p:txBody>
          <a:bodyPr wrap="square">
            <a:spAutoFit/>
          </a:bodyPr>
          <a:lstStyle/>
          <a:p>
            <a:r>
              <a:rPr lang="en-US" sz="3600" dirty="0">
                <a:latin typeface="+mn-lt"/>
              </a:rPr>
              <a:t>Then Herod, when he saw that he had been tricked by the wise men, became furious, and he sent and killed all the male children in Bethlehem and in all that region who were two years old or under, according to the time that he had ascertained from the wise men. </a:t>
            </a:r>
            <a:r>
              <a:rPr lang="en-US" sz="3600" b="1" baseline="30000" dirty="0">
                <a:latin typeface="+mn-lt"/>
              </a:rPr>
              <a:t>17 </a:t>
            </a:r>
            <a:r>
              <a:rPr lang="en-US" sz="3600" dirty="0">
                <a:latin typeface="+mn-lt"/>
              </a:rPr>
              <a:t>Then was fulfilled what was spoken by the prophet Jeremiah: </a:t>
            </a:r>
            <a:r>
              <a:rPr lang="en-US" sz="3600" b="1" baseline="30000" dirty="0">
                <a:latin typeface="+mn-lt"/>
              </a:rPr>
              <a:t>18 </a:t>
            </a:r>
            <a:r>
              <a:rPr lang="en-US" sz="3600" dirty="0">
                <a:latin typeface="+mn-lt"/>
              </a:rPr>
              <a:t>“A voice was heard in Ramah, weeping and loud lamentation, Rachel weeping for her children; she refused to be comforted, because they are no more.” </a:t>
            </a:r>
            <a:endParaRPr lang="en-US" sz="2800" dirty="0">
              <a:latin typeface="+mn-lt"/>
            </a:endParaRPr>
          </a:p>
          <a:p>
            <a:pPr>
              <a:tabLst>
                <a:tab pos="8512175" algn="r"/>
              </a:tabLst>
            </a:pPr>
            <a:r>
              <a:rPr lang="en-US" sz="2800" dirty="0">
                <a:latin typeface="+mn-lt"/>
              </a:rPr>
              <a:t>	</a:t>
            </a:r>
            <a:r>
              <a:rPr lang="en-US" sz="2800" b="1" kern="1400" dirty="0">
                <a:solidFill>
                  <a:srgbClr val="000000"/>
                </a:solidFill>
                <a:latin typeface="+mn-lt"/>
              </a:rPr>
              <a:t>Mt 2:16-18</a:t>
            </a:r>
            <a:endParaRPr lang="en-US" sz="2800" b="1" kern="1400" dirty="0">
              <a:solidFill>
                <a:srgbClr val="000000"/>
              </a:solidFill>
              <a:uFill>
                <a:solidFill>
                  <a:srgbClr val="3E0000"/>
                </a:solidFill>
              </a:uFill>
              <a:latin typeface="+mn-lt"/>
            </a:endParaRPr>
          </a:p>
        </p:txBody>
      </p:sp>
    </p:spTree>
    <p:extLst>
      <p:ext uri="{BB962C8B-B14F-4D97-AF65-F5344CB8AC3E}">
        <p14:creationId xmlns:p14="http://schemas.microsoft.com/office/powerpoint/2010/main" val="501101576"/>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9338C-7418-289C-D1DB-52C5A38BEC3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05545E7-18F1-2462-27CA-A725AD9BA788}"/>
              </a:ext>
            </a:extLst>
          </p:cNvPr>
          <p:cNvSpPr txBox="1"/>
          <p:nvPr/>
        </p:nvSpPr>
        <p:spPr>
          <a:xfrm>
            <a:off x="0" y="1127465"/>
            <a:ext cx="9144000" cy="1938992"/>
          </a:xfrm>
          <a:prstGeom prst="rect">
            <a:avLst/>
          </a:prstGeom>
          <a:noFill/>
        </p:spPr>
        <p:txBody>
          <a:bodyPr wrap="square">
            <a:spAutoFit/>
          </a:bodyPr>
          <a:lstStyle/>
          <a:p>
            <a:pPr marR="38100" algn="ctr"/>
            <a:r>
              <a:rPr lang="en-US" sz="6000" b="1" kern="1400" dirty="0">
                <a:solidFill>
                  <a:srgbClr val="001236"/>
                </a:solidFill>
                <a:uFill>
                  <a:solidFill>
                    <a:srgbClr val="3E0000"/>
                  </a:solidFill>
                </a:uFill>
                <a:latin typeface="Calibri" panose="020F0502020204030204" pitchFamily="34" charset="0"/>
              </a:rPr>
              <a:t>Life has a</a:t>
            </a:r>
          </a:p>
          <a:p>
            <a:pPr marR="38100" algn="ctr"/>
            <a:r>
              <a:rPr lang="en-US" sz="6000" b="1" u="sng" kern="1400" dirty="0">
                <a:solidFill>
                  <a:srgbClr val="000000"/>
                </a:solidFill>
                <a:uFill>
                  <a:solidFill>
                    <a:srgbClr val="3E0000"/>
                  </a:solidFill>
                </a:uFill>
                <a:latin typeface="Calibri" panose="020F0502020204030204" pitchFamily="34" charset="0"/>
              </a:rPr>
              <a:t>Strong</a:t>
            </a:r>
            <a:r>
              <a:rPr lang="en-US" sz="6000" b="1" kern="1400" dirty="0">
                <a:solidFill>
                  <a:srgbClr val="000000"/>
                </a:solidFill>
                <a:uFill>
                  <a:solidFill>
                    <a:srgbClr val="3E0000"/>
                  </a:solidFill>
                </a:u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Enemy</a:t>
            </a:r>
            <a:r>
              <a:rPr lang="en-US" sz="6000" b="1" kern="1400" dirty="0">
                <a:solidFill>
                  <a:srgbClr val="000000"/>
                </a:solidFill>
                <a:latin typeface="Calibri" panose="020F0502020204030204" pitchFamily="34" charset="0"/>
              </a:rPr>
              <a:t>.</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9763D821-CFC6-BB2B-61B1-9AE3CA5CAA30}"/>
              </a:ext>
            </a:extLst>
          </p:cNvPr>
          <p:cNvSpPr/>
          <p:nvPr/>
        </p:nvSpPr>
        <p:spPr>
          <a:xfrm>
            <a:off x="2667000" y="939296"/>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2C6DF203-706D-9E75-F75A-AFC57B568055}"/>
              </a:ext>
            </a:extLst>
          </p:cNvPr>
          <p:cNvSpPr txBox="1"/>
          <p:nvPr/>
        </p:nvSpPr>
        <p:spPr>
          <a:xfrm>
            <a:off x="171450" y="4343400"/>
            <a:ext cx="8801100" cy="1569660"/>
          </a:xfrm>
          <a:prstGeom prst="rect">
            <a:avLst/>
          </a:prstGeom>
          <a:noFill/>
        </p:spPr>
        <p:txBody>
          <a:bodyPr wrap="square">
            <a:spAutoFit/>
          </a:bodyPr>
          <a:lstStyle/>
          <a:p>
            <a:pPr>
              <a:tabLst>
                <a:tab pos="8455025" algn="r"/>
              </a:tabLst>
            </a:pPr>
            <a:r>
              <a:rPr lang="en-US" sz="3200" dirty="0">
                <a:latin typeface="+mn-lt"/>
              </a:rPr>
              <a:t>For the </a:t>
            </a:r>
            <a:r>
              <a:rPr lang="en-US" sz="3200" cap="small" dirty="0">
                <a:latin typeface="+mn-lt"/>
              </a:rPr>
              <a:t>Lord</a:t>
            </a:r>
            <a:r>
              <a:rPr lang="en-US" sz="3200" dirty="0">
                <a:latin typeface="+mn-lt"/>
              </a:rPr>
              <a:t> has ransomed Jacob And redeemed him from the hand of him who was stronger than he. </a:t>
            </a:r>
            <a:r>
              <a:rPr lang="en-US" sz="2800" b="1" dirty="0">
                <a:latin typeface="+mn-lt"/>
              </a:rPr>
              <a:t>	Jer 31:11</a:t>
            </a:r>
          </a:p>
        </p:txBody>
      </p:sp>
    </p:spTree>
    <p:extLst>
      <p:ext uri="{BB962C8B-B14F-4D97-AF65-F5344CB8AC3E}">
        <p14:creationId xmlns:p14="http://schemas.microsoft.com/office/powerpoint/2010/main" val="201684245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B82C5-E59A-547C-9A84-63DA4497C79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DB692F8-0341-5C57-AF79-41AEE2497043}"/>
              </a:ext>
            </a:extLst>
          </p:cNvPr>
          <p:cNvSpPr txBox="1"/>
          <p:nvPr/>
        </p:nvSpPr>
        <p:spPr>
          <a:xfrm>
            <a:off x="-76200" y="76200"/>
            <a:ext cx="9144000" cy="1938992"/>
          </a:xfrm>
          <a:prstGeom prst="rect">
            <a:avLst/>
          </a:prstGeom>
          <a:noFill/>
        </p:spPr>
        <p:txBody>
          <a:bodyPr wrap="square">
            <a:spAutoFit/>
          </a:bodyPr>
          <a:lstStyle/>
          <a:p>
            <a:pPr marR="38100" algn="ctr"/>
            <a:r>
              <a:rPr lang="en-US" sz="6000" b="1" kern="1400" dirty="0">
                <a:solidFill>
                  <a:srgbClr val="001236"/>
                </a:solidFill>
                <a:uFill>
                  <a:solidFill>
                    <a:srgbClr val="3E0000"/>
                  </a:solidFill>
                </a:uFill>
                <a:latin typeface="Calibri" panose="020F0502020204030204" pitchFamily="34" charset="0"/>
              </a:rPr>
              <a:t>Theology of a “Heavenly Fathered Kingdom:”</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3" name="TextBox 2">
            <a:extLst>
              <a:ext uri="{FF2B5EF4-FFF2-40B4-BE49-F238E27FC236}">
                <a16:creationId xmlns:a16="http://schemas.microsoft.com/office/drawing/2014/main" id="{C8D628C8-6C66-B25B-3AE7-4FC627F9982C}"/>
              </a:ext>
            </a:extLst>
          </p:cNvPr>
          <p:cNvSpPr txBox="1"/>
          <p:nvPr/>
        </p:nvSpPr>
        <p:spPr>
          <a:xfrm>
            <a:off x="247650" y="2362200"/>
            <a:ext cx="8801100" cy="1323439"/>
          </a:xfrm>
          <a:prstGeom prst="rect">
            <a:avLst/>
          </a:prstGeom>
          <a:noFill/>
        </p:spPr>
        <p:txBody>
          <a:bodyPr wrap="square">
            <a:spAutoFit/>
          </a:bodyPr>
          <a:lstStyle/>
          <a:p>
            <a:pPr marL="463550" indent="-463550">
              <a:tabLst>
                <a:tab pos="8455025" algn="r"/>
              </a:tabLst>
            </a:pPr>
            <a:r>
              <a:rPr lang="en-US" sz="4000" b="1" dirty="0">
                <a:latin typeface="+mn-lt"/>
              </a:rPr>
              <a:t>All Humans battle earthly pain, heartache, and death	</a:t>
            </a:r>
            <a:r>
              <a:rPr lang="en-US" sz="2800" b="1" dirty="0">
                <a:latin typeface="+mn-lt"/>
              </a:rPr>
              <a:t>1 Cor 15:53-56</a:t>
            </a:r>
          </a:p>
        </p:txBody>
      </p:sp>
      <p:sp>
        <p:nvSpPr>
          <p:cNvPr id="5" name="TextBox 4">
            <a:extLst>
              <a:ext uri="{FF2B5EF4-FFF2-40B4-BE49-F238E27FC236}">
                <a16:creationId xmlns:a16="http://schemas.microsoft.com/office/drawing/2014/main" id="{655D54A5-4A6A-D2FE-541C-7838BC042168}"/>
              </a:ext>
            </a:extLst>
          </p:cNvPr>
          <p:cNvSpPr txBox="1"/>
          <p:nvPr/>
        </p:nvSpPr>
        <p:spPr>
          <a:xfrm>
            <a:off x="266700" y="3981664"/>
            <a:ext cx="8801100" cy="2369880"/>
          </a:xfrm>
          <a:prstGeom prst="rect">
            <a:avLst/>
          </a:prstGeom>
          <a:noFill/>
        </p:spPr>
        <p:txBody>
          <a:bodyPr wrap="square">
            <a:spAutoFit/>
          </a:bodyPr>
          <a:lstStyle/>
          <a:p>
            <a:pPr marL="463550" indent="-463550">
              <a:tabLst>
                <a:tab pos="8455025" algn="r"/>
              </a:tabLst>
            </a:pPr>
            <a:r>
              <a:rPr lang="en-US" sz="4000" b="1" dirty="0">
                <a:latin typeface="+mn-lt"/>
              </a:rPr>
              <a:t>We believers, battle an enemy of our Heavenly Father, who is an </a:t>
            </a:r>
            <a:r>
              <a:rPr lang="en-US" sz="4000" b="1" dirty="0">
                <a:latin typeface="Calibri" panose="020F0502020204030204"/>
              </a:rPr>
              <a:t>Earthly Prince and who has us in his sights…</a:t>
            </a:r>
            <a:endParaRPr lang="en-US" sz="2800" b="1" dirty="0">
              <a:latin typeface="Calibri" panose="020F0502020204030204"/>
            </a:endParaRPr>
          </a:p>
          <a:p>
            <a:pPr marL="463550" indent="-463550">
              <a:tabLst>
                <a:tab pos="8455025" algn="r"/>
              </a:tabLst>
            </a:pPr>
            <a:r>
              <a:rPr lang="en-US" sz="2800" b="1" dirty="0">
                <a:latin typeface="Calibri" panose="020F0502020204030204"/>
              </a:rPr>
              <a:t>		1 Peter 5:8</a:t>
            </a:r>
            <a:endParaRPr lang="en-US" sz="2800" b="1" dirty="0">
              <a:latin typeface="+mn-lt"/>
            </a:endParaRPr>
          </a:p>
        </p:txBody>
      </p:sp>
    </p:spTree>
    <p:extLst>
      <p:ext uri="{BB962C8B-B14F-4D97-AF65-F5344CB8AC3E}">
        <p14:creationId xmlns:p14="http://schemas.microsoft.com/office/powerpoint/2010/main" val="634114973"/>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55FEA-6D35-2E95-D009-B0B907FC58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8896260-4901-EE83-D6C4-E09B392E0DFE}"/>
              </a:ext>
            </a:extLst>
          </p:cNvPr>
          <p:cNvSpPr txBox="1"/>
          <p:nvPr/>
        </p:nvSpPr>
        <p:spPr>
          <a:xfrm>
            <a:off x="0" y="609600"/>
            <a:ext cx="9144000" cy="1938992"/>
          </a:xfrm>
          <a:prstGeom prst="rect">
            <a:avLst/>
          </a:prstGeom>
          <a:noFill/>
        </p:spPr>
        <p:txBody>
          <a:bodyPr wrap="square">
            <a:spAutoFit/>
          </a:bodyPr>
          <a:lstStyle/>
          <a:p>
            <a:pPr marR="38100" algn="ctr"/>
            <a:r>
              <a:rPr lang="en-US" sz="6000" b="1" kern="1400" dirty="0">
                <a:solidFill>
                  <a:srgbClr val="001236"/>
                </a:solidFill>
                <a:uFill>
                  <a:solidFill>
                    <a:srgbClr val="3E0000"/>
                  </a:solidFill>
                </a:uFill>
                <a:latin typeface="Calibri" panose="020F0502020204030204" pitchFamily="34" charset="0"/>
              </a:rPr>
              <a:t>Life is a </a:t>
            </a:r>
            <a:r>
              <a:rPr lang="en-US" sz="6000" b="1" u="sng" kern="1400" dirty="0">
                <a:solidFill>
                  <a:srgbClr val="000000"/>
                </a:solidFill>
                <a:uFill>
                  <a:solidFill>
                    <a:srgbClr val="3E0000"/>
                  </a:solidFill>
                </a:uFill>
                <a:latin typeface="Calibri" panose="020F0502020204030204" pitchFamily="34" charset="0"/>
              </a:rPr>
              <a:t>story</a:t>
            </a:r>
            <a:r>
              <a:rPr lang="en-US" sz="6000" b="1" kern="1400" dirty="0">
                <a:solidFill>
                  <a:srgbClr val="000000"/>
                </a:solidFill>
                <a:latin typeface="Calibri" panose="020F0502020204030204" pitchFamily="34" charset="0"/>
              </a:rPr>
              <a:t> of </a:t>
            </a:r>
            <a:r>
              <a:rPr lang="en-US" sz="6000" b="1" u="sng" kern="1400" dirty="0">
                <a:solidFill>
                  <a:srgbClr val="000000"/>
                </a:solidFill>
                <a:uFill>
                  <a:solidFill>
                    <a:srgbClr val="3E0000"/>
                  </a:solidFill>
                </a:uFill>
                <a:latin typeface="Calibri" panose="020F0502020204030204" pitchFamily="34" charset="0"/>
              </a:rPr>
              <a:t>Joy</a:t>
            </a:r>
            <a:endParaRPr lang="en-US" sz="6000" b="1" kern="1400" dirty="0">
              <a:solidFill>
                <a:srgbClr val="000000"/>
              </a:solidFill>
              <a:latin typeface="Calibri" panose="020F0502020204030204" pitchFamily="34" charset="0"/>
            </a:endParaRPr>
          </a:p>
          <a:p>
            <a:pPr marR="38100" algn="ctr"/>
            <a:r>
              <a:rPr lang="en-US" sz="6000" b="1" kern="1400" dirty="0">
                <a:solidFill>
                  <a:srgbClr val="000000"/>
                </a:solidFill>
                <a:latin typeface="Calibri" panose="020F0502020204030204" pitchFamily="34" charset="0"/>
              </a:rPr>
              <a:t>out of </a:t>
            </a:r>
            <a:r>
              <a:rPr lang="en-US" sz="6000" b="1" u="sng" kern="1400" dirty="0">
                <a:solidFill>
                  <a:srgbClr val="000000"/>
                </a:solidFill>
                <a:uFill>
                  <a:solidFill>
                    <a:srgbClr val="3E0000"/>
                  </a:solidFill>
                </a:uFill>
                <a:latin typeface="Calibri" panose="020F0502020204030204" pitchFamily="34" charset="0"/>
              </a:rPr>
              <a:t>Sorrow</a:t>
            </a:r>
            <a:r>
              <a:rPr lang="en-US" sz="6000" b="1" kern="1400" dirty="0">
                <a:solidFill>
                  <a:srgbClr val="000000"/>
                </a:solidFill>
                <a:latin typeface="Calibri" panose="020F0502020204030204" pitchFamily="34" charset="0"/>
              </a:rPr>
              <a:t>.</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2FA3D94E-BAB2-D458-B631-4E54D51C535C}"/>
              </a:ext>
            </a:extLst>
          </p:cNvPr>
          <p:cNvSpPr/>
          <p:nvPr/>
        </p:nvSpPr>
        <p:spPr>
          <a:xfrm>
            <a:off x="1066800" y="316844"/>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DB15C6E5-ED6F-7258-3B87-103F8DE20825}"/>
              </a:ext>
            </a:extLst>
          </p:cNvPr>
          <p:cNvSpPr txBox="1"/>
          <p:nvPr/>
        </p:nvSpPr>
        <p:spPr>
          <a:xfrm>
            <a:off x="247650" y="2965918"/>
            <a:ext cx="8801100" cy="3539430"/>
          </a:xfrm>
          <a:prstGeom prst="rect">
            <a:avLst/>
          </a:prstGeom>
          <a:noFill/>
        </p:spPr>
        <p:txBody>
          <a:bodyPr wrap="square">
            <a:spAutoFit/>
          </a:bodyPr>
          <a:lstStyle/>
          <a:p>
            <a:r>
              <a:rPr lang="en-US" sz="3200" dirty="0">
                <a:latin typeface="+mn-lt"/>
              </a:rPr>
              <a:t>Then shall the young women rejoice in the dance, </a:t>
            </a:r>
          </a:p>
          <a:p>
            <a:r>
              <a:rPr lang="en-US" sz="3200" dirty="0">
                <a:latin typeface="+mn-lt"/>
              </a:rPr>
              <a:t>and the young men and the old shall be merry.  I will turn their mourning into joy; I will comfort them, and give them gladness for sorrow.  </a:t>
            </a:r>
            <a:r>
              <a:rPr lang="en-US" sz="3200" b="1" baseline="30000" dirty="0">
                <a:latin typeface="+mn-lt"/>
              </a:rPr>
              <a:t>14 </a:t>
            </a:r>
            <a:r>
              <a:rPr lang="en-US" sz="3200" dirty="0">
                <a:latin typeface="+mn-lt"/>
              </a:rPr>
              <a:t>I will feast the soul of the priests with abundance, and my people shall be satisfied with my goodness, </a:t>
            </a:r>
          </a:p>
          <a:p>
            <a:pPr>
              <a:tabLst>
                <a:tab pos="8455025" algn="r"/>
              </a:tabLst>
            </a:pPr>
            <a:r>
              <a:rPr lang="en-US" sz="3200" dirty="0">
                <a:latin typeface="+mn-lt"/>
              </a:rPr>
              <a:t>declares the </a:t>
            </a:r>
            <a:r>
              <a:rPr lang="en-US" sz="3200" cap="small" dirty="0">
                <a:latin typeface="+mn-lt"/>
              </a:rPr>
              <a:t>Lord</a:t>
            </a:r>
            <a:r>
              <a:rPr lang="en-US" sz="3200" dirty="0">
                <a:latin typeface="+mn-lt"/>
              </a:rPr>
              <a:t>.”	</a:t>
            </a:r>
            <a:r>
              <a:rPr lang="en-US" sz="2800" b="1" dirty="0">
                <a:latin typeface="+mn-lt"/>
              </a:rPr>
              <a:t>Jer 31:13-14</a:t>
            </a:r>
          </a:p>
        </p:txBody>
      </p:sp>
    </p:spTree>
    <p:extLst>
      <p:ext uri="{BB962C8B-B14F-4D97-AF65-F5344CB8AC3E}">
        <p14:creationId xmlns:p14="http://schemas.microsoft.com/office/powerpoint/2010/main" val="316515499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A6646-C71B-0602-17E6-907FE4BAC2B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9B5C91D-139D-55B9-0E9B-C973D69A1C2A}"/>
              </a:ext>
            </a:extLst>
          </p:cNvPr>
          <p:cNvSpPr txBox="1"/>
          <p:nvPr/>
        </p:nvSpPr>
        <p:spPr>
          <a:xfrm>
            <a:off x="0" y="-19756"/>
            <a:ext cx="9144000" cy="1754326"/>
          </a:xfrm>
          <a:prstGeom prst="rect">
            <a:avLst/>
          </a:prstGeom>
          <a:noFill/>
        </p:spPr>
        <p:txBody>
          <a:bodyPr wrap="square">
            <a:spAutoFit/>
          </a:bodyPr>
          <a:lstStyle/>
          <a:p>
            <a:pPr marR="38100" algn="ctr"/>
            <a:r>
              <a:rPr lang="en-US" sz="5400" b="1" kern="1400" dirty="0">
                <a:solidFill>
                  <a:srgbClr val="001236"/>
                </a:solidFill>
                <a:uFill>
                  <a:solidFill>
                    <a:srgbClr val="3E0000"/>
                  </a:solidFill>
                </a:uFill>
                <a:latin typeface="Calibri" panose="020F0502020204030204" pitchFamily="34" charset="0"/>
              </a:rPr>
              <a:t>Fix your eyes on Jesus and do not lose heart!</a:t>
            </a:r>
            <a:endParaRPr lang="en-US" sz="5400" b="1" kern="1400" dirty="0">
              <a:ln>
                <a:noFill/>
              </a:ln>
              <a:solidFill>
                <a:srgbClr val="000000"/>
              </a:solidFill>
              <a:effectLst/>
              <a:uFill>
                <a:solidFill>
                  <a:srgbClr val="3E0000"/>
                </a:solidFill>
              </a:uFill>
              <a:latin typeface="Calibri" panose="020F0502020204030204" pitchFamily="34" charset="0"/>
            </a:endParaRPr>
          </a:p>
        </p:txBody>
      </p:sp>
      <p:sp>
        <p:nvSpPr>
          <p:cNvPr id="3" name="TextBox 2">
            <a:extLst>
              <a:ext uri="{FF2B5EF4-FFF2-40B4-BE49-F238E27FC236}">
                <a16:creationId xmlns:a16="http://schemas.microsoft.com/office/drawing/2014/main" id="{684350B6-5D0A-E66E-1017-599AC35CB62C}"/>
              </a:ext>
            </a:extLst>
          </p:cNvPr>
          <p:cNvSpPr txBox="1"/>
          <p:nvPr/>
        </p:nvSpPr>
        <p:spPr>
          <a:xfrm>
            <a:off x="-8467" y="1676400"/>
            <a:ext cx="8991600" cy="5016758"/>
          </a:xfrm>
          <a:prstGeom prst="rect">
            <a:avLst/>
          </a:prstGeom>
          <a:noFill/>
        </p:spPr>
        <p:txBody>
          <a:bodyPr wrap="square">
            <a:spAutoFit/>
          </a:bodyPr>
          <a:lstStyle/>
          <a:p>
            <a:pPr>
              <a:tabLst>
                <a:tab pos="8748713" algn="r"/>
              </a:tabLst>
            </a:pPr>
            <a:r>
              <a:rPr lang="en-US" sz="3200" dirty="0">
                <a:latin typeface="+mn-lt"/>
              </a:rPr>
              <a:t>Therefore, since we are surrounded by so great a cloud of witnesses, let us also lay aside every weight, and sin which clings so closely, and let us run with endurance the race that is set before us, </a:t>
            </a:r>
            <a:r>
              <a:rPr lang="en-US" sz="3200" b="1" baseline="30000" dirty="0">
                <a:latin typeface="+mn-lt"/>
              </a:rPr>
              <a:t>2 </a:t>
            </a:r>
            <a:r>
              <a:rPr lang="en-US" sz="3200" dirty="0">
                <a:latin typeface="+mn-lt"/>
              </a:rPr>
              <a:t>looking to </a:t>
            </a:r>
            <a:r>
              <a:rPr lang="en-US" sz="3200" b="1" dirty="0">
                <a:latin typeface="+mn-lt"/>
              </a:rPr>
              <a:t>Jesus</a:t>
            </a:r>
            <a:r>
              <a:rPr lang="en-US" sz="3200" dirty="0">
                <a:latin typeface="+mn-lt"/>
              </a:rPr>
              <a:t>, the founder and perfecter of our faith, who for the joy that was set before him endured the cross, despising the shame, and is seated at the right hand of the throne of God. </a:t>
            </a:r>
            <a:r>
              <a:rPr lang="en-US" sz="3200" b="1" baseline="30000" dirty="0">
                <a:latin typeface="+mn-lt"/>
              </a:rPr>
              <a:t>3 </a:t>
            </a:r>
            <a:r>
              <a:rPr lang="en-US" sz="3200" dirty="0">
                <a:latin typeface="+mn-lt"/>
              </a:rPr>
              <a:t>Consider </a:t>
            </a:r>
            <a:r>
              <a:rPr lang="en-US" sz="3200" b="1" dirty="0">
                <a:latin typeface="+mn-lt"/>
              </a:rPr>
              <a:t>Him</a:t>
            </a:r>
            <a:r>
              <a:rPr lang="en-US" sz="3200" dirty="0">
                <a:latin typeface="+mn-lt"/>
              </a:rPr>
              <a:t> who endured from sinners such hostility against himself, so that you may not grow weary or fainthearted.	</a:t>
            </a:r>
            <a:r>
              <a:rPr lang="en-US" sz="2800" b="1" dirty="0">
                <a:latin typeface="+mn-lt"/>
              </a:rPr>
              <a:t>Heb 12:1-3</a:t>
            </a:r>
          </a:p>
        </p:txBody>
      </p:sp>
    </p:spTree>
    <p:extLst>
      <p:ext uri="{BB962C8B-B14F-4D97-AF65-F5344CB8AC3E}">
        <p14:creationId xmlns:p14="http://schemas.microsoft.com/office/powerpoint/2010/main" val="660916971"/>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2F51C44A-48FD-452A-B631-29826638C0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21048</TotalTime>
  <Words>975</Words>
  <Application>Microsoft Office PowerPoint</Application>
  <PresentationFormat>On-screen Show (4:3)</PresentationFormat>
  <Paragraphs>38</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930</cp:revision>
  <cp:lastPrinted>2022-10-02T13:03:38Z</cp:lastPrinted>
  <dcterms:created xsi:type="dcterms:W3CDTF">2020-07-19T11:17:55Z</dcterms:created>
  <dcterms:modified xsi:type="dcterms:W3CDTF">2026-01-18T13:40:57Z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