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8441" r:id="rId5"/>
    <p:sldId id="8837" r:id="rId6"/>
    <p:sldId id="8838" r:id="rId7"/>
    <p:sldId id="8839" r:id="rId8"/>
    <p:sldId id="8847" r:id="rId9"/>
    <p:sldId id="8816" r:id="rId10"/>
    <p:sldId id="8849" r:id="rId11"/>
    <p:sldId id="8851" r:id="rId12"/>
    <p:sldId id="8848"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3E0000"/>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3" autoAdjust="0"/>
    <p:restoredTop sz="91026" autoAdjust="0"/>
  </p:normalViewPr>
  <p:slideViewPr>
    <p:cSldViewPr showGuides="1">
      <p:cViewPr varScale="1">
        <p:scale>
          <a:sx n="61" d="100"/>
          <a:sy n="61" d="100"/>
        </p:scale>
        <p:origin x="1453" y="47"/>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1/11/2026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1/11/2026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1/11/2026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1/11/2026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1/11/2026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1/11/2026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1/11/2026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1/11/2026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1/11/2026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1/11/2026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1/11/2026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1/11/2026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1/11/2026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1/11/2026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302684" y="3947537"/>
            <a:ext cx="3606094" cy="137976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Luke 2:25-40</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Matthew 1:25, 2:1-12</a:t>
            </a:r>
          </a:p>
          <a:p>
            <a:pPr marL="57150" marR="38100" indent="0" algn="l">
              <a:spcAft>
                <a:spcPts val="400"/>
              </a:spcAft>
              <a:buNone/>
            </a:pPr>
            <a:r>
              <a:rPr lang="en-US" sz="2800" b="1" i="1" kern="1400" dirty="0">
                <a:solidFill>
                  <a:srgbClr val="000000"/>
                </a:solidFill>
                <a:latin typeface="Calibri" panose="020F0502020204030204" pitchFamily="34" charset="0"/>
              </a:rPr>
              <a:t>Daniel 2:1-45</a:t>
            </a:r>
            <a:endParaRPr lang="en-US" sz="3200" kern="1400" dirty="0">
              <a:ln>
                <a:noFill/>
              </a:ln>
              <a:solidFill>
                <a:srgbClr val="000000"/>
              </a:solidFill>
              <a:effectLst/>
              <a:latin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0"/>
            <a:ext cx="9143999" cy="321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Christmas Revelation</a:t>
            </a:r>
          </a:p>
          <a:p>
            <a:pPr marL="0" marR="38100" indent="0">
              <a:spcBef>
                <a:spcPts val="0"/>
              </a:spcBef>
              <a:spcAft>
                <a:spcPts val="600"/>
              </a:spcAft>
            </a:pPr>
            <a:endParaRPr lang="en-US" sz="5400" b="1" i="1" dirty="0">
              <a:cs typeface="Arial" panose="020B0604020202020204" pitchFamily="34" charset="0"/>
            </a:endParaRPr>
          </a:p>
          <a:p>
            <a:pPr marL="0" marR="38100" indent="0">
              <a:spcBef>
                <a:spcPts val="0"/>
              </a:spcBef>
              <a:spcAft>
                <a:spcPts val="600"/>
              </a:spcAft>
              <a:tabLst>
                <a:tab pos="688975" algn="l"/>
              </a:tabLst>
            </a:pPr>
            <a:r>
              <a:rPr lang="en-US" sz="4000" b="1" i="1" dirty="0">
                <a:cs typeface="Arial" panose="020B0604020202020204" pitchFamily="34" charset="0"/>
              </a:rPr>
              <a:t>	</a:t>
            </a:r>
            <a:r>
              <a:rPr lang="en-US" sz="4000" b="1" dirty="0">
                <a:cs typeface="Arial" panose="020B0604020202020204" pitchFamily="34" charset="0"/>
              </a:rPr>
              <a:t>The Jewish</a:t>
            </a:r>
          </a:p>
          <a:p>
            <a:pPr marL="0" marR="38100" indent="0">
              <a:spcBef>
                <a:spcPts val="0"/>
              </a:spcBef>
              <a:spcAft>
                <a:spcPts val="600"/>
              </a:spcAft>
              <a:tabLst>
                <a:tab pos="688975" algn="l"/>
              </a:tabLst>
            </a:pPr>
            <a:r>
              <a:rPr lang="en-US" sz="4000" b="1" dirty="0">
                <a:cs typeface="Arial" panose="020B0604020202020204" pitchFamily="34" charset="0"/>
              </a:rPr>
              <a:t> 	Epiphany</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737308" y="6019896"/>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12/21/25</a:t>
            </a:r>
          </a:p>
        </p:txBody>
      </p:sp>
      <p:pic>
        <p:nvPicPr>
          <p:cNvPr id="3" name="Picture 2">
            <a:extLst>
              <a:ext uri="{FF2B5EF4-FFF2-40B4-BE49-F238E27FC236}">
                <a16:creationId xmlns:a16="http://schemas.microsoft.com/office/drawing/2014/main" id="{96362F47-EFCE-22B2-9D64-6AC542971C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0449" y="1290404"/>
            <a:ext cx="3970867" cy="5336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516D-7F76-FFB2-2762-F3DF7F26B0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DF64E3-59F0-17C4-6995-ECE2D32F2892}"/>
              </a:ext>
            </a:extLst>
          </p:cNvPr>
          <p:cNvSpPr txBox="1"/>
          <p:nvPr/>
        </p:nvSpPr>
        <p:spPr>
          <a:xfrm>
            <a:off x="0" y="207554"/>
            <a:ext cx="9144000" cy="2554545"/>
          </a:xfrm>
          <a:prstGeom prst="rect">
            <a:avLst/>
          </a:prstGeom>
          <a:noFill/>
        </p:spPr>
        <p:txBody>
          <a:bodyPr wrap="square">
            <a:spAutoFit/>
          </a:bodyPr>
          <a:lstStyle/>
          <a:p>
            <a:pPr marR="38100" algn="ctr"/>
            <a:r>
              <a:rPr lang="en-US" sz="5000" b="1" kern="1400" dirty="0">
                <a:solidFill>
                  <a:srgbClr val="001236"/>
                </a:solidFill>
                <a:uFill>
                  <a:solidFill>
                    <a:srgbClr val="3E0000"/>
                  </a:solidFill>
                </a:uFill>
                <a:latin typeface="Calibri" panose="020F0502020204030204" pitchFamily="34" charset="0"/>
              </a:rPr>
              <a:t>When Jesus is carried into the temple, circumcised, &amp; named:</a:t>
            </a:r>
          </a:p>
          <a:p>
            <a:pPr marL="0" marR="0" lvl="0" indent="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lang="en-US" sz="6000" b="1" kern="1400" dirty="0">
                <a:solidFill>
                  <a:srgbClr val="000000"/>
                </a:solidFill>
                <a:uFill>
                  <a:solidFill>
                    <a:srgbClr val="3E0000"/>
                  </a:solidFill>
                </a:uFill>
                <a:latin typeface="Calibri" panose="020F0502020204030204" pitchFamily="34" charset="0"/>
              </a:rPr>
              <a:t>	A </a:t>
            </a:r>
            <a:r>
              <a:rPr lang="en-US" sz="6000" b="1" u="sng" kern="1400" dirty="0">
                <a:solidFill>
                  <a:srgbClr val="000000"/>
                </a:solidFill>
                <a:uFill>
                  <a:solidFill>
                    <a:srgbClr val="3E0000"/>
                  </a:solidFill>
                </a:uFill>
                <a:latin typeface="Calibri" panose="020F0502020204030204" pitchFamily="34" charset="0"/>
              </a:rPr>
              <a:t>man</a:t>
            </a:r>
            <a:r>
              <a:rPr lang="en-US" sz="6000" b="1" kern="1400" dirty="0">
                <a:solidFill>
                  <a:srgbClr val="000000"/>
                </a:solidFill>
                <a:latin typeface="Calibri" panose="020F0502020204030204" pitchFamily="34" charset="0"/>
              </a:rPr>
              <a:t> is </a:t>
            </a:r>
            <a:r>
              <a:rPr lang="en-US" sz="6000" b="1" u="sng" kern="1400" dirty="0">
                <a:solidFill>
                  <a:srgbClr val="000000"/>
                </a:solidFill>
                <a:uFill>
                  <a:solidFill>
                    <a:srgbClr val="3E0000"/>
                  </a:solidFill>
                </a:uFill>
                <a:latin typeface="Calibri" panose="020F0502020204030204" pitchFamily="34" charset="0"/>
              </a:rPr>
              <a:t>waiting</a:t>
            </a:r>
            <a:r>
              <a:rPr lang="en-US" sz="6000" b="1" kern="1400" dirty="0">
                <a:ln>
                  <a:noFill/>
                </a:ln>
                <a:solidFill>
                  <a:srgbClr val="000000"/>
                </a:solidFill>
                <a:effectLst/>
                <a:latin typeface="Calibri" panose="020F0502020204030204" pitchFamily="34" charset="0"/>
              </a:rPr>
              <a:t>. 	</a:t>
            </a:r>
            <a:r>
              <a:rPr kumimoji="0" lang="en-US" sz="2800" b="1" i="0" u="none" strike="noStrike" kern="1400" cap="none" spc="0" normalizeH="0" baseline="0" noProof="0" dirty="0">
                <a:ln>
                  <a:noFill/>
                </a:ln>
                <a:solidFill>
                  <a:srgbClr val="000000"/>
                </a:solidFill>
                <a:effectLst/>
                <a:uLnTx/>
                <a:uFillTx/>
                <a:latin typeface="Calibri" panose="020F0502020204030204"/>
                <a:ea typeface="+mn-ea"/>
                <a:cs typeface="+mn-cs"/>
              </a:rPr>
              <a:t>Lk 2:25-27a</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55C96751-1ADC-1DBA-39D4-EFF89C7E7F94}"/>
              </a:ext>
            </a:extLst>
          </p:cNvPr>
          <p:cNvSpPr/>
          <p:nvPr/>
        </p:nvSpPr>
        <p:spPr>
          <a:xfrm>
            <a:off x="171450" y="12712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0742713-F3F1-7239-EE4D-66B1AAB01488}"/>
              </a:ext>
            </a:extLst>
          </p:cNvPr>
          <p:cNvSpPr txBox="1"/>
          <p:nvPr/>
        </p:nvSpPr>
        <p:spPr>
          <a:xfrm>
            <a:off x="171450" y="3135785"/>
            <a:ext cx="8801100" cy="3539430"/>
          </a:xfrm>
          <a:prstGeom prst="rect">
            <a:avLst/>
          </a:prstGeom>
          <a:noFill/>
        </p:spPr>
        <p:txBody>
          <a:bodyPr wrap="square">
            <a:spAutoFit/>
          </a:bodyPr>
          <a:lstStyle/>
          <a:p>
            <a:r>
              <a:rPr lang="en-US" sz="3200" dirty="0">
                <a:latin typeface="+mn-lt"/>
              </a:rPr>
              <a:t>Now there was a man in Jerusalem, whose name was Simeon, and this man was righteous and devout, </a:t>
            </a:r>
            <a:r>
              <a:rPr lang="en-US" sz="3200" b="1" u="sng" dirty="0">
                <a:solidFill>
                  <a:srgbClr val="001236"/>
                </a:solidFill>
                <a:latin typeface="+mn-lt"/>
              </a:rPr>
              <a:t>waiting for the consolation of Israel</a:t>
            </a:r>
            <a:r>
              <a:rPr lang="en-US" sz="3200" dirty="0">
                <a:latin typeface="+mn-lt"/>
              </a:rPr>
              <a:t>, and the Holy Spirit was upon him. </a:t>
            </a:r>
            <a:r>
              <a:rPr lang="en-US" sz="3200" b="1" baseline="30000" dirty="0">
                <a:latin typeface="+mn-lt"/>
              </a:rPr>
              <a:t>26 </a:t>
            </a:r>
            <a:r>
              <a:rPr lang="en-US" sz="3200" dirty="0">
                <a:latin typeface="+mn-lt"/>
              </a:rPr>
              <a:t>And it had been revealed to him by the Holy Spirit that he would not see death before he had seen the Lord’s Christ. </a:t>
            </a:r>
            <a:r>
              <a:rPr lang="en-US" sz="3200" b="1" baseline="30000" dirty="0">
                <a:latin typeface="+mn-lt"/>
              </a:rPr>
              <a:t>27 </a:t>
            </a:r>
            <a:r>
              <a:rPr lang="en-US" sz="3200" dirty="0">
                <a:latin typeface="+mn-lt"/>
              </a:rPr>
              <a:t>And he came in the Spirit into the temple… </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34513931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9AEE9-BBC9-87A5-ACC9-5C9FC208332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AFBE81-6407-176C-7C21-4B932F995AEC}"/>
              </a:ext>
            </a:extLst>
          </p:cNvPr>
          <p:cNvSpPr txBox="1"/>
          <p:nvPr/>
        </p:nvSpPr>
        <p:spPr>
          <a:xfrm>
            <a:off x="0" y="207554"/>
            <a:ext cx="9144000" cy="2554545"/>
          </a:xfrm>
          <a:prstGeom prst="rect">
            <a:avLst/>
          </a:prstGeom>
          <a:noFill/>
        </p:spPr>
        <p:txBody>
          <a:bodyPr wrap="square">
            <a:spAutoFit/>
          </a:bodyPr>
          <a:lstStyle/>
          <a:p>
            <a:pPr marR="38100" algn="ctr"/>
            <a:r>
              <a:rPr lang="en-US" sz="5000" b="1" kern="1400" dirty="0">
                <a:solidFill>
                  <a:srgbClr val="001236"/>
                </a:solidFill>
                <a:uFill>
                  <a:solidFill>
                    <a:srgbClr val="3E0000"/>
                  </a:solidFill>
                </a:uFill>
                <a:latin typeface="Calibri" panose="020F0502020204030204" pitchFamily="34" charset="0"/>
              </a:rPr>
              <a:t>When Jesus is carried into the temple, circumcised, &amp; named:</a:t>
            </a:r>
          </a:p>
          <a:p>
            <a:pPr marL="0" marR="0" lvl="0" indent="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lang="en-US" sz="6000" b="1" kern="1400" dirty="0">
                <a:solidFill>
                  <a:srgbClr val="000000"/>
                </a:solidFill>
                <a:uFill>
                  <a:solidFill>
                    <a:srgbClr val="3E0000"/>
                  </a:solidFill>
                </a:uFill>
                <a:latin typeface="Calibri" panose="020F0502020204030204" pitchFamily="34" charset="0"/>
              </a:rPr>
              <a:t>	A </a:t>
            </a:r>
            <a:r>
              <a:rPr lang="en-US" sz="6000" b="1" u="sng" kern="1400" dirty="0">
                <a:solidFill>
                  <a:srgbClr val="000000"/>
                </a:solidFill>
                <a:uFill>
                  <a:solidFill>
                    <a:srgbClr val="3E0000"/>
                  </a:solidFill>
                </a:uFill>
                <a:latin typeface="Calibri" panose="020F0502020204030204" pitchFamily="34" charset="0"/>
              </a:rPr>
              <a:t>woman</a:t>
            </a:r>
            <a:r>
              <a:rPr lang="en-US" sz="6000" b="1" kern="1400" dirty="0">
                <a:solidFill>
                  <a:srgbClr val="000000"/>
                </a:solidFill>
                <a:latin typeface="Calibri" panose="020F0502020204030204" pitchFamily="34" charset="0"/>
              </a:rPr>
              <a:t> is </a:t>
            </a:r>
            <a:r>
              <a:rPr lang="en-US" sz="6000" b="1" u="sng" kern="1400" dirty="0">
                <a:solidFill>
                  <a:srgbClr val="000000"/>
                </a:solidFill>
                <a:uFill>
                  <a:solidFill>
                    <a:srgbClr val="3E0000"/>
                  </a:solidFill>
                </a:uFill>
                <a:latin typeface="Calibri" panose="020F0502020204030204" pitchFamily="34" charset="0"/>
              </a:rPr>
              <a:t>worshipping</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EE673F6E-C552-E3D0-B624-F2717B92017E}"/>
              </a:ext>
            </a:extLst>
          </p:cNvPr>
          <p:cNvSpPr/>
          <p:nvPr/>
        </p:nvSpPr>
        <p:spPr>
          <a:xfrm>
            <a:off x="171450" y="12712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7A2CD0C-8F89-15E0-D762-93F3FEEE6DBD}"/>
              </a:ext>
            </a:extLst>
          </p:cNvPr>
          <p:cNvSpPr txBox="1"/>
          <p:nvPr/>
        </p:nvSpPr>
        <p:spPr>
          <a:xfrm>
            <a:off x="171450" y="3111016"/>
            <a:ext cx="8801100" cy="3539430"/>
          </a:xfrm>
          <a:prstGeom prst="rect">
            <a:avLst/>
          </a:prstGeom>
          <a:noFill/>
        </p:spPr>
        <p:txBody>
          <a:bodyPr wrap="square">
            <a:spAutoFit/>
          </a:bodyPr>
          <a:lstStyle/>
          <a:p>
            <a:pPr>
              <a:tabLst>
                <a:tab pos="8455025" algn="r"/>
              </a:tabLst>
            </a:pPr>
            <a:r>
              <a:rPr lang="en-US" sz="3200" dirty="0">
                <a:latin typeface="+mn-lt"/>
              </a:rPr>
              <a:t>And there was a prophetess, Anna, the daughter of Phanuel, of the tribe of Asher. She was advanced in years, having lived with her husband seven years from when she was a virgin, </a:t>
            </a:r>
            <a:r>
              <a:rPr lang="en-US" sz="3200" b="1" baseline="30000" dirty="0">
                <a:latin typeface="+mn-lt"/>
              </a:rPr>
              <a:t>37 </a:t>
            </a:r>
            <a:r>
              <a:rPr lang="en-US" sz="3200" dirty="0">
                <a:latin typeface="+mn-lt"/>
              </a:rPr>
              <a:t>and then as a widow until she was eighty-four. </a:t>
            </a:r>
            <a:r>
              <a:rPr lang="en-US" sz="3200" b="1" u="sng" dirty="0">
                <a:solidFill>
                  <a:srgbClr val="001236"/>
                </a:solidFill>
                <a:latin typeface="+mn-lt"/>
              </a:rPr>
              <a:t>She did not depart from the temple, worshiping with fasting and prayer night and day</a:t>
            </a:r>
            <a:r>
              <a:rPr lang="en-US" sz="3200" dirty="0">
                <a:latin typeface="+mn-lt"/>
              </a:rPr>
              <a:t>. 	</a:t>
            </a:r>
            <a:r>
              <a:rPr lang="en-US" sz="2800" b="1" dirty="0">
                <a:latin typeface="+mn-lt"/>
              </a:rPr>
              <a:t>Lk 2:36-37</a:t>
            </a:r>
          </a:p>
        </p:txBody>
      </p:sp>
    </p:spTree>
    <p:extLst>
      <p:ext uri="{BB962C8B-B14F-4D97-AF65-F5344CB8AC3E}">
        <p14:creationId xmlns:p14="http://schemas.microsoft.com/office/powerpoint/2010/main" val="140694176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2F42-3FA1-A4D9-13FC-937026915A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FFF04F-AAD0-692B-1423-6427E20B1938}"/>
              </a:ext>
            </a:extLst>
          </p:cNvPr>
          <p:cNvSpPr txBox="1"/>
          <p:nvPr/>
        </p:nvSpPr>
        <p:spPr>
          <a:xfrm>
            <a:off x="36689" y="712636"/>
            <a:ext cx="9144000" cy="2554545"/>
          </a:xfrm>
          <a:prstGeom prst="rect">
            <a:avLst/>
          </a:prstGeom>
          <a:noFill/>
        </p:spPr>
        <p:txBody>
          <a:bodyPr wrap="square">
            <a:spAutoFit/>
          </a:bodyPr>
          <a:lstStyle/>
          <a:p>
            <a:pPr marR="38100" algn="ctr"/>
            <a:r>
              <a:rPr lang="en-US" sz="5000" b="1" kern="1400" dirty="0">
                <a:solidFill>
                  <a:srgbClr val="001236"/>
                </a:solidFill>
                <a:uFill>
                  <a:solidFill>
                    <a:srgbClr val="3E0000"/>
                  </a:solidFill>
                </a:uFill>
                <a:latin typeface="Calibri" panose="020F0502020204030204" pitchFamily="34" charset="0"/>
              </a:rPr>
              <a:t>When Jesus is carried into the temple, circumcised, &amp; named:</a:t>
            </a:r>
          </a:p>
          <a:p>
            <a:pPr marL="0" marR="0" lvl="0" indent="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lang="en-US" sz="6000" b="1" kern="1400" dirty="0">
                <a:solidFill>
                  <a:srgbClr val="000000"/>
                </a:solidFill>
                <a:uFill>
                  <a:solidFill>
                    <a:srgbClr val="3E0000"/>
                  </a:solidFill>
                </a:uFill>
                <a:latin typeface="Calibri" panose="020F0502020204030204" pitchFamily="34" charset="0"/>
              </a:rPr>
              <a:t>	A </a:t>
            </a:r>
            <a:r>
              <a:rPr lang="en-US" sz="6000" b="1" u="sng" kern="1400" dirty="0">
                <a:solidFill>
                  <a:srgbClr val="000000"/>
                </a:solidFill>
                <a:uFill>
                  <a:solidFill>
                    <a:srgbClr val="3E0000"/>
                  </a:solidFill>
                </a:uFill>
                <a:latin typeface="Calibri" panose="020F0502020204030204" pitchFamily="34" charset="0"/>
              </a:rPr>
              <a:t>group</a:t>
            </a:r>
            <a:r>
              <a:rPr lang="en-US" sz="6000" b="1" kern="1400" dirty="0">
                <a:solidFill>
                  <a:srgbClr val="000000"/>
                </a:solidFill>
                <a:latin typeface="Calibri" panose="020F0502020204030204" pitchFamily="34" charset="0"/>
              </a:rPr>
              <a:t> is </a:t>
            </a:r>
            <a:r>
              <a:rPr lang="en-US" sz="6000" b="1" u="sng" kern="1400" dirty="0">
                <a:solidFill>
                  <a:srgbClr val="000000"/>
                </a:solidFill>
                <a:uFill>
                  <a:solidFill>
                    <a:srgbClr val="3E0000"/>
                  </a:solidFill>
                </a:uFill>
                <a:latin typeface="Calibri" panose="020F0502020204030204" pitchFamily="34" charset="0"/>
              </a:rPr>
              <a:t>anticipating</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D26D8A73-6C60-B037-43EC-169FB5714171}"/>
              </a:ext>
            </a:extLst>
          </p:cNvPr>
          <p:cNvSpPr/>
          <p:nvPr/>
        </p:nvSpPr>
        <p:spPr>
          <a:xfrm>
            <a:off x="232833" y="41988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A41D17C-EC8C-E57F-E83A-594FB99438F5}"/>
              </a:ext>
            </a:extLst>
          </p:cNvPr>
          <p:cNvSpPr txBox="1"/>
          <p:nvPr/>
        </p:nvSpPr>
        <p:spPr>
          <a:xfrm>
            <a:off x="247650" y="4095902"/>
            <a:ext cx="8801100" cy="1569660"/>
          </a:xfrm>
          <a:prstGeom prst="rect">
            <a:avLst/>
          </a:prstGeom>
          <a:noFill/>
        </p:spPr>
        <p:txBody>
          <a:bodyPr wrap="square">
            <a:spAutoFit/>
          </a:bodyPr>
          <a:lstStyle/>
          <a:p>
            <a:r>
              <a:rPr lang="en-US" sz="3200" dirty="0">
                <a:latin typeface="+mn-lt"/>
              </a:rPr>
              <a:t>And coming up at that very hour she began to give thanks to God and to speak of him to </a:t>
            </a:r>
            <a:r>
              <a:rPr lang="en-US" sz="3200" b="1" u="sng" dirty="0">
                <a:solidFill>
                  <a:srgbClr val="001236"/>
                </a:solidFill>
                <a:latin typeface="+mn-lt"/>
              </a:rPr>
              <a:t>all who were waiting for the redemption of Jerusalem</a:t>
            </a:r>
            <a:r>
              <a:rPr lang="en-US" sz="3200" dirty="0">
                <a:latin typeface="+mn-lt"/>
              </a:rPr>
              <a:t>.	</a:t>
            </a:r>
            <a:r>
              <a:rPr lang="en-US" sz="2800" b="1" dirty="0">
                <a:latin typeface="+mn-lt"/>
              </a:rPr>
              <a:t>Lk 2:38</a:t>
            </a:r>
          </a:p>
        </p:txBody>
      </p:sp>
    </p:spTree>
    <p:extLst>
      <p:ext uri="{BB962C8B-B14F-4D97-AF65-F5344CB8AC3E}">
        <p14:creationId xmlns:p14="http://schemas.microsoft.com/office/powerpoint/2010/main" val="198653790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4959A-9C55-FC74-834C-D9407976B9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58FF79B-48F7-3AC3-12B8-BA8DD5AC22AC}"/>
              </a:ext>
            </a:extLst>
          </p:cNvPr>
          <p:cNvSpPr txBox="1"/>
          <p:nvPr/>
        </p:nvSpPr>
        <p:spPr>
          <a:xfrm>
            <a:off x="457200" y="118170"/>
            <a:ext cx="8305800" cy="2862322"/>
          </a:xfrm>
          <a:prstGeom prst="rect">
            <a:avLst/>
          </a:prstGeom>
          <a:noFill/>
        </p:spPr>
        <p:txBody>
          <a:bodyPr wrap="square">
            <a:spAutoFit/>
          </a:bodyPr>
          <a:lstStyle/>
          <a:p>
            <a:pPr marR="38100" algn="ctr"/>
            <a:r>
              <a:rPr lang="en-US" sz="6000" b="1" kern="1400" dirty="0">
                <a:solidFill>
                  <a:srgbClr val="000000"/>
                </a:solidFill>
                <a:uFill>
                  <a:solidFill>
                    <a:srgbClr val="3E0000"/>
                  </a:solidFill>
                </a:uFill>
                <a:latin typeface="Calibri" panose="020F0502020204030204" pitchFamily="34" charset="0"/>
              </a:rPr>
              <a:t>The Kingdom of God is always revealed by community / groups.</a:t>
            </a:r>
            <a:endParaRPr lang="en-US" sz="6000" i="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77A7066E-C932-F7BA-DE59-8031DEE1B82B}"/>
              </a:ext>
            </a:extLst>
          </p:cNvPr>
          <p:cNvSpPr txBox="1"/>
          <p:nvPr/>
        </p:nvSpPr>
        <p:spPr>
          <a:xfrm>
            <a:off x="190500" y="2986136"/>
            <a:ext cx="8763000" cy="3539430"/>
          </a:xfrm>
          <a:prstGeom prst="rect">
            <a:avLst/>
          </a:prstGeom>
          <a:noFill/>
        </p:spPr>
        <p:txBody>
          <a:bodyPr wrap="square">
            <a:spAutoFit/>
          </a:bodyPr>
          <a:lstStyle/>
          <a:p>
            <a:pPr>
              <a:tabLst>
                <a:tab pos="8455025" algn="r"/>
              </a:tabLst>
            </a:pPr>
            <a:r>
              <a:rPr lang="en-US" sz="3200" dirty="0">
                <a:latin typeface="+mn-lt"/>
              </a:rPr>
              <a:t>For by the grace given to me I say to everyone among you not to think of himself more highly than he ought to think, but to think with sober judgment, each according to the measure of faith that God has assigned. </a:t>
            </a:r>
            <a:r>
              <a:rPr lang="en-US" sz="3200" b="1" baseline="30000" dirty="0">
                <a:latin typeface="+mn-lt"/>
              </a:rPr>
              <a:t>4 </a:t>
            </a:r>
            <a:r>
              <a:rPr lang="en-US" sz="3200" dirty="0">
                <a:latin typeface="+mn-lt"/>
              </a:rPr>
              <a:t>For as in one body we have many members, and the members do not all have the same function.</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Rom 12:3-4</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1032575959"/>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8296B-AA75-B000-8BA1-4F9A645BFD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BEF945-0766-5CFA-B07C-80B903C5F985}"/>
              </a:ext>
            </a:extLst>
          </p:cNvPr>
          <p:cNvSpPr txBox="1"/>
          <p:nvPr/>
        </p:nvSpPr>
        <p:spPr>
          <a:xfrm>
            <a:off x="190500" y="533400"/>
            <a:ext cx="8763000" cy="5632311"/>
          </a:xfrm>
          <a:prstGeom prst="rect">
            <a:avLst/>
          </a:prstGeom>
          <a:noFill/>
        </p:spPr>
        <p:txBody>
          <a:bodyPr wrap="square">
            <a:spAutoFit/>
          </a:bodyPr>
          <a:lstStyle/>
          <a:p>
            <a:pPr>
              <a:tabLst>
                <a:tab pos="8455025" algn="r"/>
              </a:tabLst>
            </a:pPr>
            <a:r>
              <a:rPr lang="en-US" sz="3600" dirty="0">
                <a:latin typeface="+mn-lt"/>
              </a:rPr>
              <a:t>So if there is any encouragement in Christ, any comfort from love, any participation in the Spirit, any affection and sympathy, </a:t>
            </a:r>
            <a:r>
              <a:rPr lang="en-US" sz="3600" b="1" baseline="30000" dirty="0">
                <a:latin typeface="+mn-lt"/>
              </a:rPr>
              <a:t>2 </a:t>
            </a:r>
            <a:r>
              <a:rPr lang="en-US" sz="3600" dirty="0">
                <a:latin typeface="+mn-lt"/>
              </a:rPr>
              <a:t>complete my joy by being of the same mind, having the same love, being in full accord and of one mind. </a:t>
            </a:r>
            <a:r>
              <a:rPr lang="en-US" sz="3600" b="1" baseline="30000" dirty="0">
                <a:latin typeface="+mn-lt"/>
              </a:rPr>
              <a:t>3 </a:t>
            </a:r>
            <a:r>
              <a:rPr lang="en-US" sz="3600" dirty="0">
                <a:latin typeface="+mn-lt"/>
              </a:rPr>
              <a:t>Do nothing from selfish ambition or conceit, but in humility count others more significant than yourselves. </a:t>
            </a:r>
            <a:r>
              <a:rPr lang="en-US" sz="3600" b="1" baseline="30000" dirty="0">
                <a:latin typeface="+mn-lt"/>
              </a:rPr>
              <a:t>4 </a:t>
            </a:r>
            <a:r>
              <a:rPr lang="en-US" sz="3600" dirty="0">
                <a:latin typeface="+mn-lt"/>
              </a:rPr>
              <a:t>Let each of you look not only to his own interests, but also to the interests of others.</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Phil 2:1-4</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4207573423"/>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6918-F62C-9218-7655-02F1E9A3F57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343C7DE-2293-EFD0-EE82-5132CFC84791}"/>
              </a:ext>
            </a:extLst>
          </p:cNvPr>
          <p:cNvSpPr txBox="1"/>
          <p:nvPr/>
        </p:nvSpPr>
        <p:spPr>
          <a:xfrm>
            <a:off x="190500" y="685800"/>
            <a:ext cx="8763000" cy="5078313"/>
          </a:xfrm>
          <a:prstGeom prst="rect">
            <a:avLst/>
          </a:prstGeom>
          <a:noFill/>
        </p:spPr>
        <p:txBody>
          <a:bodyPr wrap="square">
            <a:spAutoFit/>
          </a:bodyPr>
          <a:lstStyle/>
          <a:p>
            <a:pPr>
              <a:tabLst>
                <a:tab pos="8455025" algn="r"/>
              </a:tabLst>
            </a:pPr>
            <a:r>
              <a:rPr lang="en-US" sz="3600" dirty="0">
                <a:latin typeface="+mn-lt"/>
              </a:rPr>
              <a:t>Have this mind among yourselves, which is yours in Christ Jesus, </a:t>
            </a:r>
            <a:r>
              <a:rPr lang="en-US" sz="3600" b="1" baseline="30000" dirty="0">
                <a:latin typeface="+mn-lt"/>
              </a:rPr>
              <a:t>6 </a:t>
            </a:r>
            <a:r>
              <a:rPr lang="en-US" sz="3600" dirty="0">
                <a:latin typeface="+mn-lt"/>
              </a:rPr>
              <a:t>who, though he was in the form of God, did not count equality with God a thing to be grasped, </a:t>
            </a:r>
            <a:r>
              <a:rPr lang="en-US" sz="3600" b="1" baseline="30000" dirty="0">
                <a:latin typeface="+mn-lt"/>
              </a:rPr>
              <a:t>7 </a:t>
            </a:r>
            <a:r>
              <a:rPr lang="en-US" sz="3600" dirty="0">
                <a:latin typeface="+mn-lt"/>
              </a:rPr>
              <a:t>but emptied himself, by taking the form of a servant, being born in the likeness of men. </a:t>
            </a:r>
            <a:r>
              <a:rPr lang="en-US" sz="3600" b="1" baseline="30000" dirty="0">
                <a:latin typeface="+mn-lt"/>
              </a:rPr>
              <a:t>8 </a:t>
            </a:r>
            <a:r>
              <a:rPr lang="en-US" sz="3600" dirty="0">
                <a:latin typeface="+mn-lt"/>
              </a:rPr>
              <a:t>And being found in human form, he humbled himself by becoming obedient to the point of death, even death on a cross.	</a:t>
            </a:r>
            <a:r>
              <a:rPr lang="en-US" sz="2800" b="1" kern="1400" dirty="0">
                <a:solidFill>
                  <a:srgbClr val="000000"/>
                </a:solidFill>
                <a:latin typeface="+mn-lt"/>
              </a:rPr>
              <a:t>Phil 2:5-8</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763884390"/>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58C2A-7CB9-6CAA-FF1D-BE481A7B2D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D16E65-1AB9-C88E-1714-8DE1024B7299}"/>
              </a:ext>
            </a:extLst>
          </p:cNvPr>
          <p:cNvSpPr txBox="1"/>
          <p:nvPr/>
        </p:nvSpPr>
        <p:spPr>
          <a:xfrm>
            <a:off x="36689" y="712636"/>
            <a:ext cx="9144000" cy="2554545"/>
          </a:xfrm>
          <a:prstGeom prst="rect">
            <a:avLst/>
          </a:prstGeom>
          <a:noFill/>
        </p:spPr>
        <p:txBody>
          <a:bodyPr wrap="square">
            <a:spAutoFit/>
          </a:bodyPr>
          <a:lstStyle/>
          <a:p>
            <a:pPr marR="38100" algn="ctr"/>
            <a:r>
              <a:rPr lang="en-US" sz="5000" b="1" kern="1400" dirty="0">
                <a:solidFill>
                  <a:srgbClr val="001236"/>
                </a:solidFill>
                <a:uFill>
                  <a:solidFill>
                    <a:srgbClr val="3E0000"/>
                  </a:solidFill>
                </a:uFill>
                <a:latin typeface="Calibri" panose="020F0502020204030204" pitchFamily="34" charset="0"/>
              </a:rPr>
              <a:t>When Jesus is carried into the temple, circumcised, &amp; named:</a:t>
            </a:r>
          </a:p>
          <a:p>
            <a:pPr marL="0" marR="0" lvl="0" indent="0" algn="l" defTabSz="914400" rtl="0" eaLnBrk="0" fontAlgn="base" latinLnBrk="0" hangingPunct="0">
              <a:lnSpc>
                <a:spcPct val="100000"/>
              </a:lnSpc>
              <a:spcBef>
                <a:spcPct val="0"/>
              </a:spcBef>
              <a:spcAft>
                <a:spcPct val="0"/>
              </a:spcAft>
              <a:buClrTx/>
              <a:buSzTx/>
              <a:buFontTx/>
              <a:buNone/>
              <a:tabLst>
                <a:tab pos="463550" algn="l"/>
                <a:tab pos="8512175" algn="r"/>
              </a:tabLst>
              <a:defRPr/>
            </a:pPr>
            <a:r>
              <a:rPr lang="en-US" sz="6000" b="1" kern="1400" dirty="0">
                <a:solidFill>
                  <a:srgbClr val="000000"/>
                </a:solidFill>
                <a:uFill>
                  <a:solidFill>
                    <a:srgbClr val="3E0000"/>
                  </a:solidFill>
                </a:uFill>
                <a:latin typeface="Calibri" panose="020F0502020204030204" pitchFamily="34" charset="0"/>
              </a:rPr>
              <a:t>	A </a:t>
            </a:r>
            <a:r>
              <a:rPr lang="en-US" sz="6000" b="1" u="sng" kern="1400" dirty="0">
                <a:solidFill>
                  <a:srgbClr val="000000"/>
                </a:solidFill>
                <a:uFill>
                  <a:solidFill>
                    <a:srgbClr val="3E0000"/>
                  </a:solidFill>
                </a:uFill>
                <a:latin typeface="Calibri" panose="020F0502020204030204" pitchFamily="34" charset="0"/>
              </a:rPr>
              <a:t>Messiah</a:t>
            </a:r>
            <a:r>
              <a:rPr lang="en-US" sz="6000" b="1" kern="1400" dirty="0">
                <a:solidFill>
                  <a:srgbClr val="000000"/>
                </a:solidFill>
                <a:latin typeface="Calibri" panose="020F0502020204030204" pitchFamily="34" charset="0"/>
              </a:rPr>
              <a:t> is </a:t>
            </a:r>
            <a:r>
              <a:rPr lang="en-US" sz="6000" b="1" u="sng" kern="1400" dirty="0">
                <a:solidFill>
                  <a:srgbClr val="000000"/>
                </a:solidFill>
                <a:uFill>
                  <a:solidFill>
                    <a:srgbClr val="3E0000"/>
                  </a:solidFill>
                </a:uFill>
                <a:latin typeface="Calibri" panose="020F0502020204030204" pitchFamily="34" charset="0"/>
              </a:rPr>
              <a:t>revealed</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09D199EF-74FE-8D8A-9829-873375485A48}"/>
              </a:ext>
            </a:extLst>
          </p:cNvPr>
          <p:cNvSpPr/>
          <p:nvPr/>
        </p:nvSpPr>
        <p:spPr>
          <a:xfrm>
            <a:off x="232833" y="41988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606BF2C-A39B-42A3-A68C-347F4702217A}"/>
              </a:ext>
            </a:extLst>
          </p:cNvPr>
          <p:cNvSpPr txBox="1"/>
          <p:nvPr/>
        </p:nvSpPr>
        <p:spPr>
          <a:xfrm>
            <a:off x="247650" y="3429000"/>
            <a:ext cx="8801100" cy="3046988"/>
          </a:xfrm>
          <a:prstGeom prst="rect">
            <a:avLst/>
          </a:prstGeom>
          <a:noFill/>
        </p:spPr>
        <p:txBody>
          <a:bodyPr wrap="square">
            <a:spAutoFit/>
          </a:bodyPr>
          <a:lstStyle/>
          <a:p>
            <a:pPr>
              <a:tabLst>
                <a:tab pos="8512175" algn="r"/>
              </a:tabLst>
            </a:pPr>
            <a:r>
              <a:rPr lang="en-US" sz="3200" dirty="0">
                <a:latin typeface="+mn-lt"/>
              </a:rPr>
              <a:t>And Simeon blessed them and said to Mary his mother, “Behold, this child is appointed for the fall and rising of many in Israel, and for a sign that is opposed </a:t>
            </a:r>
            <a:r>
              <a:rPr lang="en-US" sz="3200" b="1" baseline="30000" dirty="0">
                <a:latin typeface="+mn-lt"/>
              </a:rPr>
              <a:t>35 </a:t>
            </a:r>
            <a:r>
              <a:rPr lang="en-US" sz="3200" dirty="0">
                <a:latin typeface="+mn-lt"/>
              </a:rPr>
              <a:t>(and a sword will pierce through your own soul also), so that thoughts from many hearts may be revealed.”.	</a:t>
            </a:r>
            <a:r>
              <a:rPr lang="en-US" sz="2800" b="1" dirty="0">
                <a:latin typeface="+mn-lt"/>
              </a:rPr>
              <a:t>Lk 2:34-35</a:t>
            </a:r>
          </a:p>
        </p:txBody>
      </p:sp>
    </p:spTree>
    <p:extLst>
      <p:ext uri="{BB962C8B-B14F-4D97-AF65-F5344CB8AC3E}">
        <p14:creationId xmlns:p14="http://schemas.microsoft.com/office/powerpoint/2010/main" val="223540102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BB089-0867-1276-96C4-D43CFF9B6E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FD7C9E-8AA5-4AAB-37C9-3BEAA4C8FFC3}"/>
              </a:ext>
            </a:extLst>
          </p:cNvPr>
          <p:cNvSpPr txBox="1"/>
          <p:nvPr/>
        </p:nvSpPr>
        <p:spPr>
          <a:xfrm>
            <a:off x="457200" y="118170"/>
            <a:ext cx="8305800" cy="2862322"/>
          </a:xfrm>
          <a:prstGeom prst="rect">
            <a:avLst/>
          </a:prstGeom>
          <a:noFill/>
        </p:spPr>
        <p:txBody>
          <a:bodyPr wrap="square">
            <a:spAutoFit/>
          </a:bodyPr>
          <a:lstStyle/>
          <a:p>
            <a:pPr marR="38100" algn="ctr"/>
            <a:r>
              <a:rPr lang="en-US" sz="6000" b="1" kern="1400" dirty="0">
                <a:solidFill>
                  <a:srgbClr val="000000"/>
                </a:solidFill>
                <a:uFill>
                  <a:solidFill>
                    <a:srgbClr val="3E0000"/>
                  </a:solidFill>
                </a:uFill>
                <a:latin typeface="Calibri" panose="020F0502020204030204" pitchFamily="34" charset="0"/>
              </a:rPr>
              <a:t>The Kingdom of God is always revealed by community / groups.</a:t>
            </a:r>
            <a:endParaRPr lang="en-US" sz="6000" i="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EB37F882-1BBC-AF9C-6C0C-DEFD64E2D5FD}"/>
              </a:ext>
            </a:extLst>
          </p:cNvPr>
          <p:cNvSpPr txBox="1"/>
          <p:nvPr/>
        </p:nvSpPr>
        <p:spPr>
          <a:xfrm>
            <a:off x="190500" y="3048000"/>
            <a:ext cx="8763000" cy="3539430"/>
          </a:xfrm>
          <a:prstGeom prst="rect">
            <a:avLst/>
          </a:prstGeom>
          <a:noFill/>
        </p:spPr>
        <p:txBody>
          <a:bodyPr wrap="square">
            <a:spAutoFit/>
          </a:bodyPr>
          <a:lstStyle/>
          <a:p>
            <a:pPr>
              <a:tabLst>
                <a:tab pos="8567738" algn="r"/>
              </a:tabLst>
            </a:pPr>
            <a:r>
              <a:rPr lang="en-US" sz="3200" dirty="0">
                <a:latin typeface="+mn-lt"/>
              </a:rPr>
              <a:t>I appeal to you therefore, brothers, by the mercies of God, to present your bodies as a living sacrifice, holy and acceptable to God, which is your spiritual worship. </a:t>
            </a:r>
            <a:r>
              <a:rPr lang="en-US" sz="3200" b="1" baseline="30000" dirty="0">
                <a:latin typeface="+mn-lt"/>
              </a:rPr>
              <a:t>2 </a:t>
            </a:r>
            <a:r>
              <a:rPr lang="en-US" sz="3200" dirty="0">
                <a:latin typeface="+mn-lt"/>
              </a:rPr>
              <a:t>Do not be conformed to this world, but be transformed by the renewal of your mind, that by testing you may discern what is the will of God, what is good and acceptable and perfect.</a:t>
            </a:r>
            <a:r>
              <a:rPr lang="en-US" sz="2800" b="1" kern="1400" dirty="0">
                <a:solidFill>
                  <a:srgbClr val="000000"/>
                </a:solidFill>
                <a:uFill>
                  <a:solidFill>
                    <a:srgbClr val="3E0000"/>
                  </a:solidFill>
                </a:uFill>
                <a:latin typeface="+mn-lt"/>
              </a:rPr>
              <a:t>	</a:t>
            </a:r>
            <a:r>
              <a:rPr lang="en-US" sz="2800" b="1" kern="1400" dirty="0">
                <a:solidFill>
                  <a:srgbClr val="000000"/>
                </a:solidFill>
                <a:latin typeface="+mn-lt"/>
              </a:rPr>
              <a:t>Rom 12:1-2</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215419074"/>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20839</TotalTime>
  <Words>686</Words>
  <Application>Microsoft Office PowerPoint</Application>
  <PresentationFormat>On-screen Show (4:3)</PresentationFormat>
  <Paragraphs>26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927</cp:revision>
  <cp:lastPrinted>2022-10-02T13:03:38Z</cp:lastPrinted>
  <dcterms:created xsi:type="dcterms:W3CDTF">2020-07-19T11:17:55Z</dcterms:created>
  <dcterms:modified xsi:type="dcterms:W3CDTF">2026-01-11T13:01:33Z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