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8"/>
  </p:notesMasterIdLst>
  <p:handoutMasterIdLst>
    <p:handoutMasterId r:id="rId19"/>
  </p:handoutMasterIdLst>
  <p:sldIdLst>
    <p:sldId id="8441" r:id="rId5"/>
    <p:sldId id="8752" r:id="rId6"/>
    <p:sldId id="8816" r:id="rId7"/>
    <p:sldId id="8817" r:id="rId8"/>
    <p:sldId id="8832" r:id="rId9"/>
    <p:sldId id="8819" r:id="rId10"/>
    <p:sldId id="8818" r:id="rId11"/>
    <p:sldId id="8820" r:id="rId12"/>
    <p:sldId id="8824" r:id="rId13"/>
    <p:sldId id="8825" r:id="rId14"/>
    <p:sldId id="8814" r:id="rId15"/>
    <p:sldId id="8822" r:id="rId16"/>
    <p:sldId id="8827" r:id="rId17"/>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1236"/>
    <a:srgbClr val="0033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83" autoAdjust="0"/>
    <p:restoredTop sz="91026" autoAdjust="0"/>
  </p:normalViewPr>
  <p:slideViewPr>
    <p:cSldViewPr showGuides="1">
      <p:cViewPr>
        <p:scale>
          <a:sx n="60" d="100"/>
          <a:sy n="60" d="100"/>
        </p:scale>
        <p:origin x="1474" y="64"/>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12/21/2025</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12/21/2025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12/21/2025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12/21/2025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12/21/2025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12/21/2025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12/21/2025</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12/21/2025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12/21/2025</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12/21/2025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12/21/2025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12/21/2025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12/21/2025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12/21/2025</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6D6C-A615-7D14-4C6B-FDB9268D4F17}"/>
            </a:ext>
          </a:extLst>
        </p:cNvPr>
        <p:cNvGrpSpPr/>
        <p:nvPr/>
      </p:nvGrpSpPr>
      <p:grpSpPr>
        <a:xfrm>
          <a:off x="0" y="0"/>
          <a:ext cx="0" cy="0"/>
          <a:chOff x="0" y="0"/>
          <a:chExt cx="0" cy="0"/>
        </a:xfrm>
      </p:grpSpPr>
      <p:sp>
        <p:nvSpPr>
          <p:cNvPr id="5" name="TextBox 9">
            <a:extLst>
              <a:ext uri="{FF2B5EF4-FFF2-40B4-BE49-F238E27FC236}">
                <a16:creationId xmlns:a16="http://schemas.microsoft.com/office/drawing/2014/main" id="{FE117635-1170-FAE7-FC1A-D151B0C7E2B8}"/>
              </a:ext>
            </a:extLst>
          </p:cNvPr>
          <p:cNvSpPr txBox="1">
            <a:spLocks noChangeArrowheads="1"/>
          </p:cNvSpPr>
          <p:nvPr/>
        </p:nvSpPr>
        <p:spPr bwMode="auto">
          <a:xfrm>
            <a:off x="280106" y="5558517"/>
            <a:ext cx="8583787" cy="137976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57150" marR="38100" indent="0" algn="l">
              <a:spcAft>
                <a:spcPts val="400"/>
              </a:spcAft>
              <a:buNone/>
            </a:pPr>
            <a:r>
              <a:rPr lang="en-US" sz="2800" b="1" i="1" kern="1400" dirty="0">
                <a:ln>
                  <a:noFill/>
                </a:ln>
                <a:solidFill>
                  <a:srgbClr val="000000"/>
                </a:solidFill>
                <a:effectLst/>
                <a:latin typeface="Calibri" panose="020F0502020204030204" pitchFamily="34" charset="0"/>
              </a:rPr>
              <a:t>Luke 1:26-56; 2:1-24; Matthew 1:18-25; 2:18-25;</a:t>
            </a:r>
          </a:p>
          <a:p>
            <a:pPr marL="57150" marR="38100" indent="0" algn="l">
              <a:spcAft>
                <a:spcPts val="400"/>
              </a:spcAft>
              <a:buNone/>
            </a:pPr>
            <a:r>
              <a:rPr lang="en-US" sz="2800" b="1" i="1" kern="1400" dirty="0">
                <a:ln>
                  <a:noFill/>
                </a:ln>
                <a:solidFill>
                  <a:srgbClr val="000000"/>
                </a:solidFill>
                <a:effectLst/>
                <a:latin typeface="Calibri" panose="020F0502020204030204" pitchFamily="34" charset="0"/>
              </a:rPr>
              <a:t>John 6:28-33; 1 Samuel 16:7-13</a:t>
            </a:r>
            <a:endParaRPr lang="en-US" sz="3200" kern="1400" dirty="0">
              <a:ln>
                <a:noFill/>
              </a:ln>
              <a:solidFill>
                <a:srgbClr val="000000"/>
              </a:solidFill>
              <a:effectLst/>
              <a:latin typeface="Times New Roman" panose="02020603050405020304" pitchFamily="18" charset="0"/>
            </a:endParaRPr>
          </a:p>
        </p:txBody>
      </p:sp>
      <p:sp>
        <p:nvSpPr>
          <p:cNvPr id="2" name="TextBox 9">
            <a:extLst>
              <a:ext uri="{FF2B5EF4-FFF2-40B4-BE49-F238E27FC236}">
                <a16:creationId xmlns:a16="http://schemas.microsoft.com/office/drawing/2014/main" id="{83BBC2F3-17BA-7CAF-1AC7-0F8D18C7F517}"/>
              </a:ext>
            </a:extLst>
          </p:cNvPr>
          <p:cNvSpPr txBox="1">
            <a:spLocks noChangeArrowheads="1"/>
          </p:cNvSpPr>
          <p:nvPr/>
        </p:nvSpPr>
        <p:spPr bwMode="auto">
          <a:xfrm>
            <a:off x="1" y="0"/>
            <a:ext cx="91439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cs typeface="Arial" panose="020B0604020202020204" pitchFamily="34" charset="0"/>
              </a:rPr>
              <a:t>A Christmas Messiah</a:t>
            </a:r>
          </a:p>
        </p:txBody>
      </p:sp>
      <p:sp>
        <p:nvSpPr>
          <p:cNvPr id="4" name="TextBox 9">
            <a:extLst>
              <a:ext uri="{FF2B5EF4-FFF2-40B4-BE49-F238E27FC236}">
                <a16:creationId xmlns:a16="http://schemas.microsoft.com/office/drawing/2014/main" id="{10CAE491-434D-CE0C-FC1C-B4EBC0BC3780}"/>
              </a:ext>
            </a:extLst>
          </p:cNvPr>
          <p:cNvSpPr txBox="1">
            <a:spLocks noChangeArrowheads="1"/>
          </p:cNvSpPr>
          <p:nvPr/>
        </p:nvSpPr>
        <p:spPr bwMode="auto">
          <a:xfrm>
            <a:off x="6858000" y="6042678"/>
            <a:ext cx="1924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200" b="1" i="1" dirty="0">
                <a:solidFill>
                  <a:schemeClr val="tx2">
                    <a:lumMod val="75000"/>
                  </a:schemeClr>
                </a:solidFill>
                <a:cs typeface="Arial" panose="020B0604020202020204" pitchFamily="34" charset="0"/>
              </a:rPr>
              <a:t>12/21/25</a:t>
            </a:r>
          </a:p>
        </p:txBody>
      </p:sp>
      <p:pic>
        <p:nvPicPr>
          <p:cNvPr id="1026" name="Picture 2" descr="What's in a Nativity Scene? Explaining the Crèche |">
            <a:extLst>
              <a:ext uri="{FF2B5EF4-FFF2-40B4-BE49-F238E27FC236}">
                <a16:creationId xmlns:a16="http://schemas.microsoft.com/office/drawing/2014/main" id="{2AEC2E35-5375-CC9C-BC32-F92A3BEB92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299" y="923330"/>
            <a:ext cx="8153400" cy="4586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985840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ACA06-7E00-C304-24B1-4380C7F056B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EB072C1-1A3A-0533-D2EF-B7CFAE81D83C}"/>
              </a:ext>
            </a:extLst>
          </p:cNvPr>
          <p:cNvSpPr txBox="1"/>
          <p:nvPr/>
        </p:nvSpPr>
        <p:spPr>
          <a:xfrm>
            <a:off x="0" y="30480"/>
            <a:ext cx="9144000" cy="2677656"/>
          </a:xfrm>
          <a:prstGeom prst="rect">
            <a:avLst/>
          </a:prstGeom>
          <a:noFill/>
        </p:spPr>
        <p:txBody>
          <a:bodyPr wrap="square">
            <a:spAutoFit/>
          </a:bodyPr>
          <a:lstStyle/>
          <a:p>
            <a:pPr marR="38100" algn="ctr"/>
            <a:r>
              <a:rPr lang="en-US" sz="5400" b="1" kern="1400" dirty="0">
                <a:solidFill>
                  <a:srgbClr val="000000"/>
                </a:solidFill>
                <a:uFill>
                  <a:solidFill>
                    <a:srgbClr val="3E0000"/>
                  </a:solidFill>
                </a:uFill>
                <a:latin typeface="Calibri" panose="020F0502020204030204" pitchFamily="34" charset="0"/>
              </a:rPr>
              <a:t>The manger scene includes</a:t>
            </a:r>
          </a:p>
          <a:p>
            <a:pPr marR="38100" algn="ctr"/>
            <a:r>
              <a:rPr lang="en-US" sz="5400" b="1" kern="1400" dirty="0">
                <a:solidFill>
                  <a:srgbClr val="000000"/>
                </a:solidFill>
                <a:uFill>
                  <a:solidFill>
                    <a:srgbClr val="3E0000"/>
                  </a:solidFill>
                </a:uFill>
                <a:latin typeface="Calibri" panose="020F0502020204030204" pitchFamily="34" charset="0"/>
              </a:rPr>
              <a:t>the unconventional story of:</a:t>
            </a:r>
          </a:p>
          <a:p>
            <a:pPr marR="38100" algn="ctr"/>
            <a:r>
              <a:rPr lang="en-US" sz="6000" b="1" kern="1400" dirty="0">
                <a:solidFill>
                  <a:srgbClr val="000000"/>
                </a:solidFill>
                <a:uFill>
                  <a:solidFill>
                    <a:srgbClr val="3E0000"/>
                  </a:solidFill>
                </a:uFill>
                <a:latin typeface="Calibri" panose="020F0502020204030204" pitchFamily="34" charset="0"/>
              </a:rPr>
              <a:t>A </a:t>
            </a:r>
            <a:r>
              <a:rPr lang="en-US" sz="6000" b="1" u="sng" kern="1400" dirty="0">
                <a:solidFill>
                  <a:srgbClr val="000000"/>
                </a:solidFill>
                <a:uFill>
                  <a:solidFill>
                    <a:srgbClr val="3E0000"/>
                  </a:solidFill>
                </a:uFill>
                <a:latin typeface="Calibri" panose="020F0502020204030204" pitchFamily="34" charset="0"/>
              </a:rPr>
              <a:t>couple</a:t>
            </a:r>
            <a:r>
              <a:rPr lang="en-US" sz="6000" b="1" kern="1400" dirty="0">
                <a:solidFill>
                  <a:srgbClr val="000000"/>
                </a:solidFill>
                <a:uFill>
                  <a:solidFill>
                    <a:srgbClr val="3E0000"/>
                  </a:solidFill>
                </a:uFill>
                <a:latin typeface="Calibri" panose="020F0502020204030204" pitchFamily="34" charset="0"/>
              </a:rPr>
              <a:t>,</a:t>
            </a:r>
            <a:r>
              <a:rPr lang="en-US" sz="6000" b="1" kern="1400" dirty="0">
                <a:solidFill>
                  <a:srgbClr val="000000"/>
                </a:solid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Mary</a:t>
            </a:r>
            <a:r>
              <a:rPr lang="en-US" sz="6000" b="1" kern="1400" dirty="0">
                <a:solidFill>
                  <a:srgbClr val="000000"/>
                </a:solidFill>
                <a:latin typeface="Calibri" panose="020F0502020204030204" pitchFamily="34" charset="0"/>
              </a:rPr>
              <a:t> and </a:t>
            </a:r>
            <a:r>
              <a:rPr lang="en-US" sz="6000" b="1" u="sng" kern="1400" dirty="0">
                <a:solidFill>
                  <a:srgbClr val="000000"/>
                </a:solidFill>
                <a:uFill>
                  <a:solidFill>
                    <a:srgbClr val="3E0000"/>
                  </a:solidFill>
                </a:uFill>
                <a:latin typeface="Calibri" panose="020F0502020204030204" pitchFamily="34" charset="0"/>
              </a:rPr>
              <a:t>Joseph</a:t>
            </a:r>
            <a:r>
              <a:rPr lang="en-US" sz="6000" b="1" kern="1400" dirty="0">
                <a:ln>
                  <a:noFill/>
                </a:ln>
                <a:solidFill>
                  <a:srgbClr val="000000"/>
                </a:solidFill>
                <a:effectLst/>
                <a:latin typeface="Calibri" panose="020F0502020204030204" pitchFamily="34" charset="0"/>
              </a:rPr>
              <a:t>.</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D3C44E07-F760-5496-0EE2-E465574E2356}"/>
              </a:ext>
            </a:extLst>
          </p:cNvPr>
          <p:cNvSpPr/>
          <p:nvPr/>
        </p:nvSpPr>
        <p:spPr>
          <a:xfrm>
            <a:off x="225072" y="30480"/>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4D7616EE-F4DF-F538-C215-8360333BEF6E}"/>
              </a:ext>
            </a:extLst>
          </p:cNvPr>
          <p:cNvSpPr txBox="1"/>
          <p:nvPr/>
        </p:nvSpPr>
        <p:spPr>
          <a:xfrm>
            <a:off x="171450" y="2819400"/>
            <a:ext cx="8801100" cy="4462760"/>
          </a:xfrm>
          <a:prstGeom prst="rect">
            <a:avLst/>
          </a:prstGeom>
          <a:noFill/>
        </p:spPr>
        <p:txBody>
          <a:bodyPr wrap="square">
            <a:spAutoFit/>
          </a:bodyPr>
          <a:lstStyle/>
          <a:p>
            <a:pPr>
              <a:tabLst>
                <a:tab pos="8512175" algn="r"/>
              </a:tabLst>
            </a:pPr>
            <a:r>
              <a:rPr lang="en-US" sz="3200" dirty="0">
                <a:latin typeface="+mn-lt"/>
              </a:rPr>
              <a:t>And Joseph also went up from… the town of Nazareth, to Judea, to the city of… Bethlehem… </a:t>
            </a:r>
            <a:r>
              <a:rPr lang="en-US" sz="3200" b="1" baseline="30000" dirty="0">
                <a:latin typeface="+mn-lt"/>
              </a:rPr>
              <a:t>5 </a:t>
            </a:r>
            <a:r>
              <a:rPr lang="en-US" sz="3200" dirty="0">
                <a:latin typeface="+mn-lt"/>
              </a:rPr>
              <a:t>to be registered with Mary, his betrothed, who was with child. </a:t>
            </a:r>
            <a:r>
              <a:rPr lang="en-US" sz="3200" b="1" baseline="30000" dirty="0">
                <a:latin typeface="+mn-lt"/>
              </a:rPr>
              <a:t>6 </a:t>
            </a:r>
            <a:r>
              <a:rPr lang="en-US" sz="3200" dirty="0">
                <a:latin typeface="+mn-lt"/>
              </a:rPr>
              <a:t>And while they were there, the time came for her to give birth. </a:t>
            </a:r>
            <a:r>
              <a:rPr lang="en-US" sz="3200" b="1" baseline="30000" dirty="0">
                <a:latin typeface="+mn-lt"/>
              </a:rPr>
              <a:t>7 </a:t>
            </a:r>
            <a:r>
              <a:rPr lang="en-US" sz="3200" dirty="0">
                <a:latin typeface="+mn-lt"/>
              </a:rPr>
              <a:t>And she gave birth to her firstborn son and wrapped him in swaddling cloths and laid him in a manger, because there was no place for them in the inn. </a:t>
            </a:r>
            <a:r>
              <a:rPr lang="en-US" sz="2800" b="1" kern="1400" dirty="0">
                <a:solidFill>
                  <a:srgbClr val="000000"/>
                </a:solidFill>
                <a:uFill>
                  <a:solidFill>
                    <a:srgbClr val="3E0000"/>
                  </a:solidFill>
                </a:uFill>
                <a:latin typeface="+mn-lt"/>
              </a:rPr>
              <a:t>	</a:t>
            </a:r>
            <a:r>
              <a:rPr lang="en-US" sz="2800" b="1" kern="1400" dirty="0">
                <a:solidFill>
                  <a:srgbClr val="000000"/>
                </a:solidFill>
                <a:latin typeface="+mn-lt"/>
              </a:rPr>
              <a:t>Lk 1:4-7 abv</a:t>
            </a:r>
            <a:endParaRPr lang="en-US" sz="2800" kern="1400" dirty="0">
              <a:solidFill>
                <a:srgbClr val="000000"/>
              </a:solidFill>
              <a:latin typeface="+mn-lt"/>
            </a:endParaRPr>
          </a:p>
          <a:p>
            <a:pPr>
              <a:tabLst>
                <a:tab pos="8399463" algn="r"/>
              </a:tabLst>
            </a:pPr>
            <a:endParaRPr lang="en-US" sz="2800" b="1" kern="1400" dirty="0">
              <a:solidFill>
                <a:srgbClr val="000000"/>
              </a:solidFill>
              <a:uFill>
                <a:solidFill>
                  <a:srgbClr val="3E0000"/>
                </a:solidFill>
              </a:uFill>
              <a:latin typeface="+mn-lt"/>
            </a:endParaRPr>
          </a:p>
        </p:txBody>
      </p:sp>
    </p:spTree>
    <p:extLst>
      <p:ext uri="{BB962C8B-B14F-4D97-AF65-F5344CB8AC3E}">
        <p14:creationId xmlns:p14="http://schemas.microsoft.com/office/powerpoint/2010/main" val="2378386540"/>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8296B-AA75-B000-8BA1-4F9A645BFDF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475AFEF-6B93-905B-D9D4-4881AA1757E4}"/>
              </a:ext>
            </a:extLst>
          </p:cNvPr>
          <p:cNvSpPr txBox="1"/>
          <p:nvPr/>
        </p:nvSpPr>
        <p:spPr>
          <a:xfrm>
            <a:off x="0" y="446544"/>
            <a:ext cx="9144000" cy="2677656"/>
          </a:xfrm>
          <a:prstGeom prst="rect">
            <a:avLst/>
          </a:prstGeom>
          <a:noFill/>
        </p:spPr>
        <p:txBody>
          <a:bodyPr wrap="square">
            <a:spAutoFit/>
          </a:bodyPr>
          <a:lstStyle/>
          <a:p>
            <a:pPr marR="38100" algn="ctr"/>
            <a:r>
              <a:rPr lang="en-US" sz="5400" b="1" kern="1400" dirty="0">
                <a:solidFill>
                  <a:srgbClr val="000000"/>
                </a:solidFill>
                <a:uFill>
                  <a:solidFill>
                    <a:srgbClr val="3E0000"/>
                  </a:solidFill>
                </a:uFill>
                <a:latin typeface="Calibri" panose="020F0502020204030204" pitchFamily="34" charset="0"/>
              </a:rPr>
              <a:t>The manger scene includes</a:t>
            </a:r>
          </a:p>
          <a:p>
            <a:pPr marR="38100" algn="ctr"/>
            <a:r>
              <a:rPr lang="en-US" sz="5400" b="1" kern="1400" dirty="0">
                <a:solidFill>
                  <a:srgbClr val="000000"/>
                </a:solidFill>
                <a:uFill>
                  <a:solidFill>
                    <a:srgbClr val="3E0000"/>
                  </a:solidFill>
                </a:uFill>
                <a:latin typeface="Calibri" panose="020F0502020204030204" pitchFamily="34" charset="0"/>
              </a:rPr>
              <a:t>the unconventional story of:</a:t>
            </a:r>
          </a:p>
          <a:p>
            <a:pPr marR="38100" algn="ctr"/>
            <a:r>
              <a:rPr lang="en-US" sz="6000" b="1" kern="1400" dirty="0">
                <a:solidFill>
                  <a:srgbClr val="000000"/>
                </a:solidFill>
                <a:uFill>
                  <a:solidFill>
                    <a:srgbClr val="3E0000"/>
                  </a:solidFill>
                </a:uFill>
                <a:latin typeface="Calibri" panose="020F0502020204030204" pitchFamily="34" charset="0"/>
              </a:rPr>
              <a:t>A </a:t>
            </a:r>
            <a:r>
              <a:rPr lang="en-US" sz="6000" b="1" u="sng" kern="1400" dirty="0">
                <a:solidFill>
                  <a:srgbClr val="000000"/>
                </a:solidFill>
                <a:uFill>
                  <a:solidFill>
                    <a:srgbClr val="3E0000"/>
                  </a:solidFill>
                </a:uFill>
                <a:latin typeface="Calibri" panose="020F0502020204030204" pitchFamily="34" charset="0"/>
              </a:rPr>
              <a:t>Travel</a:t>
            </a:r>
            <a:r>
              <a:rPr lang="en-US" sz="6000" b="1" kern="1400" dirty="0">
                <a:solidFill>
                  <a:srgbClr val="000000"/>
                </a:solid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Lodge</a:t>
            </a:r>
            <a:r>
              <a:rPr lang="en-US" sz="6000" b="1" kern="1400" dirty="0">
                <a:ln>
                  <a:noFill/>
                </a:ln>
                <a:solidFill>
                  <a:srgbClr val="000000"/>
                </a:solidFill>
                <a:effectLst/>
                <a:latin typeface="Calibri" panose="020F0502020204030204" pitchFamily="34" charset="0"/>
              </a:rPr>
              <a:t>. </a:t>
            </a:r>
            <a:r>
              <a:rPr lang="en-US" sz="4400" i="1" kern="1400" dirty="0">
                <a:ln>
                  <a:noFill/>
                </a:ln>
                <a:solidFill>
                  <a:srgbClr val="000000"/>
                </a:solidFill>
                <a:effectLst/>
                <a:latin typeface="Calibri" panose="020F0502020204030204" pitchFamily="34" charset="0"/>
              </a:rPr>
              <a:t>(animal stall)</a:t>
            </a:r>
            <a:endParaRPr lang="en-US" sz="4400" i="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3794AF0B-6F12-AE97-0377-65E5CB59D8E5}"/>
              </a:ext>
            </a:extLst>
          </p:cNvPr>
          <p:cNvSpPr/>
          <p:nvPr/>
        </p:nvSpPr>
        <p:spPr>
          <a:xfrm>
            <a:off x="381000" y="153788"/>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98BEF945-0766-5CFA-B07C-80B903C5F985}"/>
              </a:ext>
            </a:extLst>
          </p:cNvPr>
          <p:cNvSpPr txBox="1"/>
          <p:nvPr/>
        </p:nvSpPr>
        <p:spPr>
          <a:xfrm>
            <a:off x="171450" y="3733800"/>
            <a:ext cx="8801100" cy="2985433"/>
          </a:xfrm>
          <a:prstGeom prst="rect">
            <a:avLst/>
          </a:prstGeom>
          <a:noFill/>
        </p:spPr>
        <p:txBody>
          <a:bodyPr wrap="square">
            <a:spAutoFit/>
          </a:bodyPr>
          <a:lstStyle/>
          <a:p>
            <a:pPr>
              <a:tabLst>
                <a:tab pos="8512175" algn="r"/>
              </a:tabLst>
            </a:pPr>
            <a:r>
              <a:rPr lang="en-US" sz="3200" dirty="0">
                <a:latin typeface="+mn-lt"/>
              </a:rPr>
              <a:t>And while they were there, the time came for her to give birth. </a:t>
            </a:r>
            <a:r>
              <a:rPr lang="en-US" sz="3200" b="1" baseline="30000" dirty="0">
                <a:latin typeface="+mn-lt"/>
              </a:rPr>
              <a:t>7 </a:t>
            </a:r>
            <a:r>
              <a:rPr lang="en-US" sz="3200" dirty="0">
                <a:latin typeface="+mn-lt"/>
              </a:rPr>
              <a:t>And she gave birth to her firstborn son and wrapped him in swaddling cloths and laid him in a manger, because there was no place for them in the inn. </a:t>
            </a:r>
            <a:r>
              <a:rPr lang="en-US" sz="2800" b="1" kern="1400" dirty="0">
                <a:solidFill>
                  <a:srgbClr val="000000"/>
                </a:solidFill>
                <a:uFill>
                  <a:solidFill>
                    <a:srgbClr val="3E0000"/>
                  </a:solidFill>
                </a:uFill>
                <a:latin typeface="+mn-lt"/>
              </a:rPr>
              <a:t>	</a:t>
            </a:r>
            <a:r>
              <a:rPr lang="en-US" sz="2800" b="1" kern="1400" dirty="0">
                <a:solidFill>
                  <a:srgbClr val="000000"/>
                </a:solidFill>
                <a:latin typeface="+mn-lt"/>
              </a:rPr>
              <a:t>Lk 2:6-7</a:t>
            </a:r>
            <a:endParaRPr lang="en-US" sz="2800" kern="1400" dirty="0">
              <a:solidFill>
                <a:srgbClr val="000000"/>
              </a:solidFill>
              <a:latin typeface="+mn-lt"/>
            </a:endParaRPr>
          </a:p>
          <a:p>
            <a:pPr>
              <a:tabLst>
                <a:tab pos="8399463" algn="r"/>
              </a:tabLst>
            </a:pPr>
            <a:endParaRPr lang="en-US" sz="2800" b="1" kern="1400" dirty="0">
              <a:solidFill>
                <a:srgbClr val="000000"/>
              </a:solidFill>
              <a:uFill>
                <a:solidFill>
                  <a:srgbClr val="3E0000"/>
                </a:solidFill>
              </a:uFill>
              <a:latin typeface="+mn-lt"/>
            </a:endParaRPr>
          </a:p>
        </p:txBody>
      </p:sp>
    </p:spTree>
    <p:extLst>
      <p:ext uri="{BB962C8B-B14F-4D97-AF65-F5344CB8AC3E}">
        <p14:creationId xmlns:p14="http://schemas.microsoft.com/office/powerpoint/2010/main" val="420757342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77B37-FA43-466E-094B-59A95423D55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105BF28-B158-EF72-CA21-B14851621551}"/>
              </a:ext>
            </a:extLst>
          </p:cNvPr>
          <p:cNvSpPr txBox="1"/>
          <p:nvPr/>
        </p:nvSpPr>
        <p:spPr>
          <a:xfrm>
            <a:off x="0" y="446544"/>
            <a:ext cx="9144000" cy="2677656"/>
          </a:xfrm>
          <a:prstGeom prst="rect">
            <a:avLst/>
          </a:prstGeom>
          <a:noFill/>
        </p:spPr>
        <p:txBody>
          <a:bodyPr wrap="square">
            <a:spAutoFit/>
          </a:bodyPr>
          <a:lstStyle/>
          <a:p>
            <a:pPr marR="38100" algn="ctr"/>
            <a:r>
              <a:rPr lang="en-US" sz="5400" b="1" kern="1400" dirty="0">
                <a:solidFill>
                  <a:srgbClr val="000000"/>
                </a:solidFill>
                <a:uFill>
                  <a:solidFill>
                    <a:srgbClr val="3E0000"/>
                  </a:solidFill>
                </a:uFill>
                <a:latin typeface="Calibri" panose="020F0502020204030204" pitchFamily="34" charset="0"/>
              </a:rPr>
              <a:t>The manger scene includes</a:t>
            </a:r>
          </a:p>
          <a:p>
            <a:pPr marR="38100" algn="ctr"/>
            <a:r>
              <a:rPr lang="en-US" sz="5400" b="1" kern="1400" dirty="0">
                <a:solidFill>
                  <a:srgbClr val="000000"/>
                </a:solidFill>
                <a:uFill>
                  <a:solidFill>
                    <a:srgbClr val="3E0000"/>
                  </a:solidFill>
                </a:uFill>
                <a:latin typeface="Calibri" panose="020F0502020204030204" pitchFamily="34" charset="0"/>
              </a:rPr>
              <a:t>the unconventional story of:</a:t>
            </a:r>
          </a:p>
          <a:p>
            <a:pPr marR="38100" algn="ctr"/>
            <a:r>
              <a:rPr lang="en-US" sz="6000" b="1" kern="1400" dirty="0">
                <a:solidFill>
                  <a:srgbClr val="000000"/>
                </a:solidFill>
                <a:uFill>
                  <a:solidFill>
                    <a:srgbClr val="3E0000"/>
                  </a:solidFill>
                </a:uFill>
                <a:latin typeface="Calibri" panose="020F0502020204030204" pitchFamily="34" charset="0"/>
              </a:rPr>
              <a:t>A </a:t>
            </a:r>
            <a:r>
              <a:rPr lang="en-US" sz="6000" b="1" u="sng" kern="1400" dirty="0">
                <a:solidFill>
                  <a:srgbClr val="000000"/>
                </a:solidFill>
                <a:uFill>
                  <a:solidFill>
                    <a:srgbClr val="3E0000"/>
                  </a:solidFill>
                </a:uFill>
                <a:latin typeface="Calibri" panose="020F0502020204030204" pitchFamily="34" charset="0"/>
              </a:rPr>
              <a:t>Bed</a:t>
            </a:r>
            <a:r>
              <a:rPr lang="en-US" sz="6000" b="1" kern="1400" dirty="0">
                <a:ln>
                  <a:noFill/>
                </a:ln>
                <a:solidFill>
                  <a:srgbClr val="000000"/>
                </a:solidFill>
                <a:effectLst/>
                <a:latin typeface="Calibri" panose="020F0502020204030204" pitchFamily="34" charset="0"/>
              </a:rPr>
              <a:t>. </a:t>
            </a:r>
            <a:r>
              <a:rPr lang="en-US" sz="3200" i="1" kern="1400" dirty="0">
                <a:solidFill>
                  <a:srgbClr val="000000"/>
                </a:solidFill>
                <a:latin typeface="Calibri" panose="020F0502020204030204" pitchFamily="34" charset="0"/>
              </a:rPr>
              <a:t>(animal feeding trough)</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997A8525-618A-553C-6D02-BC5F369F5815}"/>
              </a:ext>
            </a:extLst>
          </p:cNvPr>
          <p:cNvSpPr/>
          <p:nvPr/>
        </p:nvSpPr>
        <p:spPr>
          <a:xfrm>
            <a:off x="381000" y="153788"/>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C01D6A31-3B9A-1616-F998-EDFC95689242}"/>
              </a:ext>
            </a:extLst>
          </p:cNvPr>
          <p:cNvSpPr txBox="1"/>
          <p:nvPr/>
        </p:nvSpPr>
        <p:spPr>
          <a:xfrm>
            <a:off x="171450" y="3733800"/>
            <a:ext cx="8801100" cy="2554545"/>
          </a:xfrm>
          <a:prstGeom prst="rect">
            <a:avLst/>
          </a:prstGeom>
          <a:noFill/>
        </p:spPr>
        <p:txBody>
          <a:bodyPr wrap="square">
            <a:spAutoFit/>
          </a:bodyPr>
          <a:lstStyle/>
          <a:p>
            <a:pPr>
              <a:tabLst>
                <a:tab pos="8512175" algn="r"/>
              </a:tabLst>
            </a:pPr>
            <a:r>
              <a:rPr lang="en-US" sz="3200" dirty="0">
                <a:latin typeface="+mn-lt"/>
              </a:rPr>
              <a:t>And while they were there, the time came for her to give birth. </a:t>
            </a:r>
            <a:r>
              <a:rPr lang="en-US" sz="3200" b="1" baseline="30000" dirty="0">
                <a:latin typeface="+mn-lt"/>
              </a:rPr>
              <a:t>7 </a:t>
            </a:r>
            <a:r>
              <a:rPr lang="en-US" sz="3200" dirty="0">
                <a:latin typeface="+mn-lt"/>
              </a:rPr>
              <a:t>And she gave birth to her firstborn son and wrapped him in swaddling cloths and laid him in a manger, because there was no place for them in the inn. </a:t>
            </a:r>
            <a:r>
              <a:rPr lang="en-US" sz="2800" b="1" kern="1400" dirty="0">
                <a:solidFill>
                  <a:srgbClr val="000000"/>
                </a:solidFill>
                <a:uFill>
                  <a:solidFill>
                    <a:srgbClr val="3E0000"/>
                  </a:solidFill>
                </a:uFill>
                <a:latin typeface="+mn-lt"/>
              </a:rPr>
              <a:t>	</a:t>
            </a:r>
            <a:r>
              <a:rPr lang="en-US" sz="2800" b="1" kern="1400" dirty="0">
                <a:solidFill>
                  <a:srgbClr val="000000"/>
                </a:solidFill>
                <a:latin typeface="+mn-lt"/>
              </a:rPr>
              <a:t>Lk 2:6-7; Jn 6:28-35</a:t>
            </a:r>
            <a:endParaRPr lang="en-US" sz="2800" b="1" kern="1400" dirty="0">
              <a:solidFill>
                <a:srgbClr val="000000"/>
              </a:solidFill>
              <a:uFill>
                <a:solidFill>
                  <a:srgbClr val="3E0000"/>
                </a:solidFill>
              </a:uFill>
              <a:latin typeface="+mn-lt"/>
            </a:endParaRPr>
          </a:p>
        </p:txBody>
      </p:sp>
    </p:spTree>
    <p:extLst>
      <p:ext uri="{BB962C8B-B14F-4D97-AF65-F5344CB8AC3E}">
        <p14:creationId xmlns:p14="http://schemas.microsoft.com/office/powerpoint/2010/main" val="228870154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53F9D-C370-377B-53B1-CA307CF0281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FF663BE-464A-14C4-3A0F-28D9F87679C8}"/>
              </a:ext>
            </a:extLst>
          </p:cNvPr>
          <p:cNvSpPr txBox="1"/>
          <p:nvPr/>
        </p:nvSpPr>
        <p:spPr>
          <a:xfrm>
            <a:off x="171450" y="25400"/>
            <a:ext cx="8801100" cy="6740307"/>
          </a:xfrm>
          <a:prstGeom prst="rect">
            <a:avLst/>
          </a:prstGeom>
          <a:noFill/>
        </p:spPr>
        <p:txBody>
          <a:bodyPr wrap="square">
            <a:spAutoFit/>
          </a:bodyPr>
          <a:lstStyle/>
          <a:p>
            <a:r>
              <a:rPr lang="en-US" sz="3600" dirty="0">
                <a:latin typeface="+mn-lt"/>
              </a:rPr>
              <a:t>Our fathers ate the manna in the wilderness; as it is written, ‘He gave them bread from heaven to eat.’ ” </a:t>
            </a:r>
            <a:r>
              <a:rPr lang="en-US" sz="3600" b="1" baseline="30000" dirty="0">
                <a:latin typeface="+mn-lt"/>
              </a:rPr>
              <a:t>32 </a:t>
            </a:r>
            <a:r>
              <a:rPr lang="en-US" sz="3600" dirty="0">
                <a:latin typeface="+mn-lt"/>
              </a:rPr>
              <a:t>Jesus then said to them, </a:t>
            </a:r>
            <a:r>
              <a:rPr lang="en-US" sz="3600" dirty="0">
                <a:solidFill>
                  <a:srgbClr val="3E0000"/>
                </a:solidFill>
                <a:latin typeface="+mn-lt"/>
              </a:rPr>
              <a:t>“Truly, truly, I say to you, it was not Moses who gave you the bread from heaven, but my Father gives you the true bread from heaven. </a:t>
            </a:r>
            <a:r>
              <a:rPr lang="en-US" sz="3600" b="1" baseline="30000" dirty="0">
                <a:solidFill>
                  <a:srgbClr val="3E0000"/>
                </a:solidFill>
                <a:latin typeface="+mn-lt"/>
              </a:rPr>
              <a:t>33 </a:t>
            </a:r>
            <a:r>
              <a:rPr lang="en-US" sz="3600" dirty="0">
                <a:solidFill>
                  <a:srgbClr val="3E0000"/>
                </a:solidFill>
                <a:latin typeface="+mn-lt"/>
              </a:rPr>
              <a:t>For the bread of God is he who comes down from heaven and gives life to the world.”</a:t>
            </a:r>
            <a:r>
              <a:rPr lang="en-US" sz="3600" dirty="0">
                <a:latin typeface="+mn-lt"/>
              </a:rPr>
              <a:t> </a:t>
            </a:r>
            <a:endParaRPr lang="en-US" sz="3600" b="1" baseline="30000" dirty="0">
              <a:latin typeface="+mn-lt"/>
            </a:endParaRPr>
          </a:p>
          <a:p>
            <a:r>
              <a:rPr lang="en-US" sz="3600" b="1" baseline="30000" dirty="0">
                <a:latin typeface="+mn-lt"/>
              </a:rPr>
              <a:t>35 </a:t>
            </a:r>
            <a:r>
              <a:rPr lang="en-US" sz="3600" dirty="0">
                <a:latin typeface="+mn-lt"/>
              </a:rPr>
              <a:t>Jesus said to them, “I am the bread of life; whoever comes to me shall not hunger, and whoever believes in me shall never thirst. </a:t>
            </a:r>
            <a:endParaRPr lang="en-US" sz="2800" dirty="0">
              <a:latin typeface="+mn-lt"/>
            </a:endParaRPr>
          </a:p>
          <a:p>
            <a:pPr>
              <a:tabLst>
                <a:tab pos="8458200" algn="r"/>
              </a:tabLst>
            </a:pPr>
            <a:r>
              <a:rPr lang="en-US" sz="2800" dirty="0">
                <a:latin typeface="+mn-lt"/>
              </a:rPr>
              <a:t>	</a:t>
            </a:r>
            <a:r>
              <a:rPr lang="en-US" sz="2800" b="1" dirty="0">
                <a:latin typeface="+mn-lt"/>
              </a:rPr>
              <a:t>Jn 6:31-35</a:t>
            </a:r>
          </a:p>
        </p:txBody>
      </p:sp>
    </p:spTree>
    <p:extLst>
      <p:ext uri="{BB962C8B-B14F-4D97-AF65-F5344CB8AC3E}">
        <p14:creationId xmlns:p14="http://schemas.microsoft.com/office/powerpoint/2010/main" val="2276137467"/>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B72CD-0C62-692E-97F2-802955C8A79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6D8198C-DD4C-32E6-2E1A-2A3D8121399A}"/>
              </a:ext>
            </a:extLst>
          </p:cNvPr>
          <p:cNvSpPr txBox="1"/>
          <p:nvPr/>
        </p:nvSpPr>
        <p:spPr>
          <a:xfrm>
            <a:off x="0" y="0"/>
            <a:ext cx="9144000" cy="3662541"/>
          </a:xfrm>
          <a:prstGeom prst="rect">
            <a:avLst/>
          </a:prstGeom>
          <a:noFill/>
        </p:spPr>
        <p:txBody>
          <a:bodyPr wrap="square">
            <a:spAutoFit/>
          </a:bodyPr>
          <a:lstStyle/>
          <a:p>
            <a:pPr marR="38100" algn="ctr"/>
            <a:r>
              <a:rPr lang="en-US" sz="5400" b="1" kern="1400" dirty="0">
                <a:solidFill>
                  <a:srgbClr val="000000"/>
                </a:solidFill>
                <a:uFill>
                  <a:solidFill>
                    <a:srgbClr val="3E0000"/>
                  </a:solidFill>
                </a:uFill>
                <a:latin typeface="Calibri" panose="020F0502020204030204" pitchFamily="34" charset="0"/>
              </a:rPr>
              <a:t>The manger scene includes</a:t>
            </a:r>
          </a:p>
          <a:p>
            <a:pPr marR="38100" algn="ctr"/>
            <a:r>
              <a:rPr lang="en-US" sz="5400" b="1" kern="1400" dirty="0">
                <a:solidFill>
                  <a:srgbClr val="000000"/>
                </a:solidFill>
                <a:uFill>
                  <a:solidFill>
                    <a:srgbClr val="3E0000"/>
                  </a:solidFill>
                </a:uFill>
                <a:latin typeface="Calibri" panose="020F0502020204030204" pitchFamily="34" charset="0"/>
              </a:rPr>
              <a:t>the unconventional story of witnesses:</a:t>
            </a:r>
          </a:p>
          <a:p>
            <a:pPr marR="38100">
              <a:tabLst>
                <a:tab pos="463550" algn="l"/>
                <a:tab pos="8286750" algn="r"/>
              </a:tabLst>
            </a:pPr>
            <a:r>
              <a:rPr lang="en-US" sz="6000" b="1" kern="1400" dirty="0">
                <a:solidFill>
                  <a:srgbClr val="000000"/>
                </a:solidFill>
                <a:uFill>
                  <a:solidFill>
                    <a:srgbClr val="3E0000"/>
                  </a:solidFill>
                </a:u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Angels</a:t>
            </a:r>
            <a:r>
              <a:rPr lang="en-US" sz="6000" b="1" kern="1400" dirty="0">
                <a:solidFill>
                  <a:srgbClr val="000000"/>
                </a:solidFill>
                <a:uFill>
                  <a:solidFill>
                    <a:srgbClr val="3E0000"/>
                  </a:solidFill>
                </a:uFill>
                <a:latin typeface="Calibri" panose="020F0502020204030204" pitchFamily="34" charset="0"/>
              </a:rPr>
              <a:t>!	</a:t>
            </a:r>
            <a:r>
              <a:rPr lang="en-US" sz="2800" b="1" kern="1400" dirty="0">
                <a:solidFill>
                  <a:srgbClr val="000000"/>
                </a:solidFill>
                <a:uFill>
                  <a:solidFill>
                    <a:srgbClr val="3E0000"/>
                  </a:solidFill>
                </a:uFill>
                <a:latin typeface="Calibri" panose="020F0502020204030204" pitchFamily="34" charset="0"/>
              </a:rPr>
              <a:t>Lk 2:9-14</a:t>
            </a:r>
          </a:p>
          <a:p>
            <a:pPr marR="38100">
              <a:tabLst>
                <a:tab pos="463550" algn="l"/>
                <a:tab pos="8286750" algn="r"/>
              </a:tabLst>
            </a:pPr>
            <a:endParaRPr lang="en-US" sz="10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61096BF4-948E-5A99-B5B1-A74A3B5E2426}"/>
              </a:ext>
            </a:extLst>
          </p:cNvPr>
          <p:cNvSpPr/>
          <p:nvPr/>
        </p:nvSpPr>
        <p:spPr>
          <a:xfrm>
            <a:off x="381000" y="0"/>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76BB9C48-6030-83D5-424D-DB6C717B8D0C}"/>
              </a:ext>
            </a:extLst>
          </p:cNvPr>
          <p:cNvSpPr txBox="1"/>
          <p:nvPr/>
        </p:nvSpPr>
        <p:spPr>
          <a:xfrm>
            <a:off x="171450" y="3646785"/>
            <a:ext cx="8801100" cy="3046988"/>
          </a:xfrm>
          <a:prstGeom prst="rect">
            <a:avLst/>
          </a:prstGeom>
          <a:noFill/>
        </p:spPr>
        <p:txBody>
          <a:bodyPr wrap="square">
            <a:spAutoFit/>
          </a:bodyPr>
          <a:lstStyle/>
          <a:p>
            <a:pPr>
              <a:tabLst>
                <a:tab pos="8455025" algn="r"/>
              </a:tabLst>
            </a:pPr>
            <a:r>
              <a:rPr lang="en-US" sz="3200" dirty="0">
                <a:latin typeface="+mn-lt"/>
              </a:rPr>
              <a:t>And this will be a sign for you: you will find a baby wrapped in swaddling cloths and lying in a manger.” </a:t>
            </a:r>
            <a:r>
              <a:rPr lang="en-US" sz="3200" b="1" baseline="30000" dirty="0">
                <a:latin typeface="+mn-lt"/>
              </a:rPr>
              <a:t>13 </a:t>
            </a:r>
            <a:r>
              <a:rPr lang="en-US" sz="3200" dirty="0">
                <a:latin typeface="+mn-lt"/>
              </a:rPr>
              <a:t>And suddenly there was with the angel a multitude of the heavenly host praising God and saying, </a:t>
            </a:r>
            <a:r>
              <a:rPr lang="en-US" sz="3200" b="1" baseline="30000" dirty="0">
                <a:latin typeface="+mn-lt"/>
              </a:rPr>
              <a:t>14 </a:t>
            </a:r>
            <a:r>
              <a:rPr lang="en-US" sz="3200" dirty="0">
                <a:latin typeface="+mn-lt"/>
              </a:rPr>
              <a:t>“Glory to God in the highest, and on earth peace </a:t>
            </a:r>
            <a:r>
              <a:rPr lang="en-US" sz="3200" i="1" dirty="0">
                <a:latin typeface="+mn-lt"/>
              </a:rPr>
              <a:t>and good will toward </a:t>
            </a:r>
            <a:r>
              <a:rPr lang="en-US" sz="3200" dirty="0">
                <a:latin typeface="+mn-lt"/>
              </a:rPr>
              <a:t>all people!”</a:t>
            </a:r>
            <a:r>
              <a:rPr lang="en-US" sz="2800" b="1" kern="1400" dirty="0">
                <a:solidFill>
                  <a:srgbClr val="000000"/>
                </a:solidFill>
                <a:uFill>
                  <a:solidFill>
                    <a:srgbClr val="3E0000"/>
                  </a:solidFill>
                </a:uFill>
                <a:latin typeface="+mn-lt"/>
              </a:rPr>
              <a:t>	</a:t>
            </a:r>
            <a:r>
              <a:rPr lang="en-US" sz="2800" b="1" kern="1400" dirty="0">
                <a:solidFill>
                  <a:srgbClr val="000000"/>
                </a:solidFill>
                <a:latin typeface="+mn-lt"/>
              </a:rPr>
              <a:t>Lk 2:112-14</a:t>
            </a:r>
            <a:endParaRPr lang="en-US" sz="2800" b="1" kern="1400" dirty="0">
              <a:solidFill>
                <a:srgbClr val="000000"/>
              </a:solidFill>
              <a:uFill>
                <a:solidFill>
                  <a:srgbClr val="3E0000"/>
                </a:solidFill>
              </a:uFill>
              <a:latin typeface="+mn-lt"/>
            </a:endParaRPr>
          </a:p>
        </p:txBody>
      </p:sp>
    </p:spTree>
    <p:extLst>
      <p:ext uri="{BB962C8B-B14F-4D97-AF65-F5344CB8AC3E}">
        <p14:creationId xmlns:p14="http://schemas.microsoft.com/office/powerpoint/2010/main" val="188860391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79376-E6B9-CC8D-9177-A2211447018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0465D18-6BD8-F4B4-08ED-512BBCD6E5DE}"/>
              </a:ext>
            </a:extLst>
          </p:cNvPr>
          <p:cNvSpPr txBox="1"/>
          <p:nvPr/>
        </p:nvSpPr>
        <p:spPr>
          <a:xfrm>
            <a:off x="0" y="152400"/>
            <a:ext cx="9144000" cy="3508653"/>
          </a:xfrm>
          <a:prstGeom prst="rect">
            <a:avLst/>
          </a:prstGeom>
          <a:noFill/>
        </p:spPr>
        <p:txBody>
          <a:bodyPr wrap="square">
            <a:spAutoFit/>
          </a:bodyPr>
          <a:lstStyle/>
          <a:p>
            <a:pPr marR="38100" algn="ctr"/>
            <a:r>
              <a:rPr lang="en-US" sz="5400" b="1" kern="1400" dirty="0">
                <a:solidFill>
                  <a:srgbClr val="000000"/>
                </a:solidFill>
                <a:uFill>
                  <a:solidFill>
                    <a:srgbClr val="3E0000"/>
                  </a:solidFill>
                </a:uFill>
                <a:latin typeface="Calibri" panose="020F0502020204030204" pitchFamily="34" charset="0"/>
              </a:rPr>
              <a:t>The manger scene includes</a:t>
            </a:r>
          </a:p>
          <a:p>
            <a:pPr marR="38100" algn="ctr"/>
            <a:r>
              <a:rPr lang="en-US" sz="5400" b="1" kern="1400" dirty="0">
                <a:solidFill>
                  <a:srgbClr val="000000"/>
                </a:solidFill>
                <a:uFill>
                  <a:solidFill>
                    <a:srgbClr val="3E0000"/>
                  </a:solidFill>
                </a:uFill>
                <a:latin typeface="Calibri" panose="020F0502020204030204" pitchFamily="34" charset="0"/>
              </a:rPr>
              <a:t>the unconventional story of witnesses:</a:t>
            </a:r>
          </a:p>
          <a:p>
            <a:pPr marR="38100">
              <a:tabLst>
                <a:tab pos="463550" algn="l"/>
                <a:tab pos="8286750" algn="r"/>
              </a:tabLst>
            </a:pPr>
            <a:r>
              <a:rPr lang="en-US" sz="6000" b="1" kern="1400" dirty="0">
                <a:solidFill>
                  <a:srgbClr val="000000"/>
                </a:solidFill>
                <a:uFill>
                  <a:solidFill>
                    <a:srgbClr val="3E0000"/>
                  </a:solidFill>
                </a:u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Shepherds</a:t>
            </a:r>
            <a:r>
              <a:rPr lang="en-US" sz="6000" b="1" kern="1400" dirty="0">
                <a:solidFill>
                  <a:srgbClr val="000000"/>
                </a:solidFill>
                <a:uFill>
                  <a:solidFill>
                    <a:srgbClr val="3E0000"/>
                  </a:solidFill>
                </a:uFill>
                <a:latin typeface="Calibri" panose="020F0502020204030204" pitchFamily="34" charset="0"/>
              </a:rPr>
              <a:t>!	</a:t>
            </a:r>
            <a:r>
              <a:rPr lang="en-US" sz="2800" b="1" kern="1400" dirty="0">
                <a:solidFill>
                  <a:srgbClr val="000000"/>
                </a:solidFill>
                <a:uFill>
                  <a:solidFill>
                    <a:srgbClr val="3E0000"/>
                  </a:solidFill>
                </a:uFill>
                <a:latin typeface="Calibri" panose="020F0502020204030204" pitchFamily="34" charset="0"/>
              </a:rPr>
              <a:t>Lk 2:15-16</a:t>
            </a:r>
            <a:endParaRPr lang="en-US" sz="28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ABDE7D65-8E89-4920-5425-2D7BA418642C}"/>
              </a:ext>
            </a:extLst>
          </p:cNvPr>
          <p:cNvSpPr/>
          <p:nvPr/>
        </p:nvSpPr>
        <p:spPr>
          <a:xfrm>
            <a:off x="381000" y="0"/>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A72D0891-AE5A-3286-C811-FE7517340096}"/>
              </a:ext>
            </a:extLst>
          </p:cNvPr>
          <p:cNvSpPr txBox="1"/>
          <p:nvPr/>
        </p:nvSpPr>
        <p:spPr>
          <a:xfrm>
            <a:off x="171450" y="3886200"/>
            <a:ext cx="8801100" cy="2677656"/>
          </a:xfrm>
          <a:prstGeom prst="rect">
            <a:avLst/>
          </a:prstGeom>
          <a:noFill/>
        </p:spPr>
        <p:txBody>
          <a:bodyPr wrap="square">
            <a:spAutoFit/>
          </a:bodyPr>
          <a:lstStyle/>
          <a:p>
            <a:pPr>
              <a:tabLst>
                <a:tab pos="8512175" algn="r"/>
              </a:tabLst>
            </a:pPr>
            <a:r>
              <a:rPr lang="en-US" sz="2800" dirty="0">
                <a:latin typeface="+mn-lt"/>
              </a:rPr>
              <a:t>When the angels went away from them into heaven, the shepherds said to one another, “Let us go over to Bethlehem and see this thing that has happened, which the Lord has made known to us.” </a:t>
            </a:r>
            <a:r>
              <a:rPr lang="en-US" sz="2800" b="1" baseline="30000" dirty="0">
                <a:latin typeface="+mn-lt"/>
              </a:rPr>
              <a:t>16 </a:t>
            </a:r>
            <a:r>
              <a:rPr lang="en-US" sz="2800" dirty="0">
                <a:latin typeface="+mn-lt"/>
              </a:rPr>
              <a:t>And they went with haste and found Mary and Joseph, and the baby lying in a manger. </a:t>
            </a:r>
            <a:r>
              <a:rPr lang="en-US" sz="2800" b="1" kern="1400" dirty="0">
                <a:solidFill>
                  <a:srgbClr val="000000"/>
                </a:solidFill>
                <a:uFill>
                  <a:solidFill>
                    <a:srgbClr val="3E0000"/>
                  </a:solidFill>
                </a:uFill>
                <a:latin typeface="+mn-lt"/>
              </a:rPr>
              <a:t>	</a:t>
            </a:r>
            <a:r>
              <a:rPr lang="en-US" sz="2800" b="1" kern="1400" dirty="0">
                <a:solidFill>
                  <a:srgbClr val="000000"/>
                </a:solidFill>
                <a:latin typeface="+mn-lt"/>
              </a:rPr>
              <a:t>Lk 2:15-16</a:t>
            </a:r>
            <a:endParaRPr lang="en-US" sz="2800" b="1" kern="1400" dirty="0">
              <a:solidFill>
                <a:srgbClr val="000000"/>
              </a:solidFill>
              <a:uFill>
                <a:solidFill>
                  <a:srgbClr val="3E0000"/>
                </a:solidFill>
              </a:uFill>
              <a:latin typeface="+mn-lt"/>
            </a:endParaRPr>
          </a:p>
        </p:txBody>
      </p:sp>
    </p:spTree>
    <p:extLst>
      <p:ext uri="{BB962C8B-B14F-4D97-AF65-F5344CB8AC3E}">
        <p14:creationId xmlns:p14="http://schemas.microsoft.com/office/powerpoint/2010/main" val="352576799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48B87-F2A2-A814-FC00-FDC797C8BB4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8EDE892-FE9E-0A0B-CB4A-F32054023F96}"/>
              </a:ext>
            </a:extLst>
          </p:cNvPr>
          <p:cNvSpPr txBox="1"/>
          <p:nvPr/>
        </p:nvSpPr>
        <p:spPr>
          <a:xfrm>
            <a:off x="0" y="76200"/>
            <a:ext cx="9144000" cy="3508653"/>
          </a:xfrm>
          <a:prstGeom prst="rect">
            <a:avLst/>
          </a:prstGeom>
          <a:noFill/>
        </p:spPr>
        <p:txBody>
          <a:bodyPr wrap="square">
            <a:spAutoFit/>
          </a:bodyPr>
          <a:lstStyle/>
          <a:p>
            <a:pPr marR="38100" algn="ctr"/>
            <a:r>
              <a:rPr lang="en-US" sz="5400" b="1" kern="1400" dirty="0">
                <a:solidFill>
                  <a:srgbClr val="000000"/>
                </a:solidFill>
                <a:uFill>
                  <a:solidFill>
                    <a:srgbClr val="3E0000"/>
                  </a:solidFill>
                </a:uFill>
                <a:latin typeface="Calibri" panose="020F0502020204030204" pitchFamily="34" charset="0"/>
              </a:rPr>
              <a:t>The manger scene includes</a:t>
            </a:r>
          </a:p>
          <a:p>
            <a:pPr marR="38100" algn="ctr"/>
            <a:r>
              <a:rPr lang="en-US" sz="5400" b="1" kern="1400" dirty="0">
                <a:solidFill>
                  <a:srgbClr val="000000"/>
                </a:solidFill>
                <a:uFill>
                  <a:solidFill>
                    <a:srgbClr val="3E0000"/>
                  </a:solidFill>
                </a:uFill>
                <a:latin typeface="Calibri" panose="020F0502020204030204" pitchFamily="34" charset="0"/>
              </a:rPr>
              <a:t>the unconventional story of witnesses:</a:t>
            </a:r>
          </a:p>
          <a:p>
            <a:pPr marR="38100">
              <a:tabLst>
                <a:tab pos="463550" algn="l"/>
                <a:tab pos="8693150" algn="r"/>
              </a:tabLst>
            </a:pPr>
            <a:r>
              <a:rPr lang="en-US" sz="6000" b="1" kern="1400" dirty="0">
                <a:solidFill>
                  <a:srgbClr val="000000"/>
                </a:solidFill>
                <a:uFill>
                  <a:solidFill>
                    <a:srgbClr val="3E0000"/>
                  </a:solidFill>
                </a:uFill>
                <a:latin typeface="Calibri" panose="020F0502020204030204" pitchFamily="34" charset="0"/>
              </a:rPr>
              <a:t>	A </a:t>
            </a:r>
            <a:r>
              <a:rPr lang="en-US" sz="6000" b="1" u="sng" kern="1400" dirty="0">
                <a:solidFill>
                  <a:srgbClr val="000000"/>
                </a:solidFill>
                <a:uFill>
                  <a:solidFill>
                    <a:srgbClr val="3E0000"/>
                  </a:solidFill>
                </a:uFill>
                <a:latin typeface="Calibri" panose="020F0502020204030204" pitchFamily="34" charset="0"/>
              </a:rPr>
              <a:t>heart</a:t>
            </a:r>
            <a:r>
              <a:rPr lang="en-US" sz="6000" b="1" kern="1400" dirty="0">
                <a:solidFill>
                  <a:srgbClr val="000000"/>
                </a:solidFill>
                <a:uFill>
                  <a:solidFill>
                    <a:srgbClr val="3E0000"/>
                  </a:solidFill>
                </a:u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prophecy</a:t>
            </a:r>
            <a:r>
              <a:rPr lang="en-US" sz="6000" b="1" kern="1400" dirty="0">
                <a:solidFill>
                  <a:srgbClr val="000000"/>
                </a:solidFill>
                <a:uFill>
                  <a:solidFill>
                    <a:srgbClr val="3E0000"/>
                  </a:solidFill>
                </a:uFill>
                <a:latin typeface="Calibri" panose="020F0502020204030204" pitchFamily="34" charset="0"/>
              </a:rPr>
              <a:t>!	</a:t>
            </a:r>
            <a:r>
              <a:rPr lang="en-US" sz="2800" b="1" kern="1400" dirty="0">
                <a:solidFill>
                  <a:srgbClr val="000000"/>
                </a:solidFill>
                <a:uFill>
                  <a:solidFill>
                    <a:srgbClr val="3E0000"/>
                  </a:solidFill>
                </a:uFill>
                <a:latin typeface="Calibri" panose="020F0502020204030204" pitchFamily="34" charset="0"/>
              </a:rPr>
              <a:t>Lk 2:15-16</a:t>
            </a:r>
            <a:endParaRPr lang="en-US" sz="28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3FC36C55-BDBB-7E34-A1C4-15C345282063}"/>
              </a:ext>
            </a:extLst>
          </p:cNvPr>
          <p:cNvSpPr/>
          <p:nvPr/>
        </p:nvSpPr>
        <p:spPr>
          <a:xfrm>
            <a:off x="381000" y="0"/>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21DA50C7-909D-3E11-2944-0A9D1AA52F68}"/>
              </a:ext>
            </a:extLst>
          </p:cNvPr>
          <p:cNvSpPr txBox="1"/>
          <p:nvPr/>
        </p:nvSpPr>
        <p:spPr>
          <a:xfrm>
            <a:off x="171450" y="3556631"/>
            <a:ext cx="8801100" cy="3046988"/>
          </a:xfrm>
          <a:prstGeom prst="rect">
            <a:avLst/>
          </a:prstGeom>
          <a:noFill/>
        </p:spPr>
        <p:txBody>
          <a:bodyPr wrap="square">
            <a:spAutoFit/>
          </a:bodyPr>
          <a:lstStyle/>
          <a:p>
            <a:pPr>
              <a:tabLst>
                <a:tab pos="8512175" algn="r"/>
              </a:tabLst>
            </a:pPr>
            <a:r>
              <a:rPr lang="en-US" sz="3200" dirty="0"/>
              <a:t>And in the same region there were shepherds out in the field, keeping watch over their flock by night. 	</a:t>
            </a:r>
            <a:r>
              <a:rPr lang="en-US" sz="2800" b="1" dirty="0"/>
              <a:t>Lk 2:8</a:t>
            </a:r>
          </a:p>
          <a:p>
            <a:pPr>
              <a:tabLst>
                <a:tab pos="8455025" algn="r"/>
              </a:tabLst>
            </a:pPr>
            <a:r>
              <a:rPr lang="en-US" sz="3200" b="1" baseline="30000" dirty="0">
                <a:latin typeface="+mn-lt"/>
              </a:rPr>
              <a:t>12 </a:t>
            </a:r>
            <a:r>
              <a:rPr lang="en-US" sz="3200" dirty="0">
                <a:latin typeface="+mn-lt"/>
              </a:rPr>
              <a:t>And being warned in a dream not to return to Herod, they departed to their own country by another way. 	</a:t>
            </a:r>
            <a:r>
              <a:rPr lang="en-US" sz="2800" b="1" kern="1400" dirty="0">
                <a:solidFill>
                  <a:srgbClr val="000000"/>
                </a:solidFill>
                <a:latin typeface="+mn-lt"/>
              </a:rPr>
              <a:t>Mt 2:12</a:t>
            </a:r>
            <a:endParaRPr lang="en-US" sz="2800" b="1" kern="1400" dirty="0">
              <a:solidFill>
                <a:srgbClr val="000000"/>
              </a:solidFill>
              <a:uFill>
                <a:solidFill>
                  <a:srgbClr val="3E0000"/>
                </a:solidFill>
              </a:uFill>
              <a:latin typeface="+mn-lt"/>
            </a:endParaRPr>
          </a:p>
        </p:txBody>
      </p:sp>
      <p:sp>
        <p:nvSpPr>
          <p:cNvPr id="5" name="Oval 4">
            <a:extLst>
              <a:ext uri="{FF2B5EF4-FFF2-40B4-BE49-F238E27FC236}">
                <a16:creationId xmlns:a16="http://schemas.microsoft.com/office/drawing/2014/main" id="{3A1CBE45-4FA6-AA52-9DD5-EEF3DD1649A2}"/>
              </a:ext>
            </a:extLst>
          </p:cNvPr>
          <p:cNvSpPr/>
          <p:nvPr/>
        </p:nvSpPr>
        <p:spPr>
          <a:xfrm>
            <a:off x="5105400" y="5562600"/>
            <a:ext cx="2286000" cy="533400"/>
          </a:xfrm>
          <a:prstGeom prst="ellipse">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AEC42BCB-4848-1D6F-FF42-1AA04F300D7D}"/>
              </a:ext>
            </a:extLst>
          </p:cNvPr>
          <p:cNvSpPr/>
          <p:nvPr/>
        </p:nvSpPr>
        <p:spPr>
          <a:xfrm>
            <a:off x="1981200" y="3584853"/>
            <a:ext cx="2590800" cy="533400"/>
          </a:xfrm>
          <a:prstGeom prst="ellipse">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5745248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E73126-E031-954A-F662-0E5D0631EA4F}"/>
              </a:ext>
            </a:extLst>
          </p:cNvPr>
          <p:cNvPicPr>
            <a:picLocks noChangeAspect="1"/>
          </p:cNvPicPr>
          <p:nvPr/>
        </p:nvPicPr>
        <p:blipFill>
          <a:blip r:embed="rId2"/>
          <a:stretch>
            <a:fillRect/>
          </a:stretch>
        </p:blipFill>
        <p:spPr>
          <a:xfrm>
            <a:off x="152400" y="140507"/>
            <a:ext cx="8608302" cy="6031693"/>
          </a:xfrm>
          <a:prstGeom prst="rect">
            <a:avLst/>
          </a:prstGeom>
        </p:spPr>
      </p:pic>
      <p:sp>
        <p:nvSpPr>
          <p:cNvPr id="4" name="Rectangle: Rounded Corners 3">
            <a:extLst>
              <a:ext uri="{FF2B5EF4-FFF2-40B4-BE49-F238E27FC236}">
                <a16:creationId xmlns:a16="http://schemas.microsoft.com/office/drawing/2014/main" id="{5E5D2F0F-68CC-1FDD-5DA6-E04B0A0468E0}"/>
              </a:ext>
            </a:extLst>
          </p:cNvPr>
          <p:cNvSpPr/>
          <p:nvPr/>
        </p:nvSpPr>
        <p:spPr>
          <a:xfrm>
            <a:off x="2362200" y="2895600"/>
            <a:ext cx="2819400" cy="28194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815D974E-AFA5-0E80-DDB7-628AC96F9FE4}"/>
              </a:ext>
            </a:extLst>
          </p:cNvPr>
          <p:cNvSpPr txBox="1"/>
          <p:nvPr/>
        </p:nvSpPr>
        <p:spPr>
          <a:xfrm>
            <a:off x="685800" y="6172200"/>
            <a:ext cx="1667444" cy="707886"/>
          </a:xfrm>
          <a:prstGeom prst="rect">
            <a:avLst/>
          </a:prstGeom>
          <a:noFill/>
        </p:spPr>
        <p:txBody>
          <a:bodyPr wrap="none" rtlCol="0">
            <a:spAutoFit/>
          </a:bodyPr>
          <a:lstStyle/>
          <a:p>
            <a:r>
              <a:rPr lang="en-US" sz="4000" b="1" dirty="0"/>
              <a:t>Lk 2:8</a:t>
            </a:r>
          </a:p>
        </p:txBody>
      </p:sp>
      <p:sp>
        <p:nvSpPr>
          <p:cNvPr id="6" name="TextBox 5">
            <a:extLst>
              <a:ext uri="{FF2B5EF4-FFF2-40B4-BE49-F238E27FC236}">
                <a16:creationId xmlns:a16="http://schemas.microsoft.com/office/drawing/2014/main" id="{B700854E-ED80-9E56-23F6-4816DA791DA9}"/>
              </a:ext>
            </a:extLst>
          </p:cNvPr>
          <p:cNvSpPr txBox="1"/>
          <p:nvPr/>
        </p:nvSpPr>
        <p:spPr>
          <a:xfrm>
            <a:off x="4456551" y="6046857"/>
            <a:ext cx="3951723" cy="707886"/>
          </a:xfrm>
          <a:prstGeom prst="rect">
            <a:avLst/>
          </a:prstGeom>
          <a:noFill/>
        </p:spPr>
        <p:txBody>
          <a:bodyPr wrap="none" rtlCol="0">
            <a:spAutoFit/>
          </a:bodyPr>
          <a:lstStyle/>
          <a:p>
            <a:r>
              <a:rPr lang="en-US" sz="4000" b="1" dirty="0"/>
              <a:t>846; 3588; 5561</a:t>
            </a:r>
          </a:p>
        </p:txBody>
      </p:sp>
    </p:spTree>
    <p:extLst>
      <p:ext uri="{BB962C8B-B14F-4D97-AF65-F5344CB8AC3E}">
        <p14:creationId xmlns:p14="http://schemas.microsoft.com/office/powerpoint/2010/main" val="2813525567"/>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5C624-9BC9-A002-0FAE-A8053B85B46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9F62C0B-C97D-FD6C-9786-D9192A41B5C4}"/>
              </a:ext>
            </a:extLst>
          </p:cNvPr>
          <p:cNvPicPr>
            <a:picLocks noChangeAspect="1"/>
          </p:cNvPicPr>
          <p:nvPr/>
        </p:nvPicPr>
        <p:blipFill>
          <a:blip r:embed="rId2"/>
          <a:stretch>
            <a:fillRect/>
          </a:stretch>
        </p:blipFill>
        <p:spPr>
          <a:xfrm>
            <a:off x="451021" y="419700"/>
            <a:ext cx="8337552" cy="4228500"/>
          </a:xfrm>
          <a:prstGeom prst="rect">
            <a:avLst/>
          </a:prstGeom>
        </p:spPr>
      </p:pic>
      <p:sp>
        <p:nvSpPr>
          <p:cNvPr id="4" name="Rectangle: Rounded Corners 3">
            <a:extLst>
              <a:ext uri="{FF2B5EF4-FFF2-40B4-BE49-F238E27FC236}">
                <a16:creationId xmlns:a16="http://schemas.microsoft.com/office/drawing/2014/main" id="{F5163B05-D2A7-48EC-DF2D-7097E99C1AE6}"/>
              </a:ext>
            </a:extLst>
          </p:cNvPr>
          <p:cNvSpPr/>
          <p:nvPr/>
        </p:nvSpPr>
        <p:spPr>
          <a:xfrm>
            <a:off x="1981200" y="685800"/>
            <a:ext cx="5562600" cy="40386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35A121F1-4FC2-C29A-01AC-2BDA883FC13B}"/>
              </a:ext>
            </a:extLst>
          </p:cNvPr>
          <p:cNvSpPr txBox="1"/>
          <p:nvPr/>
        </p:nvSpPr>
        <p:spPr>
          <a:xfrm>
            <a:off x="685800" y="5730414"/>
            <a:ext cx="1954381" cy="707886"/>
          </a:xfrm>
          <a:prstGeom prst="rect">
            <a:avLst/>
          </a:prstGeom>
          <a:noFill/>
        </p:spPr>
        <p:txBody>
          <a:bodyPr wrap="none" rtlCol="0">
            <a:spAutoFit/>
          </a:bodyPr>
          <a:lstStyle/>
          <a:p>
            <a:r>
              <a:rPr lang="en-US" sz="4000" b="1" dirty="0"/>
              <a:t>Mt 2:12</a:t>
            </a:r>
          </a:p>
        </p:txBody>
      </p:sp>
      <p:sp>
        <p:nvSpPr>
          <p:cNvPr id="7" name="TextBox 6">
            <a:extLst>
              <a:ext uri="{FF2B5EF4-FFF2-40B4-BE49-F238E27FC236}">
                <a16:creationId xmlns:a16="http://schemas.microsoft.com/office/drawing/2014/main" id="{9ADBACC4-903D-4CCC-D528-79C8A315A204}"/>
              </a:ext>
            </a:extLst>
          </p:cNvPr>
          <p:cNvSpPr txBox="1"/>
          <p:nvPr/>
        </p:nvSpPr>
        <p:spPr>
          <a:xfrm>
            <a:off x="4636770" y="5464314"/>
            <a:ext cx="3951723" cy="707886"/>
          </a:xfrm>
          <a:prstGeom prst="rect">
            <a:avLst/>
          </a:prstGeom>
          <a:noFill/>
        </p:spPr>
        <p:txBody>
          <a:bodyPr wrap="none" rtlCol="0">
            <a:spAutoFit/>
          </a:bodyPr>
          <a:lstStyle/>
          <a:p>
            <a:r>
              <a:rPr lang="en-US" sz="4000" b="1" dirty="0"/>
              <a:t>846; 3588; 5561</a:t>
            </a:r>
          </a:p>
        </p:txBody>
      </p:sp>
    </p:spTree>
    <p:extLst>
      <p:ext uri="{BB962C8B-B14F-4D97-AF65-F5344CB8AC3E}">
        <p14:creationId xmlns:p14="http://schemas.microsoft.com/office/powerpoint/2010/main" val="2935108228"/>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9AF4B7-9222-3E35-1071-2076EB36E89C}"/>
              </a:ext>
            </a:extLst>
          </p:cNvPr>
          <p:cNvSpPr txBox="1"/>
          <p:nvPr/>
        </p:nvSpPr>
        <p:spPr>
          <a:xfrm>
            <a:off x="171450" y="25400"/>
            <a:ext cx="8801100" cy="6894195"/>
          </a:xfrm>
          <a:prstGeom prst="rect">
            <a:avLst/>
          </a:prstGeom>
          <a:noFill/>
        </p:spPr>
        <p:txBody>
          <a:bodyPr wrap="square">
            <a:spAutoFit/>
          </a:bodyPr>
          <a:lstStyle/>
          <a:p>
            <a:r>
              <a:rPr lang="en-US" sz="3400" dirty="0">
                <a:latin typeface="+mn-lt"/>
              </a:rPr>
              <a:t>Samuel did what the </a:t>
            </a:r>
            <a:r>
              <a:rPr lang="en-US" sz="3400" cap="small" dirty="0">
                <a:latin typeface="+mn-lt"/>
              </a:rPr>
              <a:t>Lord</a:t>
            </a:r>
            <a:r>
              <a:rPr lang="en-US" sz="3400" dirty="0">
                <a:latin typeface="+mn-lt"/>
              </a:rPr>
              <a:t> commanded and came to </a:t>
            </a:r>
            <a:r>
              <a:rPr lang="en-US" sz="3400" b="1" u="sng" dirty="0">
                <a:latin typeface="+mn-lt"/>
              </a:rPr>
              <a:t>Bethlehem</a:t>
            </a:r>
            <a:r>
              <a:rPr lang="en-US" sz="3400" dirty="0">
                <a:latin typeface="+mn-lt"/>
              </a:rPr>
              <a:t>. The elders of the city came to meet him trembling and said, “Do you come peaceably?” </a:t>
            </a:r>
            <a:r>
              <a:rPr lang="en-US" sz="3400" b="1" baseline="30000" dirty="0">
                <a:latin typeface="+mn-lt"/>
              </a:rPr>
              <a:t>5 </a:t>
            </a:r>
            <a:r>
              <a:rPr lang="en-US" sz="3400" dirty="0">
                <a:latin typeface="+mn-lt"/>
              </a:rPr>
              <a:t>And he said… I have come to sacrifice to the </a:t>
            </a:r>
            <a:r>
              <a:rPr lang="en-US" sz="3400" cap="small" dirty="0">
                <a:latin typeface="+mn-lt"/>
              </a:rPr>
              <a:t>Lord..</a:t>
            </a:r>
            <a:r>
              <a:rPr lang="en-US" sz="3400" dirty="0">
                <a:latin typeface="+mn-lt"/>
              </a:rPr>
              <a:t>.” And he consecrated Jesse and his sons and invited them to the sacrifice. </a:t>
            </a:r>
            <a:r>
              <a:rPr lang="en-US" sz="3400" b="1" baseline="30000" dirty="0">
                <a:latin typeface="+mn-lt"/>
              </a:rPr>
              <a:t>6 </a:t>
            </a:r>
            <a:r>
              <a:rPr lang="en-US" sz="3400" dirty="0">
                <a:latin typeface="+mn-lt"/>
              </a:rPr>
              <a:t>When they came, he looked on Eliab and thought, “Surely the </a:t>
            </a:r>
            <a:r>
              <a:rPr lang="en-US" sz="3400" cap="small" dirty="0">
                <a:latin typeface="+mn-lt"/>
              </a:rPr>
              <a:t>Lord</a:t>
            </a:r>
            <a:r>
              <a:rPr lang="en-US" sz="3400" dirty="0">
                <a:latin typeface="+mn-lt"/>
              </a:rPr>
              <a:t>’s anointed is before him.” </a:t>
            </a:r>
            <a:r>
              <a:rPr lang="en-US" sz="3400" b="1" baseline="30000" dirty="0">
                <a:latin typeface="+mn-lt"/>
              </a:rPr>
              <a:t>7 </a:t>
            </a:r>
            <a:r>
              <a:rPr lang="en-US" sz="3400" dirty="0">
                <a:latin typeface="+mn-lt"/>
              </a:rPr>
              <a:t>But the </a:t>
            </a:r>
            <a:r>
              <a:rPr lang="en-US" sz="3400" cap="small" dirty="0">
                <a:latin typeface="+mn-lt"/>
              </a:rPr>
              <a:t>Lord</a:t>
            </a:r>
            <a:r>
              <a:rPr lang="en-US" sz="3400" dirty="0">
                <a:latin typeface="+mn-lt"/>
              </a:rPr>
              <a:t> said to Samuel, “Do not look on his appearance or on the height of his stature, because I have rejected him. For the </a:t>
            </a:r>
            <a:r>
              <a:rPr lang="en-US" sz="3400" cap="small" dirty="0">
                <a:latin typeface="+mn-lt"/>
              </a:rPr>
              <a:t>Lord</a:t>
            </a:r>
            <a:r>
              <a:rPr lang="en-US" sz="3400" dirty="0">
                <a:latin typeface="+mn-lt"/>
              </a:rPr>
              <a:t> sees not as man sees: man looks on the outward appearance, </a:t>
            </a:r>
            <a:r>
              <a:rPr lang="en-US" sz="3400" b="1" u="sng" dirty="0">
                <a:latin typeface="+mn-lt"/>
              </a:rPr>
              <a:t>but the </a:t>
            </a:r>
            <a:r>
              <a:rPr lang="en-US" sz="3400" b="1" u="sng" cap="small" dirty="0">
                <a:latin typeface="+mn-lt"/>
              </a:rPr>
              <a:t>Lord</a:t>
            </a:r>
            <a:r>
              <a:rPr lang="en-US" sz="3400" b="1" u="sng" dirty="0">
                <a:latin typeface="+mn-lt"/>
              </a:rPr>
              <a:t> looks on the heart</a:t>
            </a:r>
            <a:r>
              <a:rPr lang="en-US" sz="3400" dirty="0">
                <a:latin typeface="+mn-lt"/>
              </a:rPr>
              <a:t>.” </a:t>
            </a:r>
            <a:endParaRPr lang="en-US" sz="2800" b="1" kern="1400" dirty="0">
              <a:solidFill>
                <a:srgbClr val="000000"/>
              </a:solidFill>
              <a:uFill>
                <a:solidFill>
                  <a:srgbClr val="3E0000"/>
                </a:solidFill>
              </a:uFill>
              <a:latin typeface="+mn-lt"/>
            </a:endParaRPr>
          </a:p>
        </p:txBody>
      </p:sp>
      <p:sp>
        <p:nvSpPr>
          <p:cNvPr id="3" name="Rectangle: Rounded Corners 2">
            <a:extLst>
              <a:ext uri="{FF2B5EF4-FFF2-40B4-BE49-F238E27FC236}">
                <a16:creationId xmlns:a16="http://schemas.microsoft.com/office/drawing/2014/main" id="{538250E4-E05B-D049-A812-DFF74F8AF968}"/>
              </a:ext>
            </a:extLst>
          </p:cNvPr>
          <p:cNvSpPr/>
          <p:nvPr/>
        </p:nvSpPr>
        <p:spPr>
          <a:xfrm>
            <a:off x="2438400" y="6324600"/>
            <a:ext cx="6096000" cy="5080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07793737"/>
      </p:ext>
    </p:extLst>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320FE-5ED2-A8FA-F0CE-736BF52BD99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E3A9422-92B0-11F1-958E-594333DE3F22}"/>
              </a:ext>
            </a:extLst>
          </p:cNvPr>
          <p:cNvSpPr txBox="1"/>
          <p:nvPr/>
        </p:nvSpPr>
        <p:spPr>
          <a:xfrm>
            <a:off x="171450" y="25400"/>
            <a:ext cx="8801100" cy="6740307"/>
          </a:xfrm>
          <a:prstGeom prst="rect">
            <a:avLst/>
          </a:prstGeom>
          <a:noFill/>
        </p:spPr>
        <p:txBody>
          <a:bodyPr wrap="square">
            <a:spAutoFit/>
          </a:bodyPr>
          <a:lstStyle/>
          <a:p>
            <a:pPr>
              <a:tabLst>
                <a:tab pos="8458200" algn="r"/>
              </a:tabLst>
            </a:pPr>
            <a:r>
              <a:rPr lang="en-US" sz="3600" dirty="0">
                <a:latin typeface="+mn-lt"/>
              </a:rPr>
              <a:t>… And Jesse made seven of his sons pass before Samuel. And Samuel said to Jesse, “The </a:t>
            </a:r>
            <a:r>
              <a:rPr lang="en-US" sz="3600" cap="small" dirty="0">
                <a:latin typeface="+mn-lt"/>
              </a:rPr>
              <a:t>Lord</a:t>
            </a:r>
            <a:r>
              <a:rPr lang="en-US" sz="3600" dirty="0">
                <a:latin typeface="+mn-lt"/>
              </a:rPr>
              <a:t> has not chosen these.” </a:t>
            </a:r>
            <a:r>
              <a:rPr lang="en-US" sz="3600" b="1" baseline="30000" dirty="0">
                <a:latin typeface="+mn-lt"/>
              </a:rPr>
              <a:t>11 </a:t>
            </a:r>
            <a:r>
              <a:rPr lang="en-US" sz="3600" dirty="0">
                <a:latin typeface="+mn-lt"/>
              </a:rPr>
              <a:t>Then Samuel said to Jesse, “Are all your sons here?” And he said, “There remains yet the youngest, but behold, he is keeping the sheep.” And Samuel said to Jesse, “Send and get him, for we will not sit down till he comes here.” </a:t>
            </a:r>
            <a:r>
              <a:rPr lang="en-US" sz="3600" b="1" baseline="30000" dirty="0">
                <a:latin typeface="+mn-lt"/>
              </a:rPr>
              <a:t>12 </a:t>
            </a:r>
            <a:r>
              <a:rPr lang="en-US" sz="3600" dirty="0">
                <a:latin typeface="+mn-lt"/>
              </a:rPr>
              <a:t>And he sent and brought him in. Now he was ruddy and had beautiful eyes and was handsome. And the </a:t>
            </a:r>
            <a:r>
              <a:rPr lang="en-US" sz="3600" cap="small" dirty="0">
                <a:latin typeface="+mn-lt"/>
              </a:rPr>
              <a:t>Lord</a:t>
            </a:r>
            <a:r>
              <a:rPr lang="en-US" sz="3600" dirty="0">
                <a:latin typeface="+mn-lt"/>
              </a:rPr>
              <a:t> said, “</a:t>
            </a:r>
            <a:r>
              <a:rPr lang="en-US" sz="3600" b="1" u="sng" dirty="0">
                <a:solidFill>
                  <a:srgbClr val="3E0000"/>
                </a:solidFill>
                <a:latin typeface="+mn-lt"/>
              </a:rPr>
              <a:t>Arise, anoint him, for this is he</a:t>
            </a:r>
            <a:r>
              <a:rPr lang="en-US" sz="3600" dirty="0">
                <a:latin typeface="+mn-lt"/>
              </a:rPr>
              <a:t>.” 	</a:t>
            </a:r>
            <a:r>
              <a:rPr lang="en-US" sz="2800" b="1" dirty="0">
                <a:latin typeface="+mn-lt"/>
              </a:rPr>
              <a:t>1 Sam 16:4-7; 10-12</a:t>
            </a:r>
          </a:p>
        </p:txBody>
      </p:sp>
    </p:spTree>
    <p:extLst>
      <p:ext uri="{BB962C8B-B14F-4D97-AF65-F5344CB8AC3E}">
        <p14:creationId xmlns:p14="http://schemas.microsoft.com/office/powerpoint/2010/main" val="3581513581"/>
      </p:ext>
    </p:extLst>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BE165-603A-02C3-96A3-92E4B70C08C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7342D1E-B926-D1EA-8427-9DACFCE80C7A}"/>
              </a:ext>
            </a:extLst>
          </p:cNvPr>
          <p:cNvSpPr txBox="1"/>
          <p:nvPr/>
        </p:nvSpPr>
        <p:spPr>
          <a:xfrm>
            <a:off x="171450" y="2133600"/>
            <a:ext cx="8801100" cy="4524315"/>
          </a:xfrm>
          <a:prstGeom prst="rect">
            <a:avLst/>
          </a:prstGeom>
          <a:noFill/>
        </p:spPr>
        <p:txBody>
          <a:bodyPr wrap="square">
            <a:spAutoFit/>
          </a:bodyPr>
          <a:lstStyle/>
          <a:p>
            <a:r>
              <a:rPr lang="en-US" sz="3600" dirty="0">
                <a:latin typeface="+mn-lt"/>
              </a:rPr>
              <a:t>And the angel said to them, “Fear not, for behold, I bring you good news of great joy that will be for all the people. </a:t>
            </a:r>
            <a:r>
              <a:rPr lang="en-US" sz="3600" b="1" baseline="30000" dirty="0">
                <a:latin typeface="+mn-lt"/>
              </a:rPr>
              <a:t>11 </a:t>
            </a:r>
            <a:r>
              <a:rPr lang="en-US" sz="3600" b="1" u="sng" dirty="0">
                <a:solidFill>
                  <a:srgbClr val="3E0000"/>
                </a:solidFill>
                <a:latin typeface="+mn-lt"/>
              </a:rPr>
              <a:t>For unto you is born this day in the city of David a Savior, who is Christ the Lord</a:t>
            </a:r>
            <a:r>
              <a:rPr lang="en-US" sz="3600" dirty="0">
                <a:latin typeface="+mn-lt"/>
              </a:rPr>
              <a:t>. </a:t>
            </a:r>
            <a:r>
              <a:rPr lang="en-US" sz="3600" b="1" baseline="30000" dirty="0">
                <a:latin typeface="+mn-lt"/>
              </a:rPr>
              <a:t>12 </a:t>
            </a:r>
            <a:r>
              <a:rPr lang="en-US" sz="3600" dirty="0">
                <a:latin typeface="+mn-lt"/>
              </a:rPr>
              <a:t>And this will be a sign for you: you will find a baby wrapped in swaddling cloths and lying in a manger.” </a:t>
            </a:r>
          </a:p>
          <a:p>
            <a:pPr>
              <a:tabLst>
                <a:tab pos="8458200" algn="r"/>
              </a:tabLst>
            </a:pPr>
            <a:r>
              <a:rPr lang="en-US" sz="3600" dirty="0">
                <a:latin typeface="+mn-lt"/>
              </a:rPr>
              <a:t>	</a:t>
            </a:r>
            <a:r>
              <a:rPr lang="en-US" sz="2800" b="1" dirty="0">
                <a:latin typeface="+mn-lt"/>
              </a:rPr>
              <a:t>Lk 2:10-12</a:t>
            </a:r>
          </a:p>
        </p:txBody>
      </p:sp>
      <p:sp>
        <p:nvSpPr>
          <p:cNvPr id="5" name="TextBox 1">
            <a:extLst>
              <a:ext uri="{FF2B5EF4-FFF2-40B4-BE49-F238E27FC236}">
                <a16:creationId xmlns:a16="http://schemas.microsoft.com/office/drawing/2014/main" id="{44D9F4F9-BCE3-D438-89F9-96527BB72862}"/>
              </a:ext>
            </a:extLst>
          </p:cNvPr>
          <p:cNvSpPr txBox="1">
            <a:spLocks noChangeArrowheads="1"/>
          </p:cNvSpPr>
          <p:nvPr/>
        </p:nvSpPr>
        <p:spPr bwMode="auto">
          <a:xfrm>
            <a:off x="171450" y="609600"/>
            <a:ext cx="86582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225425" algn="l"/>
                <a:tab pos="1377950" algn="l"/>
                <a:tab pos="2286000" algn="l"/>
                <a:tab pos="8116888" algn="r"/>
              </a:tabLst>
            </a:pPr>
            <a:r>
              <a:rPr lang="en-US" sz="5400" b="1" dirty="0">
                <a:latin typeface="Calibri" panose="020F0502020204030204"/>
              </a:rPr>
              <a:t>The Birth Scene of a Messiah</a:t>
            </a:r>
          </a:p>
        </p:txBody>
      </p:sp>
    </p:spTree>
    <p:extLst>
      <p:ext uri="{BB962C8B-B14F-4D97-AF65-F5344CB8AC3E}">
        <p14:creationId xmlns:p14="http://schemas.microsoft.com/office/powerpoint/2010/main" val="752531691"/>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F51C44A-48FD-452A-B631-29826638C0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20755</TotalTime>
  <Words>972</Words>
  <Application>Microsoft Office PowerPoint</Application>
  <PresentationFormat>On-screen Show (4:3)</PresentationFormat>
  <Paragraphs>41</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924</cp:revision>
  <cp:lastPrinted>2022-10-02T13:03:38Z</cp:lastPrinted>
  <dcterms:created xsi:type="dcterms:W3CDTF">2020-07-19T11:17:55Z</dcterms:created>
  <dcterms:modified xsi:type="dcterms:W3CDTF">2025-12-21T14:28:20Z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