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4"/>
  </p:sldMasterIdLst>
  <p:notesMasterIdLst>
    <p:notesMasterId r:id="rId15"/>
  </p:notesMasterIdLst>
  <p:handoutMasterIdLst>
    <p:handoutMasterId r:id="rId16"/>
  </p:handoutMasterIdLst>
  <p:sldIdLst>
    <p:sldId id="8441" r:id="rId5"/>
    <p:sldId id="8752" r:id="rId6"/>
    <p:sldId id="8761" r:id="rId7"/>
    <p:sldId id="8760" r:id="rId8"/>
    <p:sldId id="8762" r:id="rId9"/>
    <p:sldId id="8772" r:id="rId10"/>
    <p:sldId id="8776" r:id="rId11"/>
    <p:sldId id="8719" r:id="rId12"/>
    <p:sldId id="8767" r:id="rId13"/>
    <p:sldId id="8779" r:id="rId1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0000"/>
    <a:srgbClr val="001236"/>
    <a:srgbClr val="003300"/>
    <a:srgbClr val="CC0000"/>
    <a:srgbClr val="4C0000"/>
    <a:srgbClr val="200F51"/>
    <a:srgbClr val="800000"/>
    <a:srgbClr val="140A52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83" autoAdjust="0"/>
    <p:restoredTop sz="91026" autoAdjust="0"/>
  </p:normalViewPr>
  <p:slideViewPr>
    <p:cSldViewPr showGuides="1">
      <p:cViewPr>
        <p:scale>
          <a:sx n="60" d="100"/>
          <a:sy n="60" d="100"/>
        </p:scale>
        <p:origin x="1474" y="64"/>
      </p:cViewPr>
      <p:guideLst>
        <p:guide orient="horz" pos="2160"/>
        <p:guide pos="2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55" d="100"/>
          <a:sy n="55" d="100"/>
        </p:scale>
        <p:origin x="277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12/7/2025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12/7/2025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7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12/7/2025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12/7/2025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12/7/2025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12/7/2025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12/7/2025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12/7/2025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12/7/2025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12/7/2025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12/7/2025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12/7/2025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12/7/2025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12/7/2025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E6D6C-A615-7D14-4C6B-FDB9268D4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>
            <a:extLst>
              <a:ext uri="{FF2B5EF4-FFF2-40B4-BE49-F238E27FC236}">
                <a16:creationId xmlns:a16="http://schemas.microsoft.com/office/drawing/2014/main" id="{FE117635-1170-FAE7-FC1A-D151B0C7E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49" y="2154814"/>
            <a:ext cx="3326977" cy="386498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" marR="38100" indent="0" algn="l">
              <a:spcAft>
                <a:spcPts val="400"/>
              </a:spcAft>
              <a:buNone/>
            </a:pPr>
            <a:r>
              <a:rPr lang="en-US" sz="2800" b="1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Daniel</a:t>
            </a:r>
          </a:p>
          <a:p>
            <a:pPr marL="57150" marR="38100" indent="0" algn="l">
              <a:spcAft>
                <a:spcPts val="400"/>
              </a:spcAft>
              <a:buNone/>
            </a:pPr>
            <a:r>
              <a:rPr lang="en-US" sz="2800" b="1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8:16-26, 9:20-27</a:t>
            </a:r>
          </a:p>
          <a:p>
            <a:pPr marL="57150" marR="38100" indent="0" algn="l">
              <a:spcAft>
                <a:spcPts val="400"/>
              </a:spcAft>
              <a:buNone/>
            </a:pPr>
            <a:r>
              <a:rPr lang="en-US" sz="2800" b="1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Luke</a:t>
            </a:r>
          </a:p>
          <a:p>
            <a:pPr marL="57150" marR="38100" indent="0" algn="l">
              <a:spcAft>
                <a:spcPts val="400"/>
              </a:spcAft>
              <a:buNone/>
            </a:pPr>
            <a:r>
              <a:rPr lang="en-US" sz="2800" b="1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1:11-20, 26-38</a:t>
            </a:r>
          </a:p>
          <a:p>
            <a:pPr marL="57150" marR="38100" indent="0" algn="l">
              <a:spcAft>
                <a:spcPts val="400"/>
              </a:spcAft>
              <a:buNone/>
            </a:pPr>
            <a:r>
              <a:rPr lang="en-US" sz="2800" b="1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2:8-14</a:t>
            </a:r>
          </a:p>
          <a:p>
            <a:pPr marL="57150" marR="38100" indent="0" algn="l">
              <a:spcAft>
                <a:spcPts val="400"/>
              </a:spcAft>
              <a:buNone/>
            </a:pPr>
            <a:r>
              <a:rPr lang="en-US" sz="2800" b="1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Matthew</a:t>
            </a:r>
          </a:p>
          <a:p>
            <a:pPr marL="57150" marR="38100" indent="0" algn="l">
              <a:spcAft>
                <a:spcPts val="400"/>
              </a:spcAft>
              <a:buNone/>
            </a:pPr>
            <a:r>
              <a:rPr lang="en-US" sz="2800" b="1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1:6-23; 2:12-14</a:t>
            </a:r>
            <a:endParaRPr lang="en-US" sz="32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marR="0" indent="0" algn="l">
              <a:buNone/>
            </a:pPr>
            <a:r>
              <a:rPr lang="en-US" sz="3200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83BBC2F3-17BA-7CAF-1AC7-0F8D18C7F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" y="31171"/>
            <a:ext cx="9143999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5400" b="1" i="1" dirty="0">
                <a:cs typeface="Arial" panose="020B0604020202020204" pitchFamily="34" charset="0"/>
              </a:rPr>
              <a:t>A Christmas Angel</a:t>
            </a:r>
          </a:p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3600" b="1" i="1" dirty="0">
                <a:solidFill>
                  <a:srgbClr val="FF0000"/>
                </a:solidFill>
                <a:cs typeface="Arial" panose="020B0604020202020204" pitchFamily="34" charset="0"/>
              </a:rPr>
              <a:t>Embedded Eternality- Gabriel</a:t>
            </a: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10CAE491-434D-CE0C-FC1C-B4EBC0BC3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" y="5955541"/>
            <a:ext cx="19240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200" b="1" i="1" dirty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12/7/25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1D50EF-EF0C-AD51-7326-8EADBE711C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40" r="16300"/>
          <a:stretch>
            <a:fillRect/>
          </a:stretch>
        </p:blipFill>
        <p:spPr bwMode="auto">
          <a:xfrm>
            <a:off x="3574627" y="1837001"/>
            <a:ext cx="5577840" cy="501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858409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ACA06-7E00-C304-24B1-4380C7F05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B072C1-1A3A-0533-D2EF-B7CFAE81D83C}"/>
              </a:ext>
            </a:extLst>
          </p:cNvPr>
          <p:cNvSpPr txBox="1"/>
          <p:nvPr/>
        </p:nvSpPr>
        <p:spPr>
          <a:xfrm>
            <a:off x="28222" y="384415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/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Gabriel’s place is</a:t>
            </a:r>
          </a:p>
          <a:p>
            <a:pPr marR="38100" algn="ctr"/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in</a:t>
            </a:r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God’s</a:t>
            </a:r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presence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D3C44E07-F760-5496-0EE2-E465574E2356}"/>
              </a:ext>
            </a:extLst>
          </p:cNvPr>
          <p:cNvSpPr/>
          <p:nvPr/>
        </p:nvSpPr>
        <p:spPr>
          <a:xfrm>
            <a:off x="1600200" y="183624"/>
            <a:ext cx="304800" cy="585511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7616EE-F4DF-F538-C215-8360333BEF6E}"/>
              </a:ext>
            </a:extLst>
          </p:cNvPr>
          <p:cNvSpPr txBox="1"/>
          <p:nvPr/>
        </p:nvSpPr>
        <p:spPr>
          <a:xfrm>
            <a:off x="247650" y="3276600"/>
            <a:ext cx="88011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8399463" algn="r"/>
              </a:tabLst>
            </a:pPr>
            <a:r>
              <a:rPr lang="en-US" sz="3200" dirty="0">
                <a:latin typeface="+mn-lt"/>
              </a:rPr>
              <a:t>And Zechariah said to the angel, “How shall I know this? For I am an old man, and my wife is advanced in years.” </a:t>
            </a:r>
            <a:r>
              <a:rPr lang="en-US" sz="3200" baseline="30000" dirty="0">
                <a:latin typeface="+mn-lt"/>
              </a:rPr>
              <a:t>19 </a:t>
            </a:r>
            <a:r>
              <a:rPr lang="en-US" sz="3200" dirty="0">
                <a:latin typeface="+mn-lt"/>
              </a:rPr>
              <a:t>And the angel answered him, “I am Gabriel. I stand in the presence of God, and I was sent to speak to you and to bring you this good news.</a:t>
            </a:r>
            <a:r>
              <a:rPr lang="en-US" sz="28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	Lk 1:18-19</a:t>
            </a:r>
          </a:p>
        </p:txBody>
      </p:sp>
    </p:spTree>
    <p:extLst>
      <p:ext uri="{BB962C8B-B14F-4D97-AF65-F5344CB8AC3E}">
        <p14:creationId xmlns:p14="http://schemas.microsoft.com/office/powerpoint/2010/main" val="2378386540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8629B-36D9-2F06-1A08-27C8FBAEA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42977CB-2D99-97D8-FB2D-BD7653BEADE4}"/>
              </a:ext>
            </a:extLst>
          </p:cNvPr>
          <p:cNvSpPr txBox="1"/>
          <p:nvPr/>
        </p:nvSpPr>
        <p:spPr>
          <a:xfrm>
            <a:off x="0" y="183624"/>
            <a:ext cx="9144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/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Gabriel brings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understanding</a:t>
            </a:r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 regarding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Jesus</a:t>
            </a:r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 as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Messiah</a:t>
            </a:r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 or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Christ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D69EF632-0FE3-FA45-3CFD-A8BB305F6658}"/>
              </a:ext>
            </a:extLst>
          </p:cNvPr>
          <p:cNvSpPr/>
          <p:nvPr/>
        </p:nvSpPr>
        <p:spPr>
          <a:xfrm>
            <a:off x="1905000" y="108306"/>
            <a:ext cx="304800" cy="585511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5F8311-50BF-F490-278E-1EC31D68FF48}"/>
              </a:ext>
            </a:extLst>
          </p:cNvPr>
          <p:cNvSpPr txBox="1"/>
          <p:nvPr/>
        </p:nvSpPr>
        <p:spPr>
          <a:xfrm>
            <a:off x="171450" y="3409950"/>
            <a:ext cx="88011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8399463" algn="r"/>
              </a:tabLst>
            </a:pPr>
            <a:r>
              <a:rPr lang="en-US" sz="3200" b="1" u="sng" dirty="0">
                <a:latin typeface="+mn-lt"/>
              </a:rPr>
              <a:t>He made me understand</a:t>
            </a:r>
            <a:r>
              <a:rPr lang="en-US" sz="3200" dirty="0">
                <a:latin typeface="+mn-lt"/>
              </a:rPr>
              <a:t>, speaking with me and saying, “O Daniel, </a:t>
            </a:r>
            <a:r>
              <a:rPr lang="en-US" sz="3200" b="1" u="sng" dirty="0">
                <a:latin typeface="+mn-lt"/>
              </a:rPr>
              <a:t>I have now come out to give you insight and understanding</a:t>
            </a:r>
            <a:r>
              <a:rPr lang="en-US" sz="3200" dirty="0">
                <a:latin typeface="+mn-lt"/>
              </a:rPr>
              <a:t>… </a:t>
            </a:r>
            <a:r>
              <a:rPr lang="en-US" sz="3200" baseline="30000" dirty="0">
                <a:latin typeface="+mn-lt"/>
              </a:rPr>
              <a:t>25 </a:t>
            </a:r>
            <a:r>
              <a:rPr lang="en-US" sz="3200" dirty="0">
                <a:latin typeface="+mn-lt"/>
              </a:rPr>
              <a:t>Know therefore and understand that from the going out of the word to restore and build Jerusalem to the </a:t>
            </a:r>
            <a:r>
              <a:rPr lang="en-US" sz="3200" b="1" u="sng" dirty="0">
                <a:latin typeface="+mn-lt"/>
              </a:rPr>
              <a:t>coming of an anointed one, a prince</a:t>
            </a:r>
            <a:r>
              <a:rPr lang="en-US" sz="3200" dirty="0">
                <a:latin typeface="+mn-lt"/>
              </a:rPr>
              <a:t>… 	</a:t>
            </a:r>
            <a:r>
              <a:rPr lang="en-US" sz="28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Dan 9:22, 25a</a:t>
            </a:r>
          </a:p>
        </p:txBody>
      </p:sp>
    </p:spTree>
    <p:extLst>
      <p:ext uri="{BB962C8B-B14F-4D97-AF65-F5344CB8AC3E}">
        <p14:creationId xmlns:p14="http://schemas.microsoft.com/office/powerpoint/2010/main" val="849166875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02598-7DDE-BAF1-470E-BC4CAF32D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13FD300-2DD4-FDAE-A3D0-0B185D3EDA4E}"/>
              </a:ext>
            </a:extLst>
          </p:cNvPr>
          <p:cNvSpPr txBox="1"/>
          <p:nvPr/>
        </p:nvSpPr>
        <p:spPr>
          <a:xfrm>
            <a:off x="76200" y="26670"/>
            <a:ext cx="9144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/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This angelic</a:t>
            </a:r>
          </a:p>
          <a:p>
            <a:pPr marR="38100" algn="ctr"/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understanding brings / includes GREAT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PAIN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!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4075F9C3-0781-003B-5E4E-EC37797DC5BB}"/>
              </a:ext>
            </a:extLst>
          </p:cNvPr>
          <p:cNvSpPr/>
          <p:nvPr/>
        </p:nvSpPr>
        <p:spPr>
          <a:xfrm>
            <a:off x="2362200" y="0"/>
            <a:ext cx="304800" cy="585511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F1A1ED-E9E8-A742-1E6C-A5ADBBF6D715}"/>
              </a:ext>
            </a:extLst>
          </p:cNvPr>
          <p:cNvSpPr txBox="1"/>
          <p:nvPr/>
        </p:nvSpPr>
        <p:spPr>
          <a:xfrm>
            <a:off x="247650" y="3276600"/>
            <a:ext cx="88011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8399463" algn="r"/>
              </a:tabLst>
            </a:pPr>
            <a:r>
              <a:rPr lang="en-US" sz="3200" dirty="0">
                <a:latin typeface="+mn-lt"/>
              </a:rPr>
              <a:t>And after the sixty-two weeks</a:t>
            </a:r>
            <a:r>
              <a:rPr lang="en-US" sz="3200" b="1" u="sng" dirty="0">
                <a:latin typeface="+mn-lt"/>
              </a:rPr>
              <a:t>, an anointed one shall be cut off and shall have nothing</a:t>
            </a:r>
            <a:r>
              <a:rPr lang="en-US" sz="3200" dirty="0">
                <a:latin typeface="+mn-lt"/>
              </a:rPr>
              <a:t>. And the people of the prince who is to come shall </a:t>
            </a:r>
            <a:r>
              <a:rPr lang="en-US" sz="3200" b="1" u="sng" dirty="0">
                <a:latin typeface="+mn-lt"/>
              </a:rPr>
              <a:t>destroy the city and the sanctuary</a:t>
            </a:r>
            <a:r>
              <a:rPr lang="en-US" sz="3200" dirty="0">
                <a:latin typeface="+mn-lt"/>
              </a:rPr>
              <a:t>. Its end shall come with a flood, and </a:t>
            </a:r>
            <a:r>
              <a:rPr lang="en-US" sz="3200" b="1" u="sng" dirty="0">
                <a:latin typeface="+mn-lt"/>
              </a:rPr>
              <a:t>to the end there shall be war</a:t>
            </a:r>
            <a:r>
              <a:rPr lang="en-US" sz="3200" dirty="0">
                <a:latin typeface="+mn-lt"/>
              </a:rPr>
              <a:t>. </a:t>
            </a:r>
            <a:r>
              <a:rPr lang="en-US" sz="3200" b="1" u="sng" dirty="0">
                <a:latin typeface="+mn-lt"/>
              </a:rPr>
              <a:t>Desolations are decreed</a:t>
            </a:r>
            <a:r>
              <a:rPr lang="en-US" sz="3200" dirty="0">
                <a:latin typeface="+mn-lt"/>
              </a:rPr>
              <a:t>.</a:t>
            </a:r>
            <a:r>
              <a:rPr lang="en-US" sz="28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	Dan 9:26</a:t>
            </a:r>
          </a:p>
        </p:txBody>
      </p:sp>
    </p:spTree>
    <p:extLst>
      <p:ext uri="{BB962C8B-B14F-4D97-AF65-F5344CB8AC3E}">
        <p14:creationId xmlns:p14="http://schemas.microsoft.com/office/powerpoint/2010/main" val="86024234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7FFAB-6D16-81E2-B80D-B9E608ADC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7BBBD07-5719-849F-DDE2-59B0D5528328}"/>
              </a:ext>
            </a:extLst>
          </p:cNvPr>
          <p:cNvSpPr txBox="1"/>
          <p:nvPr/>
        </p:nvSpPr>
        <p:spPr>
          <a:xfrm>
            <a:off x="76200" y="292755"/>
            <a:ext cx="9144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/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This angelic</a:t>
            </a:r>
          </a:p>
          <a:p>
            <a:pPr marR="38100" algn="ctr"/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understanding brings / includes GREAT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Joy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!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32CFD616-CF65-BD67-CA0F-0563A9C54990}"/>
              </a:ext>
            </a:extLst>
          </p:cNvPr>
          <p:cNvSpPr/>
          <p:nvPr/>
        </p:nvSpPr>
        <p:spPr>
          <a:xfrm>
            <a:off x="2438400" y="76200"/>
            <a:ext cx="304800" cy="585511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871B51-DED6-A96C-1FB1-598B23EADE30}"/>
              </a:ext>
            </a:extLst>
          </p:cNvPr>
          <p:cNvSpPr txBox="1"/>
          <p:nvPr/>
        </p:nvSpPr>
        <p:spPr>
          <a:xfrm>
            <a:off x="247650" y="3810000"/>
            <a:ext cx="88011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8399463" algn="r"/>
              </a:tabLst>
            </a:pPr>
            <a:r>
              <a:rPr lang="en-US" sz="3200" dirty="0">
                <a:latin typeface="+mn-lt"/>
              </a:rPr>
              <a:t>Seventy weeks are decreed about your people and your holy city, </a:t>
            </a:r>
            <a:r>
              <a:rPr lang="en-US" sz="3200" b="1" u="sng" dirty="0">
                <a:latin typeface="+mn-lt"/>
              </a:rPr>
              <a:t>to finish the transgression</a:t>
            </a:r>
            <a:r>
              <a:rPr lang="en-US" sz="3200" dirty="0">
                <a:latin typeface="+mn-lt"/>
              </a:rPr>
              <a:t>, </a:t>
            </a:r>
            <a:r>
              <a:rPr lang="en-US" sz="3200" b="1" u="sng" dirty="0">
                <a:latin typeface="+mn-lt"/>
              </a:rPr>
              <a:t>to put an end to sin</a:t>
            </a:r>
            <a:r>
              <a:rPr lang="en-US" sz="3200" dirty="0">
                <a:latin typeface="+mn-lt"/>
              </a:rPr>
              <a:t>, and </a:t>
            </a:r>
            <a:r>
              <a:rPr lang="en-US" sz="3200" b="1" u="sng" dirty="0">
                <a:latin typeface="+mn-lt"/>
              </a:rPr>
              <a:t>to atone for iniquity</a:t>
            </a:r>
            <a:r>
              <a:rPr lang="en-US" sz="3200" dirty="0">
                <a:latin typeface="+mn-lt"/>
              </a:rPr>
              <a:t>, </a:t>
            </a:r>
            <a:r>
              <a:rPr lang="en-US" sz="3200" b="1" u="sng" dirty="0">
                <a:latin typeface="+mn-lt"/>
              </a:rPr>
              <a:t>to bring in everlasting righteousness</a:t>
            </a:r>
            <a:r>
              <a:rPr lang="en-US" sz="3200" dirty="0">
                <a:latin typeface="+mn-lt"/>
              </a:rPr>
              <a:t>, </a:t>
            </a:r>
            <a:r>
              <a:rPr lang="en-US" sz="3200" b="1" u="sng" dirty="0">
                <a:latin typeface="+mn-lt"/>
              </a:rPr>
              <a:t>to seal both vision and prophet</a:t>
            </a:r>
            <a:r>
              <a:rPr lang="en-US" sz="3200" dirty="0">
                <a:latin typeface="+mn-lt"/>
              </a:rPr>
              <a:t>, and </a:t>
            </a:r>
            <a:r>
              <a:rPr lang="en-US" sz="3200" b="1" u="sng" dirty="0">
                <a:latin typeface="+mn-lt"/>
              </a:rPr>
              <a:t>to anoint a most holy place</a:t>
            </a:r>
            <a:r>
              <a:rPr lang="en-US" sz="3200" dirty="0">
                <a:latin typeface="+mn-lt"/>
              </a:rPr>
              <a:t>.</a:t>
            </a:r>
            <a:r>
              <a:rPr lang="en-US" sz="28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	Dan 9:24</a:t>
            </a:r>
          </a:p>
        </p:txBody>
      </p:sp>
    </p:spTree>
    <p:extLst>
      <p:ext uri="{BB962C8B-B14F-4D97-AF65-F5344CB8AC3E}">
        <p14:creationId xmlns:p14="http://schemas.microsoft.com/office/powerpoint/2010/main" val="1180472636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95F68-0E65-37EE-E55D-3CAC4F74F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57E9FB-7D9F-5935-822B-2BA86F73818F}"/>
              </a:ext>
            </a:extLst>
          </p:cNvPr>
          <p:cNvSpPr txBox="1"/>
          <p:nvPr/>
        </p:nvSpPr>
        <p:spPr>
          <a:xfrm>
            <a:off x="76200" y="304800"/>
            <a:ext cx="9144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/>
            <a:r>
              <a:rPr lang="en-US" sz="60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Gabriel appears to Mary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A25B72-987D-348E-00E7-1EDF9FDDB6E0}"/>
              </a:ext>
            </a:extLst>
          </p:cNvPr>
          <p:cNvSpPr txBox="1"/>
          <p:nvPr/>
        </p:nvSpPr>
        <p:spPr>
          <a:xfrm>
            <a:off x="247650" y="1600200"/>
            <a:ext cx="88011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8515350" algn="r"/>
              </a:tabLst>
            </a:pPr>
            <a:r>
              <a:rPr lang="en-US" sz="3600" dirty="0">
                <a:latin typeface="+mn-lt"/>
              </a:rPr>
              <a:t>In the sixth month the angel Gabriel was sent from God to a city of Galilee named Nazareth, </a:t>
            </a:r>
            <a:r>
              <a:rPr lang="en-US" sz="3600" b="1" baseline="30000" dirty="0">
                <a:latin typeface="+mn-lt"/>
              </a:rPr>
              <a:t>27 </a:t>
            </a:r>
            <a:r>
              <a:rPr lang="en-US" sz="3600" dirty="0">
                <a:latin typeface="+mn-lt"/>
              </a:rPr>
              <a:t>to a virgin betrothed to a man whose name was Joseph, of the house of David. And the virgin’s name was Mary. </a:t>
            </a:r>
            <a:r>
              <a:rPr lang="en-US" sz="3600" b="1" baseline="30000" dirty="0">
                <a:latin typeface="+mn-lt"/>
              </a:rPr>
              <a:t>28 </a:t>
            </a:r>
            <a:r>
              <a:rPr lang="en-US" sz="3600" dirty="0">
                <a:latin typeface="+mn-lt"/>
              </a:rPr>
              <a:t>And he came to her and said, “Greetings, O favored one, the Lord is with you!” </a:t>
            </a:r>
            <a:r>
              <a:rPr lang="en-US" sz="3600" b="1" baseline="30000" dirty="0">
                <a:latin typeface="+mn-lt"/>
              </a:rPr>
              <a:t>29 </a:t>
            </a:r>
            <a:r>
              <a:rPr lang="en-US" sz="3600" dirty="0">
                <a:latin typeface="+mn-lt"/>
              </a:rPr>
              <a:t>But she was greatly troubled at the saying, and tried to discern what sort of greeting this might be. </a:t>
            </a:r>
            <a:r>
              <a:rPr lang="en-US" sz="28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	Lk 1:26-29</a:t>
            </a:r>
          </a:p>
        </p:txBody>
      </p:sp>
    </p:spTree>
    <p:extLst>
      <p:ext uri="{BB962C8B-B14F-4D97-AF65-F5344CB8AC3E}">
        <p14:creationId xmlns:p14="http://schemas.microsoft.com/office/powerpoint/2010/main" val="3927733979"/>
      </p:ext>
    </p:extLst>
  </p:cSld>
  <p:clrMapOvr>
    <a:masterClrMapping/>
  </p:clrMapOvr>
  <p:transition spd="slow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AF7FB-751A-2323-919D-EEA2BAE30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7242B90-20A3-60DE-0DEA-BFC02E8E88EB}"/>
              </a:ext>
            </a:extLst>
          </p:cNvPr>
          <p:cNvSpPr txBox="1"/>
          <p:nvPr/>
        </p:nvSpPr>
        <p:spPr>
          <a:xfrm>
            <a:off x="76200" y="304800"/>
            <a:ext cx="9144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/>
            <a:r>
              <a:rPr lang="en-US" sz="60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Gabriel appears to Mary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E071E1-40BA-9846-D4BB-0FA1862B0F9F}"/>
              </a:ext>
            </a:extLst>
          </p:cNvPr>
          <p:cNvSpPr txBox="1"/>
          <p:nvPr/>
        </p:nvSpPr>
        <p:spPr>
          <a:xfrm>
            <a:off x="247650" y="1600200"/>
            <a:ext cx="88011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latin typeface="+mn-lt"/>
              </a:rPr>
              <a:t>And the angel said to her, “Do not be afraid, Mary, for you have found favor with God. </a:t>
            </a:r>
            <a:r>
              <a:rPr lang="en-US" sz="3200" b="1" baseline="30000" dirty="0">
                <a:latin typeface="+mn-lt"/>
              </a:rPr>
              <a:t>31 </a:t>
            </a:r>
            <a:r>
              <a:rPr lang="en-US" sz="3200" dirty="0">
                <a:latin typeface="+mn-lt"/>
              </a:rPr>
              <a:t>And behold, you will conceive in your womb and bear a son, and you shall call his name Jesus. </a:t>
            </a:r>
            <a:r>
              <a:rPr lang="en-US" sz="3200" b="1" baseline="30000" dirty="0">
                <a:latin typeface="+mn-lt"/>
              </a:rPr>
              <a:t>32 </a:t>
            </a:r>
            <a:r>
              <a:rPr lang="en-US" sz="3200" dirty="0">
                <a:latin typeface="+mn-lt"/>
              </a:rPr>
              <a:t>He will be great and will be called the Son of the Most High. And the Lord God will give to him the throne of his father David, </a:t>
            </a:r>
            <a:r>
              <a:rPr lang="en-US" sz="3200" b="1" baseline="30000" dirty="0">
                <a:latin typeface="+mn-lt"/>
              </a:rPr>
              <a:t>33 </a:t>
            </a:r>
            <a:r>
              <a:rPr lang="en-US" sz="3200" dirty="0">
                <a:latin typeface="+mn-lt"/>
              </a:rPr>
              <a:t>and he will reign over the house of Jacob forever, and of his kingdom there will be no end.” </a:t>
            </a:r>
          </a:p>
          <a:p>
            <a:pPr>
              <a:tabLst>
                <a:tab pos="8458200" algn="r"/>
              </a:tabLst>
            </a:pPr>
            <a:r>
              <a:rPr lang="en-US" sz="3200" b="1" baseline="30000" dirty="0">
                <a:latin typeface="+mn-lt"/>
              </a:rPr>
              <a:t>34 </a:t>
            </a:r>
            <a:r>
              <a:rPr lang="en-US" sz="3200" dirty="0">
                <a:latin typeface="+mn-lt"/>
              </a:rPr>
              <a:t>And Mary said to the angel, “How will this be, since I am a virgin?” </a:t>
            </a:r>
            <a:r>
              <a:rPr lang="en-US" sz="28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	Lk 1:30-34</a:t>
            </a:r>
          </a:p>
        </p:txBody>
      </p:sp>
    </p:spTree>
    <p:extLst>
      <p:ext uri="{BB962C8B-B14F-4D97-AF65-F5344CB8AC3E}">
        <p14:creationId xmlns:p14="http://schemas.microsoft.com/office/powerpoint/2010/main" val="1476336138"/>
      </p:ext>
    </p:extLst>
  </p:cSld>
  <p:clrMapOvr>
    <a:masterClrMapping/>
  </p:clrMapOvr>
  <p:transition spd="slow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D33E8-44DC-FE0F-4852-9C3B73760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96E8EA2-8357-DCB0-B5F2-476946773949}"/>
              </a:ext>
            </a:extLst>
          </p:cNvPr>
          <p:cNvSpPr txBox="1"/>
          <p:nvPr/>
        </p:nvSpPr>
        <p:spPr>
          <a:xfrm>
            <a:off x="266700" y="335845"/>
            <a:ext cx="861060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And while they were there, the time came for her to give birth. </a:t>
            </a:r>
            <a:r>
              <a:rPr lang="en-US" sz="3600" baseline="30000" dirty="0">
                <a:latin typeface="+mn-lt"/>
              </a:rPr>
              <a:t>7 </a:t>
            </a:r>
            <a:r>
              <a:rPr lang="en-US" sz="3600" dirty="0">
                <a:latin typeface="+mn-lt"/>
              </a:rPr>
              <a:t>And she gave birth to her firstborn son and wrapped him in swaddling cloths and laid him in a manger, because there was no place for them in the inn. </a:t>
            </a:r>
            <a:r>
              <a:rPr lang="en-US" sz="3600" baseline="30000" dirty="0">
                <a:latin typeface="+mn-lt"/>
              </a:rPr>
              <a:t>8 </a:t>
            </a:r>
            <a:r>
              <a:rPr lang="en-US" sz="3600" dirty="0">
                <a:latin typeface="+mn-lt"/>
              </a:rPr>
              <a:t>And in the same region there were shepherds out in the field, keeping watch over their flock by night. </a:t>
            </a:r>
            <a:r>
              <a:rPr lang="en-US" sz="3600" baseline="30000" dirty="0">
                <a:latin typeface="+mn-lt"/>
              </a:rPr>
              <a:t>9 </a:t>
            </a:r>
            <a:r>
              <a:rPr lang="en-US" sz="3600" b="1" u="sng" dirty="0">
                <a:uFill>
                  <a:solidFill>
                    <a:srgbClr val="3E0000"/>
                  </a:solidFill>
                </a:uFill>
                <a:latin typeface="+mn-lt"/>
              </a:rPr>
              <a:t>And an angel of the Lord appeared to them, and the glory of the Lord shone around them</a:t>
            </a:r>
            <a:r>
              <a:rPr lang="en-US" sz="3600" dirty="0">
                <a:latin typeface="+mn-lt"/>
              </a:rPr>
              <a:t>, and they were filled with great fear.</a:t>
            </a:r>
            <a:r>
              <a:rPr lang="en-US" sz="2400" b="1" dirty="0">
                <a:latin typeface="+mn-lt"/>
              </a:rPr>
              <a:t>	Lk 2:6-9</a:t>
            </a:r>
          </a:p>
        </p:txBody>
      </p:sp>
    </p:spTree>
    <p:extLst>
      <p:ext uri="{BB962C8B-B14F-4D97-AF65-F5344CB8AC3E}">
        <p14:creationId xmlns:p14="http://schemas.microsoft.com/office/powerpoint/2010/main" val="2158979207"/>
      </p:ext>
    </p:extLst>
  </p:cSld>
  <p:clrMapOvr>
    <a:masterClrMapping/>
  </p:clrMapOvr>
  <p:transition spd="slow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4BE4D-C986-2DD3-3BCD-9C99906B2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3B5904-F2C7-217B-A3F8-17A89E934850}"/>
              </a:ext>
            </a:extLst>
          </p:cNvPr>
          <p:cNvSpPr txBox="1"/>
          <p:nvPr/>
        </p:nvSpPr>
        <p:spPr>
          <a:xfrm>
            <a:off x="266700" y="151179"/>
            <a:ext cx="861060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8229600" algn="r"/>
              </a:tabLst>
            </a:pPr>
            <a:r>
              <a:rPr lang="en-US" sz="3600" dirty="0">
                <a:latin typeface="+mn-lt"/>
              </a:rPr>
              <a:t>And the angel said to them, “</a:t>
            </a:r>
            <a:r>
              <a:rPr lang="en-US" sz="3600" u="sng" dirty="0">
                <a:solidFill>
                  <a:srgbClr val="3E0000"/>
                </a:solidFill>
                <a:latin typeface="+mn-lt"/>
              </a:rPr>
              <a:t>Fear not, for behold, I bring you good news of great joy that will be for all the people</a:t>
            </a:r>
            <a:r>
              <a:rPr lang="en-US" sz="3600" dirty="0">
                <a:latin typeface="+mn-lt"/>
              </a:rPr>
              <a:t>. </a:t>
            </a:r>
            <a:r>
              <a:rPr lang="en-US" sz="3600" baseline="30000" dirty="0">
                <a:latin typeface="+mn-lt"/>
              </a:rPr>
              <a:t>11 </a:t>
            </a:r>
            <a:r>
              <a:rPr lang="en-US" sz="3600" dirty="0">
                <a:latin typeface="+mn-lt"/>
              </a:rPr>
              <a:t>For unto you is born this day in the city of David a Savior, who is Christ the Lord. </a:t>
            </a:r>
            <a:r>
              <a:rPr lang="en-US" sz="3600" baseline="30000" dirty="0">
                <a:latin typeface="+mn-lt"/>
              </a:rPr>
              <a:t>12 </a:t>
            </a:r>
            <a:r>
              <a:rPr lang="en-US" sz="3600" dirty="0">
                <a:latin typeface="+mn-lt"/>
              </a:rPr>
              <a:t>And this will be a sign for you: you will find a baby wrapped in swaddling cloths and lying in a manger.” </a:t>
            </a:r>
            <a:r>
              <a:rPr lang="en-US" sz="3600" baseline="30000" dirty="0">
                <a:latin typeface="+mn-lt"/>
              </a:rPr>
              <a:t>13 </a:t>
            </a:r>
            <a:r>
              <a:rPr lang="en-US" sz="3600" dirty="0">
                <a:latin typeface="+mn-lt"/>
              </a:rPr>
              <a:t>And suddenly there was with the angel a multitude of the heavenly host praising God &amp; saying, </a:t>
            </a:r>
            <a:r>
              <a:rPr lang="en-US" sz="3600" baseline="30000" dirty="0">
                <a:latin typeface="+mn-lt"/>
              </a:rPr>
              <a:t>14 </a:t>
            </a:r>
            <a:r>
              <a:rPr lang="en-US" sz="3600" dirty="0">
                <a:latin typeface="+mn-lt"/>
              </a:rPr>
              <a:t>“Glory to God in the highest,   and on earth peace, </a:t>
            </a:r>
            <a:r>
              <a:rPr lang="en-US" sz="3600" b="1" i="1" u="sng" dirty="0">
                <a:solidFill>
                  <a:srgbClr val="3E0000"/>
                </a:solidFill>
                <a:latin typeface="+mn-lt"/>
              </a:rPr>
              <a:t>Good will toward men</a:t>
            </a:r>
            <a:r>
              <a:rPr lang="en-US" sz="3600" dirty="0">
                <a:latin typeface="+mn-lt"/>
              </a:rPr>
              <a:t>.”</a:t>
            </a:r>
          </a:p>
          <a:p>
            <a:pPr>
              <a:tabLst>
                <a:tab pos="8229600" algn="r"/>
              </a:tabLst>
            </a:pPr>
            <a:r>
              <a:rPr lang="en-US" sz="2400" b="1" dirty="0">
                <a:latin typeface="+mn-lt"/>
              </a:rPr>
              <a:t>	Lk 2:10-14</a:t>
            </a:r>
          </a:p>
        </p:txBody>
      </p:sp>
    </p:spTree>
    <p:extLst>
      <p:ext uri="{BB962C8B-B14F-4D97-AF65-F5344CB8AC3E}">
        <p14:creationId xmlns:p14="http://schemas.microsoft.com/office/powerpoint/2010/main" val="3037894032"/>
      </p:ext>
    </p:extLst>
  </p:cSld>
  <p:clrMapOvr>
    <a:masterClrMapping/>
  </p:clrMapOvr>
  <p:transition spd="slow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BE146-528A-FC65-CACE-2147CA42B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31A0AE1-71AB-8C73-4168-2433EEB2F6CC}"/>
              </a:ext>
            </a:extLst>
          </p:cNvPr>
          <p:cNvSpPr txBox="1"/>
          <p:nvPr/>
        </p:nvSpPr>
        <p:spPr>
          <a:xfrm>
            <a:off x="838200" y="1828800"/>
            <a:ext cx="74676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/>
            <a:r>
              <a:rPr lang="en-US" sz="60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What are you doing with Gabriel’s News?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408328"/>
      </p:ext>
    </p:extLst>
  </p:cSld>
  <p:clrMapOvr>
    <a:masterClrMapping/>
  </p:clrMapOvr>
  <p:transition spd="slow">
    <p:rand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771b9e-bb9d-4790-b6f2-5cbeb0979a9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3ABC4B0C0E2F4F9C93D121F68841AF" ma:contentTypeVersion="15" ma:contentTypeDescription="Create a new document." ma:contentTypeScope="" ma:versionID="660eab02cdbf12d5a8780f4ad08fa56d">
  <xsd:schema xmlns:xsd="http://www.w3.org/2001/XMLSchema" xmlns:xs="http://www.w3.org/2001/XMLSchema" xmlns:p="http://schemas.microsoft.com/office/2006/metadata/properties" xmlns:ns3="f5771b9e-bb9d-4790-b6f2-5cbeb0979a9c" xmlns:ns4="48df96e8-5bed-42fe-b42e-398ed42751d8" targetNamespace="http://schemas.microsoft.com/office/2006/metadata/properties" ma:root="true" ma:fieldsID="8bfb8719affc962a4dfa2686d9ff8b20" ns3:_="" ns4:_="">
    <xsd:import namespace="f5771b9e-bb9d-4790-b6f2-5cbeb0979a9c"/>
    <xsd:import namespace="48df96e8-5bed-42fe-b42e-398ed42751d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1b9e-bb9d-4790-b6f2-5cbeb0979a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f96e8-5bed-42fe-b42e-398ed42751d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3BB5EA-E7D6-4327-AB5E-28CFD66774E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8df96e8-5bed-42fe-b42e-398ed42751d8"/>
    <ds:schemaRef ds:uri="http://purl.org/dc/terms/"/>
    <ds:schemaRef ds:uri="f5771b9e-bb9d-4790-b6f2-5cbeb0979a9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F51C44A-48FD-452A-B631-29826638C0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24365D-1808-4399-869D-0C964D65E1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1b9e-bb9d-4790-b6f2-5cbeb0979a9c"/>
    <ds:schemaRef ds:uri="48df96e8-5bed-42fe-b42e-398ed42751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20331</TotalTime>
  <Words>749</Words>
  <Application>Microsoft Office PowerPoint</Application>
  <PresentationFormat>On-screen Show (4:3)</PresentationFormat>
  <Paragraphs>31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918</cp:revision>
  <cp:lastPrinted>2022-10-02T13:03:38Z</cp:lastPrinted>
  <dcterms:created xsi:type="dcterms:W3CDTF">2020-07-19T11:17:55Z</dcterms:created>
  <dcterms:modified xsi:type="dcterms:W3CDTF">2025-12-07T13:24:26Z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0x010100FB3ABC4B0C0E2F4F9C93D121F68841AF</vt:lpwstr>
  </property>
</Properties>
</file>