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8441" r:id="rId5"/>
    <p:sldId id="8723" r:id="rId6"/>
    <p:sldId id="8719" r:id="rId7"/>
    <p:sldId id="8752" r:id="rId8"/>
    <p:sldId id="8725" r:id="rId9"/>
    <p:sldId id="8749" r:id="rId10"/>
    <p:sldId id="8750" r:id="rId11"/>
    <p:sldId id="8720" r:id="rId12"/>
    <p:sldId id="8721" r:id="rId13"/>
    <p:sldId id="8738" r:id="rId14"/>
    <p:sldId id="8741" r:id="rId15"/>
    <p:sldId id="8743"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1026" autoAdjust="0"/>
  </p:normalViewPr>
  <p:slideViewPr>
    <p:cSldViewPr showGuides="1">
      <p:cViewPr varScale="1">
        <p:scale>
          <a:sx n="99" d="100"/>
          <a:sy n="99" d="100"/>
        </p:scale>
        <p:origin x="1650" y="102"/>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11/23/2025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11/23/2025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11/23/2025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11/23/2025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11/23/2025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11/23/2025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11/23/2025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11/23/2025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11/23/2025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11/23/2025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11/23/2025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11/23/2025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11/23/2025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11/23/2025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47650" y="2154814"/>
            <a:ext cx="2876550" cy="38649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2800" b="1" i="1" dirty="0"/>
              <a:t>Lk 1:6-22, 57-66</a:t>
            </a:r>
          </a:p>
          <a:p>
            <a:r>
              <a:rPr lang="nl-NL" sz="2800" b="1" i="1" dirty="0"/>
              <a:t>Heb 4:10-16</a:t>
            </a:r>
          </a:p>
          <a:p>
            <a:r>
              <a:rPr lang="nl-NL" sz="2800" b="1" i="1" dirty="0"/>
              <a:t>Heb 12:24</a:t>
            </a:r>
          </a:p>
          <a:p>
            <a:r>
              <a:rPr lang="nl-NL" sz="2800" b="1" i="1" dirty="0"/>
              <a:t>Gen 4:1-4</a:t>
            </a:r>
          </a:p>
          <a:p>
            <a:r>
              <a:rPr lang="nl-NL" sz="2800" b="1" i="1" dirty="0"/>
              <a:t>2 Chr  5:11-14, 7:1-3</a:t>
            </a:r>
            <a:endParaRPr lang="en-US" sz="2800" dirty="0"/>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9050" y="31171"/>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a:t>
            </a:r>
            <a:r>
              <a:rPr lang="en-US" sz="5400" b="1" i="1">
                <a:cs typeface="Arial" panose="020B0604020202020204" pitchFamily="34" charset="0"/>
              </a:rPr>
              <a:t>Christmas Offering</a:t>
            </a:r>
            <a:endParaRPr lang="en-US" sz="5400" b="1" i="1" dirty="0">
              <a:cs typeface="Arial" panose="020B0604020202020204" pitchFamily="34" charset="0"/>
            </a:endParaRPr>
          </a:p>
          <a:p>
            <a:pPr marL="0" marR="38100" indent="0" algn="ctr">
              <a:spcBef>
                <a:spcPts val="0"/>
              </a:spcBef>
              <a:spcAft>
                <a:spcPts val="600"/>
              </a:spcAft>
            </a:pPr>
            <a:r>
              <a:rPr lang="en-US" sz="3600" b="1" i="1" dirty="0">
                <a:solidFill>
                  <a:srgbClr val="FF0000"/>
                </a:solidFill>
                <a:cs typeface="Arial" panose="020B0604020202020204" pitchFamily="34" charset="0"/>
              </a:rPr>
              <a:t>Embedded Eternality</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247650" y="5955541"/>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11/23/25</a:t>
            </a:r>
          </a:p>
        </p:txBody>
      </p:sp>
      <p:pic>
        <p:nvPicPr>
          <p:cNvPr id="1026" name="Picture 2">
            <a:extLst>
              <a:ext uri="{FF2B5EF4-FFF2-40B4-BE49-F238E27FC236}">
                <a16:creationId xmlns:a16="http://schemas.microsoft.com/office/drawing/2014/main" id="{921D50EF-EF0C-AD51-7326-8EADBE711C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84" r="14784"/>
          <a:stretch>
            <a:fillRect/>
          </a:stretch>
        </p:blipFill>
        <p:spPr bwMode="auto">
          <a:xfrm>
            <a:off x="3124200" y="1814297"/>
            <a:ext cx="6019800" cy="501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7F0896-F895-6ADE-CAC9-70ACFC5F9492}"/>
              </a:ext>
            </a:extLst>
          </p:cNvPr>
          <p:cNvPicPr>
            <a:picLocks noChangeAspect="1"/>
          </p:cNvPicPr>
          <p:nvPr/>
        </p:nvPicPr>
        <p:blipFill>
          <a:blip r:embed="rId2"/>
          <a:stretch>
            <a:fillRect/>
          </a:stretch>
        </p:blipFill>
        <p:spPr>
          <a:xfrm>
            <a:off x="0" y="924725"/>
            <a:ext cx="9144000" cy="5008549"/>
          </a:xfrm>
          <a:prstGeom prst="rect">
            <a:avLst/>
          </a:prstGeom>
        </p:spPr>
      </p:pic>
    </p:spTree>
    <p:extLst>
      <p:ext uri="{BB962C8B-B14F-4D97-AF65-F5344CB8AC3E}">
        <p14:creationId xmlns:p14="http://schemas.microsoft.com/office/powerpoint/2010/main" val="336419297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33E8-44DC-FE0F-4852-9C3B73760BB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6E8EA2-8357-DCB0-B5F2-476946773949}"/>
              </a:ext>
            </a:extLst>
          </p:cNvPr>
          <p:cNvSpPr txBox="1"/>
          <p:nvPr/>
        </p:nvSpPr>
        <p:spPr>
          <a:xfrm>
            <a:off x="266700" y="76200"/>
            <a:ext cx="8610600" cy="6740307"/>
          </a:xfrm>
          <a:prstGeom prst="rect">
            <a:avLst/>
          </a:prstGeom>
          <a:noFill/>
        </p:spPr>
        <p:txBody>
          <a:bodyPr wrap="square">
            <a:spAutoFit/>
          </a:bodyPr>
          <a:lstStyle/>
          <a:p>
            <a:r>
              <a:rPr lang="en-US" sz="3600" b="1" dirty="0">
                <a:latin typeface="+mn-lt"/>
              </a:rPr>
              <a:t>So then, there remains a Sabbath rest for the people of God</a:t>
            </a:r>
            <a:r>
              <a:rPr lang="en-US" sz="3600" dirty="0">
                <a:latin typeface="+mn-lt"/>
              </a:rPr>
              <a:t>, </a:t>
            </a:r>
            <a:r>
              <a:rPr lang="en-US" sz="3600" b="1" baseline="30000" dirty="0">
                <a:latin typeface="+mn-lt"/>
              </a:rPr>
              <a:t>10 </a:t>
            </a:r>
            <a:r>
              <a:rPr lang="en-US" sz="3600" dirty="0">
                <a:latin typeface="+mn-lt"/>
              </a:rPr>
              <a:t>for whoever has entered God’s rest has also rested from his works as God did from his. </a:t>
            </a:r>
          </a:p>
          <a:p>
            <a:pPr>
              <a:tabLst>
                <a:tab pos="8229600" algn="r"/>
              </a:tabLst>
            </a:pPr>
            <a:r>
              <a:rPr lang="en-US" sz="3600" b="1" baseline="30000" dirty="0">
                <a:latin typeface="+mn-lt"/>
              </a:rPr>
              <a:t>11 </a:t>
            </a:r>
            <a:r>
              <a:rPr lang="en-US" sz="3600" dirty="0">
                <a:latin typeface="+mn-lt"/>
              </a:rPr>
              <a:t>Let us therefore strive to enter that rest, so that no one may fall by the same sort of disobedience. </a:t>
            </a:r>
            <a:r>
              <a:rPr lang="en-US" sz="3600" b="1" baseline="30000" dirty="0">
                <a:solidFill>
                  <a:schemeClr val="tx1">
                    <a:lumMod val="50000"/>
                    <a:lumOff val="50000"/>
                  </a:schemeClr>
                </a:solidFill>
                <a:latin typeface="+mn-lt"/>
              </a:rPr>
              <a:t>12 </a:t>
            </a:r>
            <a:r>
              <a:rPr lang="en-US" sz="3600" b="1" dirty="0">
                <a:solidFill>
                  <a:schemeClr val="tx1">
                    <a:lumMod val="50000"/>
                    <a:lumOff val="50000"/>
                  </a:schemeClr>
                </a:solidFill>
                <a:latin typeface="+mn-lt"/>
              </a:rPr>
              <a:t>For the word of God is living and active, sharper than any two-edged sword, piercing to the division of soul and of spirit, of joints and of marrow, and discerning the thoughts and intentions of the heart. </a:t>
            </a:r>
            <a:r>
              <a:rPr lang="en-US" sz="2400" b="1" dirty="0">
                <a:latin typeface="+mn-lt"/>
              </a:rPr>
              <a:t>	Heb 4:9-12</a:t>
            </a:r>
          </a:p>
        </p:txBody>
      </p:sp>
      <p:sp>
        <p:nvSpPr>
          <p:cNvPr id="2" name="Arrow: Down 1">
            <a:extLst>
              <a:ext uri="{FF2B5EF4-FFF2-40B4-BE49-F238E27FC236}">
                <a16:creationId xmlns:a16="http://schemas.microsoft.com/office/drawing/2014/main" id="{303564F0-31F0-07D2-64D0-C76716DF008D}"/>
              </a:ext>
            </a:extLst>
          </p:cNvPr>
          <p:cNvSpPr/>
          <p:nvPr/>
        </p:nvSpPr>
        <p:spPr>
          <a:xfrm>
            <a:off x="3657600" y="6096000"/>
            <a:ext cx="914400" cy="609600"/>
          </a:xfrm>
          <a:prstGeom prst="downArrow">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8979207"/>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ACA06-7E00-C304-24B1-4380C7F056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B072C1-1A3A-0533-D2EF-B7CFAE81D83C}"/>
              </a:ext>
            </a:extLst>
          </p:cNvPr>
          <p:cNvSpPr txBox="1"/>
          <p:nvPr/>
        </p:nvSpPr>
        <p:spPr>
          <a:xfrm>
            <a:off x="28222" y="384415"/>
            <a:ext cx="91440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Jesus is the </a:t>
            </a:r>
          </a:p>
          <a:p>
            <a:pPr marR="38100" algn="ctr"/>
            <a:r>
              <a:rPr lang="en-US" sz="6000" b="1" u="sng" kern="1400" dirty="0">
                <a:solidFill>
                  <a:srgbClr val="000000"/>
                </a:solidFill>
                <a:uFill>
                  <a:solidFill>
                    <a:srgbClr val="3E0000"/>
                  </a:solidFill>
                </a:uFill>
                <a:latin typeface="Calibri" panose="020F0502020204030204" pitchFamily="34" charset="0"/>
              </a:rPr>
              <a:t>soul</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searcher</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D3C44E07-F760-5496-0EE2-E465574E2356}"/>
              </a:ext>
            </a:extLst>
          </p:cNvPr>
          <p:cNvSpPr/>
          <p:nvPr/>
        </p:nvSpPr>
        <p:spPr>
          <a:xfrm>
            <a:off x="2133600" y="20909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D7616EE-F4DF-F538-C215-8360333BEF6E}"/>
              </a:ext>
            </a:extLst>
          </p:cNvPr>
          <p:cNvSpPr txBox="1"/>
          <p:nvPr/>
        </p:nvSpPr>
        <p:spPr>
          <a:xfrm>
            <a:off x="247650" y="2549435"/>
            <a:ext cx="8801100" cy="3539430"/>
          </a:xfrm>
          <a:prstGeom prst="rect">
            <a:avLst/>
          </a:prstGeom>
          <a:noFill/>
        </p:spPr>
        <p:txBody>
          <a:bodyPr wrap="square">
            <a:spAutoFit/>
          </a:bodyPr>
          <a:lstStyle/>
          <a:p>
            <a:pPr>
              <a:tabLst>
                <a:tab pos="8399463" algn="r"/>
              </a:tabLst>
            </a:pPr>
            <a:r>
              <a:rPr lang="en-US" sz="3200" dirty="0">
                <a:latin typeface="+mn-lt"/>
              </a:rPr>
              <a:t>For the word of God is living and active, sharper than any two-edged sword, piercing to the division of soul and of spirit, of joints and of marrow, and discerning the thoughts and intentions of the heart. </a:t>
            </a:r>
            <a:r>
              <a:rPr lang="en-US" sz="3200" b="1" baseline="30000" dirty="0">
                <a:latin typeface="+mn-lt"/>
              </a:rPr>
              <a:t>13 </a:t>
            </a:r>
            <a:r>
              <a:rPr lang="en-US" sz="3200" dirty="0">
                <a:latin typeface="+mn-lt"/>
              </a:rPr>
              <a:t>And no creature is hidden from his sight, but all are naked and exposed to the eyes of him to whom we must give account. </a:t>
            </a:r>
            <a:r>
              <a:rPr lang="en-US" sz="2800" b="1" kern="1400" dirty="0">
                <a:solidFill>
                  <a:srgbClr val="000000"/>
                </a:solidFill>
                <a:uFill>
                  <a:solidFill>
                    <a:srgbClr val="3E0000"/>
                  </a:solidFill>
                </a:uFill>
                <a:latin typeface="Calibri" panose="020F0502020204030204" pitchFamily="34" charset="0"/>
              </a:rPr>
              <a:t>	Heb 4:12-13</a:t>
            </a:r>
          </a:p>
        </p:txBody>
      </p:sp>
    </p:spTree>
    <p:extLst>
      <p:ext uri="{BB962C8B-B14F-4D97-AF65-F5344CB8AC3E}">
        <p14:creationId xmlns:p14="http://schemas.microsoft.com/office/powerpoint/2010/main" val="237838654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F9D5E-D9A9-2AFF-E496-1731CDA38B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002EC1-93B5-7591-7188-B0A6D348A874}"/>
              </a:ext>
            </a:extLst>
          </p:cNvPr>
          <p:cNvSpPr txBox="1"/>
          <p:nvPr/>
        </p:nvSpPr>
        <p:spPr>
          <a:xfrm>
            <a:off x="152400" y="243512"/>
            <a:ext cx="8839200" cy="6370975"/>
          </a:xfrm>
          <a:prstGeom prst="rect">
            <a:avLst/>
          </a:prstGeom>
          <a:noFill/>
        </p:spPr>
        <p:txBody>
          <a:bodyPr wrap="square">
            <a:spAutoFit/>
          </a:bodyPr>
          <a:lstStyle/>
          <a:p>
            <a:pPr>
              <a:tabLst>
                <a:tab pos="8455025" algn="r"/>
              </a:tabLst>
            </a:pPr>
            <a:r>
              <a:rPr lang="en-US" sz="3400" dirty="0">
                <a:latin typeface="+mn-lt"/>
              </a:rPr>
              <a:t>And no creature is hidden from his sight, but all are naked and exposed to the eyes of him to whom we must give account. </a:t>
            </a:r>
            <a:r>
              <a:rPr lang="en-US" sz="3400" b="1" baseline="30000" dirty="0">
                <a:latin typeface="+mn-lt"/>
              </a:rPr>
              <a:t>14 </a:t>
            </a:r>
            <a:r>
              <a:rPr lang="en-US" sz="3400" b="1" dirty="0">
                <a:latin typeface="+mn-lt"/>
              </a:rPr>
              <a:t>Since then we have a great high priest who has passed through the heavens, Jesus, the Son of God, let us hold fast our confession.</a:t>
            </a:r>
            <a:r>
              <a:rPr lang="en-US" sz="3400" dirty="0">
                <a:latin typeface="+mn-lt"/>
              </a:rPr>
              <a:t> </a:t>
            </a:r>
            <a:r>
              <a:rPr lang="en-US" sz="3400" b="1" baseline="30000" dirty="0">
                <a:latin typeface="+mn-lt"/>
              </a:rPr>
              <a:t>15 </a:t>
            </a:r>
            <a:r>
              <a:rPr lang="en-US" sz="3400" dirty="0">
                <a:latin typeface="+mn-lt"/>
              </a:rPr>
              <a:t>For we do not have a high priest who is unable to sympathize with our weaknesses, but one who in every respect has been tempted as we are, yet without sin. </a:t>
            </a:r>
            <a:r>
              <a:rPr lang="en-US" sz="3400" b="1" baseline="30000" dirty="0">
                <a:latin typeface="+mn-lt"/>
              </a:rPr>
              <a:t>16 </a:t>
            </a:r>
            <a:r>
              <a:rPr lang="en-US" sz="3400" b="1" dirty="0">
                <a:latin typeface="+mn-lt"/>
              </a:rPr>
              <a:t>Let us then with confidence draw near to the throne of grace, that we may receive mercy and find grace to help in time of need.</a:t>
            </a:r>
            <a:r>
              <a:rPr lang="en-US" sz="2400" b="1" dirty="0">
                <a:latin typeface="+mn-lt"/>
              </a:rPr>
              <a:t>	Heb 4:13-16</a:t>
            </a:r>
          </a:p>
        </p:txBody>
      </p:sp>
    </p:spTree>
    <p:extLst>
      <p:ext uri="{BB962C8B-B14F-4D97-AF65-F5344CB8AC3E}">
        <p14:creationId xmlns:p14="http://schemas.microsoft.com/office/powerpoint/2010/main" val="3563147729"/>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81B1E-7617-7F17-1888-2C9F8332CB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2AAC52-3CBB-AFDF-A8F4-8E2DF4D8D982}"/>
              </a:ext>
            </a:extLst>
          </p:cNvPr>
          <p:cNvSpPr txBox="1"/>
          <p:nvPr/>
        </p:nvSpPr>
        <p:spPr>
          <a:xfrm>
            <a:off x="0" y="137401"/>
            <a:ext cx="91440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Elizabeth and Zechariah were  “</a:t>
            </a:r>
            <a:r>
              <a:rPr lang="en-US" sz="6000" b="1" u="sng" kern="1400" dirty="0">
                <a:solidFill>
                  <a:srgbClr val="000000"/>
                </a:solidFill>
                <a:uFill>
                  <a:solidFill>
                    <a:srgbClr val="3E0000"/>
                  </a:solidFill>
                </a:uFill>
                <a:latin typeface="Calibri" panose="020F0502020204030204" pitchFamily="34" charset="0"/>
              </a:rPr>
              <a:t>Faithers</a:t>
            </a:r>
            <a:r>
              <a:rPr lang="en-US" sz="6000" b="1" kern="1400" dirty="0">
                <a:ln>
                  <a:noFill/>
                </a:ln>
                <a:solidFill>
                  <a:srgbClr val="000000"/>
                </a:solidFill>
                <a:effectLst/>
                <a:latin typeface="Calibri" panose="020F0502020204030204" pitchFamily="34" charset="0"/>
              </a:rPr>
              <a:t>.” </a:t>
            </a:r>
            <a:r>
              <a:rPr lang="en-US" sz="3200" b="1" kern="1400" dirty="0">
                <a:ln>
                  <a:noFill/>
                </a:ln>
                <a:solidFill>
                  <a:srgbClr val="000000"/>
                </a:solidFill>
                <a:effectLst/>
                <a:uFill>
                  <a:solidFill>
                    <a:srgbClr val="3E0000"/>
                  </a:solidFill>
                </a:uFill>
                <a:latin typeface="Calibri" panose="020F0502020204030204" pitchFamily="34" charset="0"/>
              </a:rPr>
              <a:t>Lk </a:t>
            </a:r>
            <a:r>
              <a:rPr lang="en-US" sz="3200" b="1" kern="1400" dirty="0">
                <a:solidFill>
                  <a:srgbClr val="000000"/>
                </a:solidFill>
                <a:uFill>
                  <a:solidFill>
                    <a:srgbClr val="3E0000"/>
                  </a:solidFill>
                </a:uFill>
                <a:latin typeface="Calibri" panose="020F0502020204030204" pitchFamily="34" charset="0"/>
              </a:rPr>
              <a:t>1:6</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F4C7BC57-5C5B-4331-64C4-94B189B10026}"/>
              </a:ext>
            </a:extLst>
          </p:cNvPr>
          <p:cNvSpPr/>
          <p:nvPr/>
        </p:nvSpPr>
        <p:spPr>
          <a:xfrm>
            <a:off x="457200" y="31461"/>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5B8AFDC-2A73-FC9C-0847-8DB8F5683F46}"/>
              </a:ext>
            </a:extLst>
          </p:cNvPr>
          <p:cNvSpPr txBox="1"/>
          <p:nvPr/>
        </p:nvSpPr>
        <p:spPr>
          <a:xfrm>
            <a:off x="177094" y="4166054"/>
            <a:ext cx="8801100" cy="2554545"/>
          </a:xfrm>
          <a:prstGeom prst="rect">
            <a:avLst/>
          </a:prstGeom>
          <a:noFill/>
        </p:spPr>
        <p:txBody>
          <a:bodyPr wrap="square">
            <a:spAutoFit/>
          </a:bodyPr>
          <a:lstStyle/>
          <a:p>
            <a:pPr>
              <a:tabLst>
                <a:tab pos="8229600" algn="r"/>
              </a:tabLst>
            </a:pPr>
            <a:r>
              <a:rPr lang="en-US" sz="3200" dirty="0">
                <a:latin typeface="+mn-lt"/>
              </a:rPr>
              <a:t>And they were both righteous before God, walking blamelessly in all the commandments and statutes of the Lord. </a:t>
            </a:r>
            <a:r>
              <a:rPr lang="en-US" sz="3200" baseline="30000" dirty="0">
                <a:latin typeface="+mn-lt"/>
              </a:rPr>
              <a:t>7 </a:t>
            </a:r>
            <a:r>
              <a:rPr lang="en-US" sz="3200" dirty="0">
                <a:latin typeface="+mn-lt"/>
              </a:rPr>
              <a:t>But they had no child, because Elizabeth was barren, and both were advanced in years.</a:t>
            </a:r>
            <a:r>
              <a:rPr lang="en-US" sz="2800" b="1" kern="1400" dirty="0">
                <a:solidFill>
                  <a:srgbClr val="000000"/>
                </a:solidFill>
                <a:uFill>
                  <a:solidFill>
                    <a:srgbClr val="3E0000"/>
                  </a:solidFill>
                </a:uFill>
                <a:latin typeface="Calibri" panose="020F0502020204030204" pitchFamily="34" charset="0"/>
              </a:rPr>
              <a:t>	Lk 1:6-7</a:t>
            </a:r>
          </a:p>
        </p:txBody>
      </p:sp>
      <p:sp>
        <p:nvSpPr>
          <p:cNvPr id="5" name="TextBox 4">
            <a:extLst>
              <a:ext uri="{FF2B5EF4-FFF2-40B4-BE49-F238E27FC236}">
                <a16:creationId xmlns:a16="http://schemas.microsoft.com/office/drawing/2014/main" id="{3AC7BBE6-B0F3-B416-5E43-A3AA296CAC29}"/>
              </a:ext>
            </a:extLst>
          </p:cNvPr>
          <p:cNvSpPr txBox="1"/>
          <p:nvPr/>
        </p:nvSpPr>
        <p:spPr>
          <a:xfrm>
            <a:off x="0" y="2438400"/>
            <a:ext cx="9144000" cy="1508105"/>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They had a silent  </a:t>
            </a:r>
            <a:r>
              <a:rPr lang="en-US" sz="6000" b="1" u="sng" kern="1400" dirty="0">
                <a:solidFill>
                  <a:srgbClr val="000000"/>
                </a:solidFill>
                <a:uFill>
                  <a:solidFill>
                    <a:srgbClr val="3E0000"/>
                  </a:solidFill>
                </a:uFill>
                <a:latin typeface="Calibri" panose="020F0502020204030204" pitchFamily="34" charset="0"/>
              </a:rPr>
              <a:t>soul</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cry</a:t>
            </a:r>
            <a:r>
              <a:rPr lang="en-US" sz="6000" b="1" kern="1400" dirty="0">
                <a:ln>
                  <a:noFill/>
                </a:ln>
                <a:solidFill>
                  <a:srgbClr val="000000"/>
                </a:solidFill>
                <a:effectLst/>
                <a:latin typeface="Calibri" panose="020F0502020204030204" pitchFamily="34" charset="0"/>
              </a:rPr>
              <a:t>.</a:t>
            </a:r>
            <a:endParaRPr lang="en-US" sz="3600" b="1" kern="1400" dirty="0">
              <a:ln>
                <a:noFill/>
              </a:ln>
              <a:solidFill>
                <a:srgbClr val="000000"/>
              </a:solidFill>
              <a:effectLst/>
              <a:uFill>
                <a:solidFill>
                  <a:srgbClr val="3E0000"/>
                </a:solidFill>
              </a:uFill>
              <a:latin typeface="Calibri" panose="020F0502020204030204" pitchFamily="34" charset="0"/>
            </a:endParaRPr>
          </a:p>
          <a:p>
            <a:pPr marR="38100" algn="ctr"/>
            <a:r>
              <a:rPr lang="en-US" sz="3200" b="1" kern="1400" dirty="0">
                <a:solidFill>
                  <a:srgbClr val="000000"/>
                </a:solidFill>
                <a:uFill>
                  <a:solidFill>
                    <a:srgbClr val="3E0000"/>
                  </a:solidFill>
                </a:uFill>
                <a:latin typeface="Calibri" panose="020F0502020204030204" pitchFamily="34" charset="0"/>
              </a:rPr>
              <a:t>L</a:t>
            </a:r>
            <a:r>
              <a:rPr lang="en-US" sz="3200" b="1" kern="1400" dirty="0">
                <a:ln>
                  <a:noFill/>
                </a:ln>
                <a:solidFill>
                  <a:srgbClr val="000000"/>
                </a:solidFill>
                <a:effectLst/>
                <a:uFill>
                  <a:solidFill>
                    <a:srgbClr val="3E0000"/>
                  </a:solidFill>
                </a:uFill>
                <a:latin typeface="Calibri" panose="020F0502020204030204" pitchFamily="34" charset="0"/>
              </a:rPr>
              <a:t>k </a:t>
            </a:r>
            <a:r>
              <a:rPr lang="en-US" sz="3200" b="1" kern="1400" dirty="0">
                <a:solidFill>
                  <a:srgbClr val="000000"/>
                </a:solidFill>
                <a:uFill>
                  <a:solidFill>
                    <a:srgbClr val="3E0000"/>
                  </a:solidFill>
                </a:uFill>
                <a:latin typeface="Calibri" panose="020F0502020204030204" pitchFamily="34" charset="0"/>
              </a:rPr>
              <a:t>1:7</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6" name="Explosion: 8 Points 5">
            <a:extLst>
              <a:ext uri="{FF2B5EF4-FFF2-40B4-BE49-F238E27FC236}">
                <a16:creationId xmlns:a16="http://schemas.microsoft.com/office/drawing/2014/main" id="{96016107-D956-3043-9DB1-62F9FACD1554}"/>
              </a:ext>
            </a:extLst>
          </p:cNvPr>
          <p:cNvSpPr/>
          <p:nvPr/>
        </p:nvSpPr>
        <p:spPr>
          <a:xfrm>
            <a:off x="152400" y="21456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61101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0"/>
                                        <p:tgtEl>
                                          <p:spTgt spid="6"/>
                                        </p:tgtEl>
                                      </p:cBhvr>
                                    </p:animEffect>
                                    <p:anim calcmode="lin" valueType="num">
                                      <p:cBhvr>
                                        <p:cTn id="14" dur="3000" fill="hold"/>
                                        <p:tgtEl>
                                          <p:spTgt spid="6"/>
                                        </p:tgtEl>
                                        <p:attrNameLst>
                                          <p:attrName>ppt_x</p:attrName>
                                        </p:attrNameLst>
                                      </p:cBhvr>
                                      <p:tavLst>
                                        <p:tav tm="0">
                                          <p:val>
                                            <p:strVal val="#ppt_x"/>
                                          </p:val>
                                        </p:tav>
                                        <p:tav tm="100000">
                                          <p:val>
                                            <p:strVal val="#ppt_x"/>
                                          </p:val>
                                        </p:tav>
                                      </p:tavLst>
                                    </p:anim>
                                    <p:anim calcmode="lin" valueType="num">
                                      <p:cBhvr>
                                        <p:cTn id="15"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96181-1F78-5B69-6710-0B5045D425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2D7661-1096-7D2E-FB73-8B60E298777A}"/>
              </a:ext>
            </a:extLst>
          </p:cNvPr>
          <p:cNvSpPr txBox="1"/>
          <p:nvPr/>
        </p:nvSpPr>
        <p:spPr>
          <a:xfrm>
            <a:off x="19756" y="1066800"/>
            <a:ext cx="91440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Soul Cries are</a:t>
            </a:r>
          </a:p>
          <a:p>
            <a:pPr marR="38100" algn="ctr"/>
            <a:r>
              <a:rPr lang="en-US" sz="6000" b="1" kern="1400" dirty="0">
                <a:solidFill>
                  <a:srgbClr val="000000"/>
                </a:solidFill>
                <a:latin typeface="Calibri" panose="020F0502020204030204" pitchFamily="34" charset="0"/>
              </a:rPr>
              <a:t>really </a:t>
            </a:r>
            <a:r>
              <a:rPr lang="en-US" sz="6000" b="1" u="sng" kern="1400" dirty="0">
                <a:solidFill>
                  <a:srgbClr val="000000"/>
                </a:solidFill>
                <a:uFill>
                  <a:solidFill>
                    <a:srgbClr val="3E0000"/>
                  </a:solidFill>
                </a:uFill>
                <a:latin typeface="Calibri" panose="020F0502020204030204" pitchFamily="34" charset="0"/>
              </a:rPr>
              <a:t>prayers</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BCBD4983-87CD-76DA-EBE5-A09A36AF658C}"/>
              </a:ext>
            </a:extLst>
          </p:cNvPr>
          <p:cNvSpPr/>
          <p:nvPr/>
        </p:nvSpPr>
        <p:spPr>
          <a:xfrm>
            <a:off x="2057400" y="6858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437D70C-79A8-7CE3-0735-2CE50CC378DF}"/>
              </a:ext>
            </a:extLst>
          </p:cNvPr>
          <p:cNvSpPr txBox="1"/>
          <p:nvPr/>
        </p:nvSpPr>
        <p:spPr>
          <a:xfrm>
            <a:off x="247650" y="3852209"/>
            <a:ext cx="8801100" cy="2554545"/>
          </a:xfrm>
          <a:prstGeom prst="rect">
            <a:avLst/>
          </a:prstGeom>
          <a:noFill/>
        </p:spPr>
        <p:txBody>
          <a:bodyPr wrap="square">
            <a:spAutoFit/>
          </a:bodyPr>
          <a:lstStyle/>
          <a:p>
            <a:pPr>
              <a:tabLst>
                <a:tab pos="8229600" algn="r"/>
              </a:tabLst>
            </a:pPr>
            <a:r>
              <a:rPr lang="en-US" sz="3200" dirty="0">
                <a:latin typeface="+mn-lt"/>
              </a:rPr>
              <a:t>And they were both righteous before God, walking blamelessly in all the commandments and statutes of the Lord. </a:t>
            </a:r>
            <a:r>
              <a:rPr lang="en-US" sz="3200" baseline="30000" dirty="0">
                <a:latin typeface="+mn-lt"/>
              </a:rPr>
              <a:t>7 </a:t>
            </a:r>
            <a:r>
              <a:rPr lang="en-US" sz="3200" dirty="0">
                <a:latin typeface="+mn-lt"/>
              </a:rPr>
              <a:t>But they had no child, because Elizabeth was barren, and both were advanced in years.</a:t>
            </a:r>
            <a:r>
              <a:rPr lang="en-US" sz="2800" b="1" kern="1400" dirty="0">
                <a:solidFill>
                  <a:srgbClr val="000000"/>
                </a:solidFill>
                <a:uFill>
                  <a:solidFill>
                    <a:srgbClr val="3E0000"/>
                  </a:solidFill>
                </a:uFill>
                <a:latin typeface="Calibri" panose="020F0502020204030204" pitchFamily="34" charset="0"/>
              </a:rPr>
              <a:t>	Lk 1:6-7</a:t>
            </a:r>
          </a:p>
        </p:txBody>
      </p:sp>
    </p:spTree>
    <p:extLst>
      <p:ext uri="{BB962C8B-B14F-4D97-AF65-F5344CB8AC3E}">
        <p14:creationId xmlns:p14="http://schemas.microsoft.com/office/powerpoint/2010/main" val="82698058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2BA36-AA4E-408B-6A1A-ED3C7EA820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E8E5B3-BD8E-C74E-0C4D-21E162C04062}"/>
              </a:ext>
            </a:extLst>
          </p:cNvPr>
          <p:cNvSpPr txBox="1"/>
          <p:nvPr/>
        </p:nvSpPr>
        <p:spPr>
          <a:xfrm>
            <a:off x="266700" y="335845"/>
            <a:ext cx="8610600" cy="6186309"/>
          </a:xfrm>
          <a:prstGeom prst="rect">
            <a:avLst/>
          </a:prstGeom>
          <a:noFill/>
        </p:spPr>
        <p:txBody>
          <a:bodyPr wrap="square">
            <a:spAutoFit/>
          </a:bodyPr>
          <a:lstStyle/>
          <a:p>
            <a:pPr>
              <a:tabLst>
                <a:tab pos="8229600" algn="r"/>
              </a:tabLst>
            </a:pPr>
            <a:r>
              <a:rPr lang="en-US" sz="3600" dirty="0">
                <a:latin typeface="+mn-lt"/>
              </a:rPr>
              <a:t>Now while he was serving as priest before God when his division was on duty, </a:t>
            </a:r>
            <a:r>
              <a:rPr lang="en-US" sz="3600" b="1" baseline="30000" dirty="0">
                <a:latin typeface="+mn-lt"/>
              </a:rPr>
              <a:t>9 </a:t>
            </a:r>
            <a:r>
              <a:rPr lang="en-US" sz="3600" dirty="0">
                <a:latin typeface="+mn-lt"/>
              </a:rPr>
              <a:t>according to the custom of the priesthood, he was chosen by lot to enter the temple of the Lord and burn incense. </a:t>
            </a:r>
            <a:r>
              <a:rPr lang="en-US" sz="3600" b="1" baseline="30000" dirty="0">
                <a:latin typeface="+mn-lt"/>
              </a:rPr>
              <a:t>10 </a:t>
            </a:r>
            <a:r>
              <a:rPr lang="en-US" sz="3600" dirty="0">
                <a:latin typeface="+mn-lt"/>
              </a:rPr>
              <a:t>And the whole multitude of the people were praying outside at the hour of incense. </a:t>
            </a:r>
            <a:r>
              <a:rPr lang="en-US" sz="3600" b="1" baseline="30000" dirty="0">
                <a:latin typeface="+mn-lt"/>
              </a:rPr>
              <a:t>11 </a:t>
            </a:r>
            <a:r>
              <a:rPr lang="en-US" sz="3600" dirty="0">
                <a:latin typeface="+mn-lt"/>
              </a:rPr>
              <a:t>And there appeared to him an angel of the Lord standing on the right side of the altar of incense. </a:t>
            </a:r>
            <a:r>
              <a:rPr lang="en-US" sz="3600" b="1" baseline="30000" dirty="0">
                <a:latin typeface="+mn-lt"/>
              </a:rPr>
              <a:t>12 </a:t>
            </a:r>
            <a:r>
              <a:rPr lang="en-US" sz="3600" dirty="0">
                <a:latin typeface="+mn-lt"/>
              </a:rPr>
              <a:t>And Zechariah was troubled when he saw him, and fear fell upon him. 	</a:t>
            </a:r>
            <a:r>
              <a:rPr lang="en-US" sz="2400" b="1" dirty="0"/>
              <a:t>Luke 1:8–11 </a:t>
            </a:r>
          </a:p>
        </p:txBody>
      </p:sp>
    </p:spTree>
    <p:extLst>
      <p:ext uri="{BB962C8B-B14F-4D97-AF65-F5344CB8AC3E}">
        <p14:creationId xmlns:p14="http://schemas.microsoft.com/office/powerpoint/2010/main" val="1090206747"/>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8BDA-E878-63F4-30E7-A7834A8867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9B21D6-9AE6-7903-45AC-7F67ED80F083}"/>
              </a:ext>
            </a:extLst>
          </p:cNvPr>
          <p:cNvSpPr txBox="1"/>
          <p:nvPr/>
        </p:nvSpPr>
        <p:spPr>
          <a:xfrm>
            <a:off x="266700" y="335845"/>
            <a:ext cx="8610600" cy="6186309"/>
          </a:xfrm>
          <a:prstGeom prst="rect">
            <a:avLst/>
          </a:prstGeom>
          <a:noFill/>
        </p:spPr>
        <p:txBody>
          <a:bodyPr wrap="square">
            <a:spAutoFit/>
          </a:bodyPr>
          <a:lstStyle/>
          <a:p>
            <a:pPr>
              <a:tabLst>
                <a:tab pos="8229600" algn="r"/>
              </a:tabLst>
            </a:pPr>
            <a:r>
              <a:rPr lang="en-US" sz="3600" dirty="0">
                <a:latin typeface="+mn-lt"/>
              </a:rPr>
              <a:t>But the angel said to him, “Do not be afraid, Zechariah, for your prayer has been heard, and your wife Elizabeth will bear you a son, and you shall call his name John. </a:t>
            </a:r>
            <a:r>
              <a:rPr lang="en-US" sz="3600" b="1" baseline="30000" dirty="0">
                <a:latin typeface="+mn-lt"/>
              </a:rPr>
              <a:t>14 </a:t>
            </a:r>
            <a:r>
              <a:rPr lang="en-US" sz="3600" dirty="0">
                <a:latin typeface="+mn-lt"/>
              </a:rPr>
              <a:t>And you will have joy and gladness, and many will rejoice at his birth, </a:t>
            </a:r>
            <a:r>
              <a:rPr lang="en-US" sz="3600" b="1" baseline="30000" dirty="0">
                <a:latin typeface="+mn-lt"/>
              </a:rPr>
              <a:t>15 </a:t>
            </a:r>
            <a:r>
              <a:rPr lang="en-US" sz="3600" dirty="0">
                <a:latin typeface="+mn-lt"/>
              </a:rPr>
              <a:t>for he will be great before the Lord. And he must not drink wine or strong drink, and he will be filled with the Holy Spirit, even from his mother’s womb. </a:t>
            </a:r>
            <a:r>
              <a:rPr lang="en-US" sz="3600" b="1" baseline="30000" dirty="0">
                <a:latin typeface="+mn-lt"/>
              </a:rPr>
              <a:t>16 </a:t>
            </a:r>
            <a:r>
              <a:rPr lang="en-US" sz="3600" dirty="0">
                <a:latin typeface="+mn-lt"/>
              </a:rPr>
              <a:t>And he will turn many of the children of Israel to the Lord their God... </a:t>
            </a:r>
            <a:r>
              <a:rPr lang="en-US" sz="3400" dirty="0">
                <a:latin typeface="+mn-lt"/>
              </a:rPr>
              <a:t>	</a:t>
            </a:r>
            <a:r>
              <a:rPr lang="en-US" sz="3400" b="1" dirty="0">
                <a:latin typeface="+mn-lt"/>
              </a:rPr>
              <a:t>Lk 2:13-16</a:t>
            </a:r>
            <a:endParaRPr lang="en-US" sz="3400" dirty="0">
              <a:latin typeface="+mn-lt"/>
            </a:endParaRPr>
          </a:p>
        </p:txBody>
      </p:sp>
    </p:spTree>
    <p:extLst>
      <p:ext uri="{BB962C8B-B14F-4D97-AF65-F5344CB8AC3E}">
        <p14:creationId xmlns:p14="http://schemas.microsoft.com/office/powerpoint/2010/main" val="547678007"/>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867D4-47FF-1F13-F134-FBA4EE8249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307EE1-A41B-F055-532E-7A9EB3DA94CE}"/>
              </a:ext>
            </a:extLst>
          </p:cNvPr>
          <p:cNvSpPr txBox="1"/>
          <p:nvPr/>
        </p:nvSpPr>
        <p:spPr>
          <a:xfrm>
            <a:off x="266700" y="335845"/>
            <a:ext cx="8610600" cy="6155531"/>
          </a:xfrm>
          <a:prstGeom prst="rect">
            <a:avLst/>
          </a:prstGeom>
          <a:noFill/>
        </p:spPr>
        <p:txBody>
          <a:bodyPr wrap="square">
            <a:spAutoFit/>
          </a:bodyPr>
          <a:lstStyle/>
          <a:p>
            <a:r>
              <a:rPr lang="en-US" sz="3600" dirty="0">
                <a:latin typeface="+mn-lt"/>
              </a:rPr>
              <a:t>And Zechariah said to the angel, “How shall I know this? For I am an old man, and my wife is advanced in years.” </a:t>
            </a:r>
            <a:r>
              <a:rPr lang="en-US" sz="3600" b="1" baseline="30000" dirty="0">
                <a:latin typeface="+mn-lt"/>
              </a:rPr>
              <a:t>19 </a:t>
            </a:r>
            <a:r>
              <a:rPr lang="en-US" sz="3600" dirty="0">
                <a:latin typeface="+mn-lt"/>
              </a:rPr>
              <a:t>And the angel answered him, “I am Gabriel. I stand in the presence of God, and I was sent to speak to you and to bring you this good news. </a:t>
            </a:r>
            <a:r>
              <a:rPr lang="en-US" sz="3600" b="1" baseline="30000" dirty="0">
                <a:latin typeface="+mn-lt"/>
              </a:rPr>
              <a:t>20 </a:t>
            </a:r>
            <a:r>
              <a:rPr lang="en-US" sz="3600" dirty="0">
                <a:latin typeface="+mn-lt"/>
              </a:rPr>
              <a:t>And behold, you will be silent and unable to speak until the day that these things take place, because you did not believe my words, which will be fulfilled in their time.” </a:t>
            </a:r>
            <a:endParaRPr lang="en-US" sz="2400" dirty="0">
              <a:latin typeface="+mn-lt"/>
            </a:endParaRPr>
          </a:p>
          <a:p>
            <a:pPr>
              <a:tabLst>
                <a:tab pos="8229600" algn="r"/>
              </a:tabLst>
            </a:pPr>
            <a:r>
              <a:rPr lang="en-US" sz="2400" dirty="0">
                <a:latin typeface="+mn-lt"/>
              </a:rPr>
              <a:t>	</a:t>
            </a:r>
            <a:r>
              <a:rPr lang="en-US" sz="2400" b="1" dirty="0">
                <a:latin typeface="+mn-lt"/>
              </a:rPr>
              <a:t>Lk 1:18-20</a:t>
            </a:r>
            <a:endParaRPr lang="en-US" sz="2400" dirty="0">
              <a:latin typeface="+mn-lt"/>
            </a:endParaRPr>
          </a:p>
        </p:txBody>
      </p:sp>
    </p:spTree>
    <p:extLst>
      <p:ext uri="{BB962C8B-B14F-4D97-AF65-F5344CB8AC3E}">
        <p14:creationId xmlns:p14="http://schemas.microsoft.com/office/powerpoint/2010/main" val="2527892343"/>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32CF6-6322-74AF-2522-69BBC1B8A4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F4AD29-C635-A7B9-A7DE-61202BA31A8C}"/>
              </a:ext>
            </a:extLst>
          </p:cNvPr>
          <p:cNvSpPr txBox="1"/>
          <p:nvPr/>
        </p:nvSpPr>
        <p:spPr>
          <a:xfrm>
            <a:off x="266700" y="335845"/>
            <a:ext cx="8610600" cy="6186309"/>
          </a:xfrm>
          <a:prstGeom prst="rect">
            <a:avLst/>
          </a:prstGeom>
          <a:noFill/>
        </p:spPr>
        <p:txBody>
          <a:bodyPr wrap="square">
            <a:spAutoFit/>
          </a:bodyPr>
          <a:lstStyle/>
          <a:p>
            <a:pPr>
              <a:tabLst>
                <a:tab pos="8286750" algn="r"/>
              </a:tabLst>
            </a:pPr>
            <a:r>
              <a:rPr lang="en-US" sz="3600" dirty="0">
                <a:latin typeface="+mn-lt"/>
              </a:rPr>
              <a:t>Now the time came for Elizabeth to give birth, and she bore a son. </a:t>
            </a:r>
            <a:r>
              <a:rPr lang="en-US" sz="3600" b="1" baseline="30000" dirty="0">
                <a:latin typeface="+mn-lt"/>
              </a:rPr>
              <a:t>58 </a:t>
            </a:r>
            <a:r>
              <a:rPr lang="en-US" sz="3600" dirty="0">
                <a:latin typeface="+mn-lt"/>
              </a:rPr>
              <a:t>And her neighbors and relatives heard that the Lord had shown great mercy to her, and they rejoiced with her. </a:t>
            </a:r>
            <a:r>
              <a:rPr lang="en-US" sz="3600" b="1" baseline="30000" dirty="0">
                <a:latin typeface="+mn-lt"/>
              </a:rPr>
              <a:t>59 </a:t>
            </a:r>
            <a:r>
              <a:rPr lang="en-US" sz="3600" dirty="0">
                <a:latin typeface="+mn-lt"/>
              </a:rPr>
              <a:t>And on the eighth day they came to circumcise the child. And they would have called him Zechariah after his father, </a:t>
            </a:r>
            <a:r>
              <a:rPr lang="en-US" sz="3600" b="1" baseline="30000" dirty="0">
                <a:latin typeface="+mn-lt"/>
              </a:rPr>
              <a:t>60 </a:t>
            </a:r>
            <a:r>
              <a:rPr lang="en-US" sz="3600" dirty="0">
                <a:latin typeface="+mn-lt"/>
              </a:rPr>
              <a:t>but his mother answered, “No; he shall be called John.” </a:t>
            </a:r>
            <a:r>
              <a:rPr lang="en-US" sz="3600" b="1" baseline="30000" dirty="0">
                <a:latin typeface="+mn-lt"/>
              </a:rPr>
              <a:t>61 </a:t>
            </a:r>
            <a:r>
              <a:rPr lang="en-US" sz="3600" dirty="0">
                <a:latin typeface="+mn-lt"/>
              </a:rPr>
              <a:t>And they said to her, “None of your relatives is called by this name.” </a:t>
            </a:r>
            <a:r>
              <a:rPr lang="en-US" sz="2400" dirty="0">
                <a:latin typeface="+mn-lt"/>
              </a:rPr>
              <a:t>	</a:t>
            </a:r>
            <a:r>
              <a:rPr lang="en-US" sz="2400" b="1" dirty="0">
                <a:latin typeface="+mn-lt"/>
              </a:rPr>
              <a:t>Lk 1:57-61</a:t>
            </a:r>
            <a:endParaRPr lang="en-US" sz="2400" dirty="0">
              <a:latin typeface="+mn-lt"/>
            </a:endParaRPr>
          </a:p>
        </p:txBody>
      </p:sp>
    </p:spTree>
    <p:extLst>
      <p:ext uri="{BB962C8B-B14F-4D97-AF65-F5344CB8AC3E}">
        <p14:creationId xmlns:p14="http://schemas.microsoft.com/office/powerpoint/2010/main" val="3737437722"/>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3A54A-D3CE-99BE-472A-1D30CA70E14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413817-AF35-B687-AFDB-D226DFD4C1EA}"/>
              </a:ext>
            </a:extLst>
          </p:cNvPr>
          <p:cNvSpPr txBox="1"/>
          <p:nvPr/>
        </p:nvSpPr>
        <p:spPr>
          <a:xfrm>
            <a:off x="266700" y="335845"/>
            <a:ext cx="8610600" cy="6186309"/>
          </a:xfrm>
          <a:prstGeom prst="rect">
            <a:avLst/>
          </a:prstGeom>
          <a:noFill/>
        </p:spPr>
        <p:txBody>
          <a:bodyPr wrap="square">
            <a:spAutoFit/>
          </a:bodyPr>
          <a:lstStyle/>
          <a:p>
            <a:pPr>
              <a:tabLst>
                <a:tab pos="8229600" algn="r"/>
              </a:tabLst>
            </a:pPr>
            <a:r>
              <a:rPr lang="en-US" sz="3600" dirty="0">
                <a:latin typeface="+mn-lt"/>
              </a:rPr>
              <a:t>And he asked for a writing tablet and wrote, “His name is John.” And they all wondered. </a:t>
            </a:r>
            <a:r>
              <a:rPr lang="en-US" sz="3600" b="1" baseline="30000" dirty="0">
                <a:latin typeface="+mn-lt"/>
              </a:rPr>
              <a:t>64 </a:t>
            </a:r>
            <a:r>
              <a:rPr lang="en-US" sz="3600" dirty="0">
                <a:latin typeface="+mn-lt"/>
              </a:rPr>
              <a:t>And immediately his mouth was opened and his tongue loosed, and he spoke, blessing God. </a:t>
            </a:r>
            <a:r>
              <a:rPr lang="en-US" sz="3600" b="1" baseline="30000" dirty="0">
                <a:latin typeface="+mn-lt"/>
              </a:rPr>
              <a:t>65 </a:t>
            </a:r>
            <a:r>
              <a:rPr lang="en-US" sz="3600" dirty="0">
                <a:latin typeface="+mn-lt"/>
              </a:rPr>
              <a:t>And fear came on all their neighbors. And all these things were talked about through all the hill country of Judea, </a:t>
            </a:r>
            <a:r>
              <a:rPr lang="en-US" sz="3600" b="1" baseline="30000" dirty="0">
                <a:latin typeface="+mn-lt"/>
              </a:rPr>
              <a:t>66 </a:t>
            </a:r>
            <a:r>
              <a:rPr lang="en-US" sz="3600" dirty="0">
                <a:latin typeface="+mn-lt"/>
              </a:rPr>
              <a:t>and all who heard them laid them up in their hearts, saying, “What then will this child be?” For the hand of the Lord was with him.	</a:t>
            </a:r>
            <a:r>
              <a:rPr lang="en-US" sz="2400" b="1" dirty="0">
                <a:latin typeface="+mn-lt"/>
              </a:rPr>
              <a:t>Lk 1:63-66</a:t>
            </a:r>
            <a:endParaRPr lang="en-US" sz="2400" dirty="0">
              <a:latin typeface="+mn-lt"/>
            </a:endParaRPr>
          </a:p>
        </p:txBody>
      </p:sp>
    </p:spTree>
    <p:extLst>
      <p:ext uri="{BB962C8B-B14F-4D97-AF65-F5344CB8AC3E}">
        <p14:creationId xmlns:p14="http://schemas.microsoft.com/office/powerpoint/2010/main" val="3810796356"/>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20193</TotalTime>
  <Words>950</Words>
  <Application>Microsoft Office PowerPoint</Application>
  <PresentationFormat>On-screen Show (4:3)</PresentationFormat>
  <Paragraphs>27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915</cp:revision>
  <cp:lastPrinted>2022-10-02T13:03:38Z</cp:lastPrinted>
  <dcterms:created xsi:type="dcterms:W3CDTF">2020-07-19T11:17:55Z</dcterms:created>
  <dcterms:modified xsi:type="dcterms:W3CDTF">2025-11-23T13:56:33Z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