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8"/>
  </p:notesMasterIdLst>
  <p:handoutMasterIdLst>
    <p:handoutMasterId r:id="rId19"/>
  </p:handoutMasterIdLst>
  <p:sldIdLst>
    <p:sldId id="8441" r:id="rId5"/>
    <p:sldId id="8719" r:id="rId6"/>
    <p:sldId id="8720" r:id="rId7"/>
    <p:sldId id="8721" r:id="rId8"/>
    <p:sldId id="8677" r:id="rId9"/>
    <p:sldId id="8708" r:id="rId10"/>
    <p:sldId id="8709" r:id="rId11"/>
    <p:sldId id="8710" r:id="rId12"/>
    <p:sldId id="8692" r:id="rId13"/>
    <p:sldId id="8715" r:id="rId14"/>
    <p:sldId id="8717" r:id="rId15"/>
    <p:sldId id="8716" r:id="rId16"/>
    <p:sldId id="8718" r:id="rId17"/>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28"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1236"/>
    <a:srgbClr val="003300"/>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83" autoAdjust="0"/>
    <p:restoredTop sz="91026" autoAdjust="0"/>
  </p:normalViewPr>
  <p:slideViewPr>
    <p:cSldViewPr showGuides="1">
      <p:cViewPr>
        <p:scale>
          <a:sx n="50" d="100"/>
          <a:sy n="50" d="100"/>
        </p:scale>
        <p:origin x="1524" y="132"/>
      </p:cViewPr>
      <p:guideLst>
        <p:guide orient="horz" pos="2160"/>
        <p:guide pos="2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11/16/2025</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11/16/2025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11/16/2025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11/16/2025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11/16/2025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11/16/2025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11/16/2025</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11/16/2025</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11/16/2025</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11/16/2025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11/16/2025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11/16/2025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11/16/2025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11/16/2025</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E6D6C-A615-7D14-4C6B-FDB9268D4F17}"/>
            </a:ext>
          </a:extLst>
        </p:cNvPr>
        <p:cNvGrpSpPr/>
        <p:nvPr/>
      </p:nvGrpSpPr>
      <p:grpSpPr>
        <a:xfrm>
          <a:off x="0" y="0"/>
          <a:ext cx="0" cy="0"/>
          <a:chOff x="0" y="0"/>
          <a:chExt cx="0" cy="0"/>
        </a:xfrm>
      </p:grpSpPr>
      <p:sp>
        <p:nvSpPr>
          <p:cNvPr id="5" name="TextBox 9">
            <a:extLst>
              <a:ext uri="{FF2B5EF4-FFF2-40B4-BE49-F238E27FC236}">
                <a16:creationId xmlns:a16="http://schemas.microsoft.com/office/drawing/2014/main" id="{FE117635-1170-FAE7-FC1A-D151B0C7E2B8}"/>
              </a:ext>
            </a:extLst>
          </p:cNvPr>
          <p:cNvSpPr txBox="1">
            <a:spLocks noChangeArrowheads="1"/>
          </p:cNvSpPr>
          <p:nvPr/>
        </p:nvSpPr>
        <p:spPr bwMode="auto">
          <a:xfrm>
            <a:off x="247650" y="2154814"/>
            <a:ext cx="2724150" cy="386498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2800" b="1" i="1" dirty="0"/>
              <a:t>Lk 1:1-7, 2:4-5, Lk 3:23-38</a:t>
            </a:r>
          </a:p>
          <a:p>
            <a:r>
              <a:rPr lang="en-US" sz="2800" b="1" i="1" dirty="0"/>
              <a:t>Mt 1:1-17, 2:4</a:t>
            </a:r>
          </a:p>
          <a:p>
            <a:r>
              <a:rPr lang="en-US" sz="2800" b="1" i="1" dirty="0"/>
              <a:t>1 Chr 24:1-19</a:t>
            </a:r>
          </a:p>
          <a:p>
            <a:r>
              <a:rPr lang="en-US" sz="2800" b="1" i="1" dirty="0"/>
              <a:t>Ps 84:1-4</a:t>
            </a:r>
          </a:p>
          <a:p>
            <a:r>
              <a:rPr lang="en-US" sz="2800" b="1" i="1" dirty="0"/>
              <a:t>Ps 32:1-5</a:t>
            </a:r>
          </a:p>
          <a:p>
            <a:r>
              <a:rPr lang="en-US" sz="2800" b="1" i="1" dirty="0"/>
              <a:t>Is 55:6-12</a:t>
            </a:r>
            <a:endParaRPr lang="en-US" sz="2800" dirty="0"/>
          </a:p>
        </p:txBody>
      </p:sp>
      <p:sp>
        <p:nvSpPr>
          <p:cNvPr id="2" name="TextBox 9">
            <a:extLst>
              <a:ext uri="{FF2B5EF4-FFF2-40B4-BE49-F238E27FC236}">
                <a16:creationId xmlns:a16="http://schemas.microsoft.com/office/drawing/2014/main" id="{83BBC2F3-17BA-7CAF-1AC7-0F8D18C7F517}"/>
              </a:ext>
            </a:extLst>
          </p:cNvPr>
          <p:cNvSpPr txBox="1">
            <a:spLocks noChangeArrowheads="1"/>
          </p:cNvSpPr>
          <p:nvPr/>
        </p:nvSpPr>
        <p:spPr bwMode="auto">
          <a:xfrm>
            <a:off x="19050" y="31171"/>
            <a:ext cx="9143999"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cs typeface="Arial" panose="020B0604020202020204" pitchFamily="34" charset="0"/>
              </a:rPr>
              <a:t>A Christmas Setting</a:t>
            </a:r>
          </a:p>
          <a:p>
            <a:pPr marL="0" marR="38100" indent="0" algn="ctr">
              <a:spcBef>
                <a:spcPts val="0"/>
              </a:spcBef>
              <a:spcAft>
                <a:spcPts val="600"/>
              </a:spcAft>
            </a:pPr>
            <a:r>
              <a:rPr lang="en-US" sz="3600" b="1" i="1" dirty="0">
                <a:cs typeface="Arial" panose="020B0604020202020204" pitchFamily="34" charset="0"/>
              </a:rPr>
              <a:t>Embedded Eternality</a:t>
            </a:r>
          </a:p>
        </p:txBody>
      </p:sp>
      <p:sp>
        <p:nvSpPr>
          <p:cNvPr id="4" name="TextBox 9">
            <a:extLst>
              <a:ext uri="{FF2B5EF4-FFF2-40B4-BE49-F238E27FC236}">
                <a16:creationId xmlns:a16="http://schemas.microsoft.com/office/drawing/2014/main" id="{10CAE491-434D-CE0C-FC1C-B4EBC0BC3780}"/>
              </a:ext>
            </a:extLst>
          </p:cNvPr>
          <p:cNvSpPr txBox="1">
            <a:spLocks noChangeArrowheads="1"/>
          </p:cNvSpPr>
          <p:nvPr/>
        </p:nvSpPr>
        <p:spPr bwMode="auto">
          <a:xfrm>
            <a:off x="247650" y="5955541"/>
            <a:ext cx="1924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200" b="1" i="1" dirty="0">
                <a:solidFill>
                  <a:schemeClr val="tx2">
                    <a:lumMod val="75000"/>
                  </a:schemeClr>
                </a:solidFill>
                <a:cs typeface="Arial" panose="020B0604020202020204" pitchFamily="34" charset="0"/>
              </a:rPr>
              <a:t>11/16/25</a:t>
            </a:r>
          </a:p>
        </p:txBody>
      </p:sp>
      <p:pic>
        <p:nvPicPr>
          <p:cNvPr id="1026" name="Picture 2">
            <a:extLst>
              <a:ext uri="{FF2B5EF4-FFF2-40B4-BE49-F238E27FC236}">
                <a16:creationId xmlns:a16="http://schemas.microsoft.com/office/drawing/2014/main" id="{921D50EF-EF0C-AD51-7326-8EADBE711C5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784" r="14784"/>
          <a:stretch>
            <a:fillRect/>
          </a:stretch>
        </p:blipFill>
        <p:spPr bwMode="auto">
          <a:xfrm>
            <a:off x="2971800" y="1814297"/>
            <a:ext cx="6172200" cy="5012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985840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D33E8-44DC-FE0F-4852-9C3B73760BB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96E8EA2-8357-DCB0-B5F2-476946773949}"/>
              </a:ext>
            </a:extLst>
          </p:cNvPr>
          <p:cNvSpPr txBox="1"/>
          <p:nvPr/>
        </p:nvSpPr>
        <p:spPr>
          <a:xfrm>
            <a:off x="266700" y="335845"/>
            <a:ext cx="8610600" cy="6186309"/>
          </a:xfrm>
          <a:prstGeom prst="rect">
            <a:avLst/>
          </a:prstGeom>
          <a:noFill/>
        </p:spPr>
        <p:txBody>
          <a:bodyPr wrap="square">
            <a:spAutoFit/>
          </a:bodyPr>
          <a:lstStyle/>
          <a:p>
            <a:r>
              <a:rPr lang="en-US" sz="3600" dirty="0">
                <a:latin typeface="+mn-lt"/>
              </a:rPr>
              <a:t>In those days a decree went out from Caesar Augustus that all the world should be registered. </a:t>
            </a:r>
            <a:r>
              <a:rPr lang="en-US" sz="3600" b="1" baseline="30000" dirty="0">
                <a:latin typeface="+mn-lt"/>
              </a:rPr>
              <a:t>2 </a:t>
            </a:r>
            <a:r>
              <a:rPr lang="en-US" sz="3600" dirty="0">
                <a:latin typeface="+mn-lt"/>
              </a:rPr>
              <a:t>This was the first registration when Quirinius was governor of Syria. </a:t>
            </a:r>
            <a:r>
              <a:rPr lang="en-US" sz="3600" b="1" baseline="30000" dirty="0">
                <a:latin typeface="+mn-lt"/>
              </a:rPr>
              <a:t>3 </a:t>
            </a:r>
            <a:r>
              <a:rPr lang="en-US" sz="3600" dirty="0">
                <a:latin typeface="+mn-lt"/>
              </a:rPr>
              <a:t>And all went to be registered, each to his own town. </a:t>
            </a:r>
            <a:r>
              <a:rPr lang="en-US" sz="3600" b="1" baseline="30000" dirty="0">
                <a:latin typeface="+mn-lt"/>
              </a:rPr>
              <a:t>4 </a:t>
            </a:r>
            <a:r>
              <a:rPr lang="en-US" sz="3600" dirty="0">
                <a:latin typeface="+mn-lt"/>
              </a:rPr>
              <a:t>And Joseph also went up from Galilee, from the town of Nazareth, to Judea, to the city of David, which is called Bethlehem, because he was of the house and lineage of David, </a:t>
            </a:r>
            <a:r>
              <a:rPr lang="en-US" sz="3600" b="1" baseline="30000" dirty="0">
                <a:latin typeface="+mn-lt"/>
              </a:rPr>
              <a:t>5 </a:t>
            </a:r>
            <a:r>
              <a:rPr lang="en-US" sz="3600" dirty="0">
                <a:latin typeface="+mn-lt"/>
              </a:rPr>
              <a:t>to be registered with Mary, his betrothed, who was with child.	</a:t>
            </a:r>
            <a:endParaRPr lang="en-US" sz="3600" b="1" kern="1400" dirty="0">
              <a:solidFill>
                <a:srgbClr val="000000"/>
              </a:solidFill>
              <a:uFill>
                <a:solidFill>
                  <a:srgbClr val="3E0000"/>
                </a:solidFill>
              </a:uFill>
              <a:latin typeface="+mn-lt"/>
            </a:endParaRPr>
          </a:p>
        </p:txBody>
      </p:sp>
    </p:spTree>
    <p:extLst>
      <p:ext uri="{BB962C8B-B14F-4D97-AF65-F5344CB8AC3E}">
        <p14:creationId xmlns:p14="http://schemas.microsoft.com/office/powerpoint/2010/main" val="2158979207"/>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2BA36-AA4E-408B-6A1A-ED3C7EA820B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DE8E5B3-BD8E-C74E-0C4D-21E162C04062}"/>
              </a:ext>
            </a:extLst>
          </p:cNvPr>
          <p:cNvSpPr txBox="1"/>
          <p:nvPr/>
        </p:nvSpPr>
        <p:spPr>
          <a:xfrm>
            <a:off x="266700" y="335845"/>
            <a:ext cx="8610600" cy="6186309"/>
          </a:xfrm>
          <a:prstGeom prst="rect">
            <a:avLst/>
          </a:prstGeom>
          <a:noFill/>
        </p:spPr>
        <p:txBody>
          <a:bodyPr wrap="square">
            <a:spAutoFit/>
          </a:bodyPr>
          <a:lstStyle/>
          <a:p>
            <a:r>
              <a:rPr lang="en-US" sz="3600" dirty="0">
                <a:latin typeface="+mn-lt"/>
              </a:rPr>
              <a:t>And while they were there, the time came for her to give birth. </a:t>
            </a:r>
            <a:r>
              <a:rPr lang="en-US" sz="3600" b="1" baseline="30000" dirty="0">
                <a:latin typeface="+mn-lt"/>
              </a:rPr>
              <a:t>7 </a:t>
            </a:r>
            <a:r>
              <a:rPr lang="en-US" sz="3600" dirty="0">
                <a:latin typeface="+mn-lt"/>
              </a:rPr>
              <a:t>And she gave birth to her firstborn son and wrapped him in swaddling cloths and laid him in a manger, because there was no place for them in the inn. </a:t>
            </a:r>
            <a:r>
              <a:rPr lang="en-US" sz="3600" b="1" baseline="30000" dirty="0">
                <a:latin typeface="+mn-lt"/>
              </a:rPr>
              <a:t>8 </a:t>
            </a:r>
            <a:r>
              <a:rPr lang="en-US" sz="3600" dirty="0">
                <a:latin typeface="+mn-lt"/>
              </a:rPr>
              <a:t>And in the same region there were shepherds out in the field, keeping watch over their flock by night. </a:t>
            </a:r>
            <a:r>
              <a:rPr lang="en-US" sz="3600" b="1" baseline="30000" dirty="0">
                <a:latin typeface="+mn-lt"/>
              </a:rPr>
              <a:t>9 </a:t>
            </a:r>
            <a:r>
              <a:rPr lang="en-US" sz="3600" dirty="0">
                <a:latin typeface="+mn-lt"/>
              </a:rPr>
              <a:t>And an angel of the Lord appeared to them, and the glory of the Lord shone around them, and they were filled with great fear.</a:t>
            </a:r>
          </a:p>
        </p:txBody>
      </p:sp>
    </p:spTree>
    <p:extLst>
      <p:ext uri="{BB962C8B-B14F-4D97-AF65-F5344CB8AC3E}">
        <p14:creationId xmlns:p14="http://schemas.microsoft.com/office/powerpoint/2010/main" val="1090206747"/>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18BDA-E878-63F4-30E7-A7834A8867F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A9B21D6-9AE6-7903-45AC-7F67ED80F083}"/>
              </a:ext>
            </a:extLst>
          </p:cNvPr>
          <p:cNvSpPr txBox="1"/>
          <p:nvPr/>
        </p:nvSpPr>
        <p:spPr>
          <a:xfrm>
            <a:off x="266700" y="335845"/>
            <a:ext cx="8610600" cy="6370975"/>
          </a:xfrm>
          <a:prstGeom prst="rect">
            <a:avLst/>
          </a:prstGeom>
          <a:noFill/>
        </p:spPr>
        <p:txBody>
          <a:bodyPr wrap="square">
            <a:spAutoFit/>
          </a:bodyPr>
          <a:lstStyle/>
          <a:p>
            <a:r>
              <a:rPr lang="en-US" sz="3400" dirty="0">
                <a:latin typeface="+mn-lt"/>
              </a:rPr>
              <a:t>And the angel said to them, “Fear not, for behold, I bring you good news of great joy that will be for all the people. </a:t>
            </a:r>
            <a:r>
              <a:rPr lang="en-US" sz="3400" b="1" baseline="30000" dirty="0">
                <a:latin typeface="+mn-lt"/>
              </a:rPr>
              <a:t>11 </a:t>
            </a:r>
            <a:r>
              <a:rPr lang="en-US" sz="3400" dirty="0">
                <a:latin typeface="+mn-lt"/>
              </a:rPr>
              <a:t>For unto you is born this day in the city of David a Savior, who is Christ the Lord. </a:t>
            </a:r>
            <a:r>
              <a:rPr lang="en-US" sz="3400" b="1" baseline="30000" dirty="0">
                <a:latin typeface="+mn-lt"/>
              </a:rPr>
              <a:t>12 </a:t>
            </a:r>
            <a:r>
              <a:rPr lang="en-US" sz="3400" dirty="0">
                <a:latin typeface="+mn-lt"/>
              </a:rPr>
              <a:t>And this will be a sign for you: you will find a baby wrapped in swaddling cloths and lying in a manger.” </a:t>
            </a:r>
            <a:r>
              <a:rPr lang="en-US" sz="3400" b="1" baseline="30000" dirty="0">
                <a:latin typeface="+mn-lt"/>
              </a:rPr>
              <a:t>13 </a:t>
            </a:r>
            <a:r>
              <a:rPr lang="en-US" sz="3400" dirty="0">
                <a:latin typeface="+mn-lt"/>
              </a:rPr>
              <a:t>And suddenly there was with the angel a multitude of the heavenly host praising God and saying, </a:t>
            </a:r>
            <a:r>
              <a:rPr lang="en-US" sz="3400" b="1" baseline="30000" dirty="0">
                <a:latin typeface="+mn-lt"/>
              </a:rPr>
              <a:t>14 </a:t>
            </a:r>
            <a:r>
              <a:rPr lang="en-US" sz="3400" dirty="0">
                <a:latin typeface="+mn-lt"/>
              </a:rPr>
              <a:t>“Glory to God in the highest, </a:t>
            </a:r>
          </a:p>
          <a:p>
            <a:pPr>
              <a:tabLst>
                <a:tab pos="8178800" algn="r"/>
              </a:tabLst>
            </a:pPr>
            <a:r>
              <a:rPr lang="en-US" sz="3400" dirty="0">
                <a:latin typeface="+mn-lt"/>
              </a:rPr>
              <a:t>and on earth peace among those with whom he is pleased!” 	</a:t>
            </a:r>
            <a:r>
              <a:rPr lang="en-US" sz="3400" b="1" dirty="0">
                <a:latin typeface="+mn-lt"/>
              </a:rPr>
              <a:t>Lk 2:1-14</a:t>
            </a:r>
            <a:endParaRPr lang="en-US" sz="3400" dirty="0">
              <a:latin typeface="+mn-lt"/>
            </a:endParaRPr>
          </a:p>
        </p:txBody>
      </p:sp>
    </p:spTree>
    <p:extLst>
      <p:ext uri="{BB962C8B-B14F-4D97-AF65-F5344CB8AC3E}">
        <p14:creationId xmlns:p14="http://schemas.microsoft.com/office/powerpoint/2010/main" val="547678007"/>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FBB37-EE15-3E0C-8AC5-078BC301400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CB40327-7CEE-F58F-8662-45C44765D0EC}"/>
              </a:ext>
            </a:extLst>
          </p:cNvPr>
          <p:cNvSpPr txBox="1"/>
          <p:nvPr/>
        </p:nvSpPr>
        <p:spPr>
          <a:xfrm>
            <a:off x="230579" y="286435"/>
            <a:ext cx="8610600" cy="1754326"/>
          </a:xfrm>
          <a:prstGeom prst="rect">
            <a:avLst/>
          </a:prstGeom>
          <a:noFill/>
        </p:spPr>
        <p:txBody>
          <a:bodyPr wrap="square">
            <a:spAutoFit/>
          </a:bodyPr>
          <a:lstStyle/>
          <a:p>
            <a:pPr marR="38100" algn="ctr"/>
            <a:r>
              <a:rPr lang="en-US" sz="6000" b="1" kern="1400" dirty="0">
                <a:solidFill>
                  <a:srgbClr val="000000"/>
                </a:solidFill>
                <a:latin typeface="Calibri" panose="020F0502020204030204" pitchFamily="34" charset="0"/>
              </a:rPr>
              <a:t>God’s plan is joyful!</a:t>
            </a:r>
          </a:p>
          <a:p>
            <a:pPr marR="38100" algn="ctr"/>
            <a:r>
              <a:rPr lang="en-US" sz="4800" kern="1400" dirty="0">
                <a:solidFill>
                  <a:srgbClr val="000000"/>
                </a:solidFill>
                <a:latin typeface="Calibri" panose="020F0502020204030204" pitchFamily="34" charset="0"/>
              </a:rPr>
              <a:t>(Joy to the World)</a:t>
            </a:r>
          </a:p>
        </p:txBody>
      </p:sp>
      <p:sp>
        <p:nvSpPr>
          <p:cNvPr id="3" name="TextBox 2">
            <a:extLst>
              <a:ext uri="{FF2B5EF4-FFF2-40B4-BE49-F238E27FC236}">
                <a16:creationId xmlns:a16="http://schemas.microsoft.com/office/drawing/2014/main" id="{C00916AA-0612-9726-1BF7-DD0CCF0E32CB}"/>
              </a:ext>
            </a:extLst>
          </p:cNvPr>
          <p:cNvSpPr txBox="1"/>
          <p:nvPr/>
        </p:nvSpPr>
        <p:spPr>
          <a:xfrm>
            <a:off x="230579" y="2443501"/>
            <a:ext cx="8610600" cy="4093428"/>
          </a:xfrm>
          <a:prstGeom prst="rect">
            <a:avLst/>
          </a:prstGeom>
          <a:noFill/>
        </p:spPr>
        <p:txBody>
          <a:bodyPr wrap="square">
            <a:spAutoFit/>
          </a:bodyPr>
          <a:lstStyle/>
          <a:p>
            <a:pPr>
              <a:tabLst>
                <a:tab pos="8572500" algn="r"/>
              </a:tabLst>
            </a:pPr>
            <a:r>
              <a:rPr lang="en-US" sz="3200" dirty="0">
                <a:latin typeface="+mn-lt"/>
              </a:rPr>
              <a:t>How lovely is your dwelling place, O LORD of hosts!  </a:t>
            </a:r>
            <a:r>
              <a:rPr lang="en-US" sz="3200" baseline="30000" dirty="0">
                <a:latin typeface="+mn-lt"/>
              </a:rPr>
              <a:t>2 </a:t>
            </a:r>
            <a:r>
              <a:rPr lang="en-US" sz="3200" dirty="0">
                <a:latin typeface="+mn-lt"/>
              </a:rPr>
              <a:t>My soul longs, yes, faints for the courts of the LORD; my heart and flesh sing for joy to the living God.  </a:t>
            </a:r>
            <a:r>
              <a:rPr lang="en-US" sz="3200" baseline="30000" dirty="0">
                <a:latin typeface="+mn-lt"/>
              </a:rPr>
              <a:t>3 </a:t>
            </a:r>
            <a:r>
              <a:rPr lang="en-US" sz="3200" dirty="0">
                <a:latin typeface="+mn-lt"/>
              </a:rPr>
              <a:t>Even the sparrow finds a home, and the swallow a nest for herself, where she may lay her young, at your altars, O LORD of hosts, my King and my God. </a:t>
            </a:r>
            <a:r>
              <a:rPr lang="en-US" sz="3200" baseline="30000" dirty="0">
                <a:latin typeface="+mn-lt"/>
              </a:rPr>
              <a:t>4 </a:t>
            </a:r>
            <a:r>
              <a:rPr lang="en-US" sz="3200" dirty="0">
                <a:latin typeface="+mn-lt"/>
              </a:rPr>
              <a:t>Blessed are those who dwell in your house, ever singing your praise! Selah</a:t>
            </a:r>
            <a:r>
              <a:rPr lang="en-US" sz="3600" dirty="0">
                <a:latin typeface="+mn-lt"/>
              </a:rPr>
              <a:t>	</a:t>
            </a:r>
            <a:r>
              <a:rPr lang="en-US" sz="2800" b="1" kern="1400" dirty="0">
                <a:solidFill>
                  <a:srgbClr val="000000"/>
                </a:solidFill>
                <a:uFill>
                  <a:solidFill>
                    <a:srgbClr val="3E0000"/>
                  </a:solidFill>
                </a:uFill>
                <a:latin typeface="Calibri" panose="020F0502020204030204" pitchFamily="34" charset="0"/>
              </a:rPr>
              <a:t>Ps 84:1-4</a:t>
            </a:r>
          </a:p>
        </p:txBody>
      </p:sp>
    </p:spTree>
    <p:extLst>
      <p:ext uri="{BB962C8B-B14F-4D97-AF65-F5344CB8AC3E}">
        <p14:creationId xmlns:p14="http://schemas.microsoft.com/office/powerpoint/2010/main" val="3403039727"/>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8B2AB-63BE-DDD2-3D88-79634395E7D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A1F639E-C923-0813-A417-8B18B9FCE114}"/>
              </a:ext>
            </a:extLst>
          </p:cNvPr>
          <p:cNvSpPr txBox="1"/>
          <p:nvPr/>
        </p:nvSpPr>
        <p:spPr>
          <a:xfrm>
            <a:off x="220683" y="71252"/>
            <a:ext cx="8610600" cy="1015663"/>
          </a:xfrm>
          <a:prstGeom prst="rect">
            <a:avLst/>
          </a:prstGeom>
          <a:noFill/>
        </p:spPr>
        <p:txBody>
          <a:bodyPr wrap="square">
            <a:spAutoFit/>
          </a:bodyPr>
          <a:lstStyle/>
          <a:p>
            <a:pPr marR="38100" algn="ctr"/>
            <a:r>
              <a:rPr lang="en-US" sz="6000" b="1" kern="1400" dirty="0">
                <a:solidFill>
                  <a:srgbClr val="000000"/>
                </a:solidFill>
                <a:latin typeface="Calibri" panose="020F0502020204030204" pitchFamily="34" charset="0"/>
              </a:rPr>
              <a:t>God’s plan is redemptive!</a:t>
            </a:r>
          </a:p>
        </p:txBody>
      </p:sp>
      <p:sp>
        <p:nvSpPr>
          <p:cNvPr id="3" name="TextBox 2">
            <a:extLst>
              <a:ext uri="{FF2B5EF4-FFF2-40B4-BE49-F238E27FC236}">
                <a16:creationId xmlns:a16="http://schemas.microsoft.com/office/drawing/2014/main" id="{9A5DBB99-76AA-2BD9-46F4-AC48FDE61A3D}"/>
              </a:ext>
            </a:extLst>
          </p:cNvPr>
          <p:cNvSpPr txBox="1"/>
          <p:nvPr/>
        </p:nvSpPr>
        <p:spPr>
          <a:xfrm>
            <a:off x="220683" y="1086915"/>
            <a:ext cx="8610600" cy="5570756"/>
          </a:xfrm>
          <a:prstGeom prst="rect">
            <a:avLst/>
          </a:prstGeom>
          <a:noFill/>
        </p:spPr>
        <p:txBody>
          <a:bodyPr wrap="square">
            <a:spAutoFit/>
          </a:bodyPr>
          <a:lstStyle/>
          <a:p>
            <a:r>
              <a:rPr lang="en-US" sz="3200" dirty="0">
                <a:latin typeface="+mn-lt"/>
              </a:rPr>
              <a:t>Blessed is the one whose transgression is forgiven, </a:t>
            </a:r>
          </a:p>
          <a:p>
            <a:pPr>
              <a:tabLst>
                <a:tab pos="8229600" algn="r"/>
              </a:tabLst>
            </a:pPr>
            <a:r>
              <a:rPr lang="en-US" sz="3200" dirty="0">
                <a:latin typeface="+mn-lt"/>
              </a:rPr>
              <a:t>whose sin is covered.  </a:t>
            </a:r>
            <a:r>
              <a:rPr lang="en-US" sz="3200" b="1" baseline="30000" dirty="0">
                <a:latin typeface="+mn-lt"/>
              </a:rPr>
              <a:t>2 </a:t>
            </a:r>
            <a:r>
              <a:rPr lang="en-US" sz="3200" dirty="0">
                <a:latin typeface="+mn-lt"/>
              </a:rPr>
              <a:t>Blessed is the man against whom the </a:t>
            </a:r>
            <a:r>
              <a:rPr lang="en-US" sz="3200" cap="small" dirty="0">
                <a:latin typeface="+mn-lt"/>
              </a:rPr>
              <a:t>Lord</a:t>
            </a:r>
            <a:r>
              <a:rPr lang="en-US" sz="3200" dirty="0">
                <a:latin typeface="+mn-lt"/>
              </a:rPr>
              <a:t> counts no iniquity, and in whose spirit there is no deceit.  </a:t>
            </a:r>
            <a:r>
              <a:rPr lang="en-US" sz="3200" b="1" baseline="30000" dirty="0">
                <a:latin typeface="+mn-lt"/>
              </a:rPr>
              <a:t>3 </a:t>
            </a:r>
            <a:r>
              <a:rPr lang="en-US" sz="3200" dirty="0">
                <a:latin typeface="+mn-lt"/>
              </a:rPr>
              <a:t>For when I kept silent, my bones wasted away through my groaning all day long.  </a:t>
            </a:r>
            <a:r>
              <a:rPr lang="en-US" sz="3200" b="1" baseline="30000" dirty="0">
                <a:latin typeface="+mn-lt"/>
              </a:rPr>
              <a:t>4 </a:t>
            </a:r>
            <a:r>
              <a:rPr lang="en-US" sz="3200" dirty="0">
                <a:latin typeface="+mn-lt"/>
              </a:rPr>
              <a:t>For day and night your hand was heavy upon me; my strength was dried up as by the heat of summer. </a:t>
            </a:r>
            <a:r>
              <a:rPr lang="en-US" sz="3200" b="1" baseline="30000" dirty="0">
                <a:latin typeface="+mn-lt"/>
              </a:rPr>
              <a:t>5 </a:t>
            </a:r>
            <a:r>
              <a:rPr lang="en-US" sz="3200" dirty="0">
                <a:latin typeface="+mn-lt"/>
              </a:rPr>
              <a:t>I acknowledged my sin to you, and I did not cover my iniquity; I said, “I will confess my transgressions to the </a:t>
            </a:r>
            <a:r>
              <a:rPr lang="en-US" sz="3200" cap="small" dirty="0">
                <a:latin typeface="+mn-lt"/>
              </a:rPr>
              <a:t>Lord</a:t>
            </a:r>
            <a:r>
              <a:rPr lang="en-US" sz="3200" dirty="0">
                <a:latin typeface="+mn-lt"/>
              </a:rPr>
              <a:t>,” and you forgave the iniquity of my sin. Selah</a:t>
            </a:r>
            <a:r>
              <a:rPr lang="en-US" sz="3600" dirty="0">
                <a:latin typeface="+mn-lt"/>
              </a:rPr>
              <a:t>	</a:t>
            </a:r>
            <a:r>
              <a:rPr lang="en-US" sz="2800" b="1" kern="1400" dirty="0">
                <a:solidFill>
                  <a:srgbClr val="000000"/>
                </a:solidFill>
                <a:uFill>
                  <a:solidFill>
                    <a:srgbClr val="3E0000"/>
                  </a:solidFill>
                </a:uFill>
                <a:latin typeface="Calibri" panose="020F0502020204030204" pitchFamily="34" charset="0"/>
              </a:rPr>
              <a:t>Ps 32:1-5</a:t>
            </a:r>
          </a:p>
        </p:txBody>
      </p:sp>
      <p:sp>
        <p:nvSpPr>
          <p:cNvPr id="4" name="Rectangle: Rounded Corners 3">
            <a:extLst>
              <a:ext uri="{FF2B5EF4-FFF2-40B4-BE49-F238E27FC236}">
                <a16:creationId xmlns:a16="http://schemas.microsoft.com/office/drawing/2014/main" id="{AFDC807D-3C02-6084-D6ED-9ABB23EEEC00}"/>
              </a:ext>
            </a:extLst>
          </p:cNvPr>
          <p:cNvSpPr/>
          <p:nvPr/>
        </p:nvSpPr>
        <p:spPr>
          <a:xfrm>
            <a:off x="220683" y="2590800"/>
            <a:ext cx="4046517" cy="4572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57932903"/>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24BC9-FCAC-16FD-268A-3A7F0E4E046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0A64DB2-1EF7-EE7E-AA46-0780A6B54F0F}"/>
              </a:ext>
            </a:extLst>
          </p:cNvPr>
          <p:cNvSpPr txBox="1"/>
          <p:nvPr/>
        </p:nvSpPr>
        <p:spPr>
          <a:xfrm>
            <a:off x="200231" y="10716"/>
            <a:ext cx="8636000" cy="1754326"/>
          </a:xfrm>
          <a:prstGeom prst="rect">
            <a:avLst/>
          </a:prstGeom>
          <a:noFill/>
        </p:spPr>
        <p:txBody>
          <a:bodyPr wrap="square">
            <a:spAutoFit/>
          </a:bodyPr>
          <a:lstStyle/>
          <a:p>
            <a:pPr marR="38100" algn="ctr"/>
            <a:r>
              <a:rPr lang="en-US" sz="6000" b="1" kern="1400" dirty="0">
                <a:solidFill>
                  <a:srgbClr val="000000"/>
                </a:solidFill>
                <a:latin typeface="Calibri" panose="020F0502020204030204" pitchFamily="34" charset="0"/>
              </a:rPr>
              <a:t>God’s plan is the G.O.A.T.!</a:t>
            </a:r>
          </a:p>
          <a:p>
            <a:pPr marR="38100" algn="ctr"/>
            <a:r>
              <a:rPr lang="en-US" sz="4400" kern="1400" dirty="0">
                <a:solidFill>
                  <a:srgbClr val="000000"/>
                </a:solidFill>
                <a:latin typeface="Calibri" panose="020F0502020204030204" pitchFamily="34" charset="0"/>
              </a:rPr>
              <a:t>(O Come O Come Emmanuel)</a:t>
            </a:r>
          </a:p>
        </p:txBody>
      </p:sp>
      <p:sp>
        <p:nvSpPr>
          <p:cNvPr id="3" name="TextBox 2">
            <a:extLst>
              <a:ext uri="{FF2B5EF4-FFF2-40B4-BE49-F238E27FC236}">
                <a16:creationId xmlns:a16="http://schemas.microsoft.com/office/drawing/2014/main" id="{B72E8990-2B5A-F952-A5C6-D44B304114CE}"/>
              </a:ext>
            </a:extLst>
          </p:cNvPr>
          <p:cNvSpPr txBox="1"/>
          <p:nvPr/>
        </p:nvSpPr>
        <p:spPr>
          <a:xfrm>
            <a:off x="266700" y="1600200"/>
            <a:ext cx="8610600" cy="5016758"/>
          </a:xfrm>
          <a:prstGeom prst="rect">
            <a:avLst/>
          </a:prstGeom>
          <a:noFill/>
        </p:spPr>
        <p:txBody>
          <a:bodyPr wrap="square">
            <a:spAutoFit/>
          </a:bodyPr>
          <a:lstStyle/>
          <a:p>
            <a:pPr>
              <a:tabLst>
                <a:tab pos="8229600" algn="r"/>
              </a:tabLst>
            </a:pPr>
            <a:r>
              <a:rPr lang="en-US" sz="3200" dirty="0">
                <a:latin typeface="+mn-lt"/>
              </a:rPr>
              <a:t>Seek the </a:t>
            </a:r>
            <a:r>
              <a:rPr lang="en-US" sz="3200" cap="small" dirty="0">
                <a:latin typeface="+mn-lt"/>
              </a:rPr>
              <a:t>Lord</a:t>
            </a:r>
            <a:r>
              <a:rPr lang="en-US" sz="3200" dirty="0">
                <a:latin typeface="+mn-lt"/>
              </a:rPr>
              <a:t> while he may be found; call upon him while he is near; </a:t>
            </a:r>
            <a:r>
              <a:rPr lang="en-US" sz="3200" b="1" baseline="30000" dirty="0">
                <a:latin typeface="+mn-lt"/>
              </a:rPr>
              <a:t>7 </a:t>
            </a:r>
            <a:r>
              <a:rPr lang="en-US" sz="3200" dirty="0">
                <a:latin typeface="+mn-lt"/>
              </a:rPr>
              <a:t>let the wicked forsake his way, and the unrighteous man his thoughts; let him return to the </a:t>
            </a:r>
            <a:r>
              <a:rPr lang="en-US" sz="3200" cap="small" dirty="0">
                <a:latin typeface="+mn-lt"/>
              </a:rPr>
              <a:t>Lord</a:t>
            </a:r>
            <a:r>
              <a:rPr lang="en-US" sz="3200" dirty="0">
                <a:latin typeface="+mn-lt"/>
              </a:rPr>
              <a:t>, that he may have compassion on him, and to our God, for he will abundantly pardon. </a:t>
            </a:r>
            <a:r>
              <a:rPr lang="en-US" sz="3200" baseline="30000" dirty="0"/>
              <a:t>8 </a:t>
            </a:r>
            <a:r>
              <a:rPr lang="en-US" sz="3200" dirty="0">
                <a:latin typeface="+mn-lt"/>
              </a:rPr>
              <a:t>For my thoughts are not your thoughts, neither are your ways my ways, declares the Lord. </a:t>
            </a:r>
            <a:r>
              <a:rPr lang="en-US" sz="3200" baseline="30000" dirty="0">
                <a:latin typeface="+mn-lt"/>
              </a:rPr>
              <a:t>9 </a:t>
            </a:r>
            <a:r>
              <a:rPr lang="en-US" sz="3200" dirty="0">
                <a:latin typeface="+mn-lt"/>
              </a:rPr>
              <a:t>For as the heavens are higher than the earth, so are my ways higher than your ways and my thoughts than your thoughts.	</a:t>
            </a:r>
            <a:r>
              <a:rPr lang="en-US" sz="2800" b="1" kern="1400" dirty="0">
                <a:solidFill>
                  <a:srgbClr val="000000"/>
                </a:solidFill>
                <a:uFill>
                  <a:solidFill>
                    <a:srgbClr val="3E0000"/>
                  </a:solidFill>
                </a:uFill>
                <a:latin typeface="Calibri" panose="020F0502020204030204" pitchFamily="34" charset="0"/>
              </a:rPr>
              <a:t>Is 55:6-9</a:t>
            </a:r>
          </a:p>
        </p:txBody>
      </p:sp>
    </p:spTree>
    <p:extLst>
      <p:ext uri="{BB962C8B-B14F-4D97-AF65-F5344CB8AC3E}">
        <p14:creationId xmlns:p14="http://schemas.microsoft.com/office/powerpoint/2010/main" val="237724977"/>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7C004-A599-E2CE-E8B4-28561E6AB35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ADE073A-B05B-1E1F-D7AA-AB2E38A0728F}"/>
              </a:ext>
            </a:extLst>
          </p:cNvPr>
          <p:cNvSpPr txBox="1"/>
          <p:nvPr/>
        </p:nvSpPr>
        <p:spPr>
          <a:xfrm>
            <a:off x="266700" y="152400"/>
            <a:ext cx="8610600" cy="6401753"/>
          </a:xfrm>
          <a:prstGeom prst="rect">
            <a:avLst/>
          </a:prstGeom>
          <a:noFill/>
        </p:spPr>
        <p:txBody>
          <a:bodyPr wrap="square">
            <a:spAutoFit/>
          </a:bodyPr>
          <a:lstStyle/>
          <a:p>
            <a:r>
              <a:rPr lang="en-US" sz="3400" dirty="0">
                <a:latin typeface="+mn-lt"/>
              </a:rPr>
              <a:t>For as the rain and the snow come down from heaven and do not return there but water the earth, making it bring forth and sprout, </a:t>
            </a:r>
          </a:p>
          <a:p>
            <a:pPr>
              <a:tabLst>
                <a:tab pos="8229600" algn="r"/>
              </a:tabLst>
            </a:pPr>
            <a:r>
              <a:rPr lang="en-US" sz="3400" dirty="0">
                <a:latin typeface="+mn-lt"/>
              </a:rPr>
              <a:t>giving seed to the sower and bread to the eater, </a:t>
            </a:r>
            <a:r>
              <a:rPr lang="en-US" sz="3400" b="1" baseline="30000" dirty="0">
                <a:latin typeface="+mn-lt"/>
              </a:rPr>
              <a:t>11 </a:t>
            </a:r>
            <a:r>
              <a:rPr lang="en-US" sz="3400" dirty="0">
                <a:latin typeface="+mn-lt"/>
              </a:rPr>
              <a:t>so shall my word be that goes out from my mouth; it shall not return to me empty, but it shall accomplish that which I purpose, and shall succeed in the thing for which I sent it. </a:t>
            </a:r>
            <a:r>
              <a:rPr lang="en-US" sz="3400" b="1" baseline="30000" dirty="0">
                <a:latin typeface="+mn-lt"/>
              </a:rPr>
              <a:t>12 </a:t>
            </a:r>
            <a:r>
              <a:rPr lang="en-US" sz="3400" dirty="0">
                <a:latin typeface="+mn-lt"/>
              </a:rPr>
              <a:t>For you shall go out in joy and be led forth in peace; the mountains and the hills before you shall break forth into singing, and all the trees of the field shall clap their hands. </a:t>
            </a:r>
            <a:r>
              <a:rPr lang="en-US" sz="3600" dirty="0">
                <a:latin typeface="+mn-lt"/>
              </a:rPr>
              <a:t>	</a:t>
            </a:r>
            <a:r>
              <a:rPr lang="en-US" sz="2800" b="1" kern="1400" dirty="0">
                <a:solidFill>
                  <a:srgbClr val="000000"/>
                </a:solidFill>
                <a:uFill>
                  <a:solidFill>
                    <a:srgbClr val="3E0000"/>
                  </a:solidFill>
                </a:uFill>
                <a:latin typeface="Calibri" panose="020F0502020204030204" pitchFamily="34" charset="0"/>
              </a:rPr>
              <a:t>Is 55:10-12</a:t>
            </a:r>
          </a:p>
        </p:txBody>
      </p:sp>
    </p:spTree>
    <p:extLst>
      <p:ext uri="{BB962C8B-B14F-4D97-AF65-F5344CB8AC3E}">
        <p14:creationId xmlns:p14="http://schemas.microsoft.com/office/powerpoint/2010/main" val="4051991328"/>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0B582-3FDE-99DE-507B-69D956E7582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2BEC0CC-AF5F-267B-33C6-640547C6E9BF}"/>
              </a:ext>
            </a:extLst>
          </p:cNvPr>
          <p:cNvSpPr txBox="1"/>
          <p:nvPr/>
        </p:nvSpPr>
        <p:spPr>
          <a:xfrm>
            <a:off x="419100" y="318810"/>
            <a:ext cx="8305800" cy="1938992"/>
          </a:xfrm>
          <a:prstGeom prst="rect">
            <a:avLst/>
          </a:prstGeom>
          <a:noFill/>
        </p:spPr>
        <p:txBody>
          <a:bodyPr wrap="square">
            <a:spAutoFit/>
          </a:bodyPr>
          <a:lstStyle/>
          <a:p>
            <a:pPr marR="38100" algn="ctr"/>
            <a:r>
              <a:rPr lang="en-US" sz="6000" b="1" kern="1400" dirty="0">
                <a:solidFill>
                  <a:srgbClr val="000000"/>
                </a:solidFill>
                <a:latin typeface="Calibri" panose="020F0502020204030204" pitchFamily="34" charset="0"/>
              </a:rPr>
              <a:t>Zechariah is from</a:t>
            </a:r>
          </a:p>
          <a:p>
            <a:pPr marR="38100" algn="ctr"/>
            <a:r>
              <a:rPr lang="en-US" sz="6000" b="1" kern="1400" dirty="0">
                <a:solidFill>
                  <a:srgbClr val="000000"/>
                </a:solidFill>
                <a:latin typeface="Calibri" panose="020F0502020204030204" pitchFamily="34" charset="0"/>
              </a:rPr>
              <a:t>the line of </a:t>
            </a:r>
            <a:r>
              <a:rPr lang="en-US" sz="6000" b="1" u="sng" kern="1400" dirty="0">
                <a:solidFill>
                  <a:srgbClr val="000000"/>
                </a:solidFill>
                <a:uFill>
                  <a:solidFill>
                    <a:srgbClr val="3E0000"/>
                  </a:solidFill>
                </a:uFill>
                <a:latin typeface="Calibri" panose="020F0502020204030204" pitchFamily="34" charset="0"/>
              </a:rPr>
              <a:t>Abijah</a:t>
            </a:r>
            <a:r>
              <a:rPr lang="en-US" sz="6000" b="1" kern="1400" dirty="0">
                <a:ln>
                  <a:noFill/>
                </a:ln>
                <a:solidFill>
                  <a:srgbClr val="000000"/>
                </a:solidFill>
                <a:effectLst/>
                <a:latin typeface="Calibri" panose="020F0502020204030204" pitchFamily="34" charset="0"/>
              </a:rPr>
              <a:t>.    </a:t>
            </a:r>
            <a:r>
              <a:rPr lang="en-US" sz="3600" b="1" kern="1400" dirty="0">
                <a:ln>
                  <a:noFill/>
                </a:ln>
                <a:solidFill>
                  <a:srgbClr val="000000"/>
                </a:solidFill>
                <a:effectLst/>
                <a:uFill>
                  <a:solidFill>
                    <a:srgbClr val="3E0000"/>
                  </a:solidFill>
                </a:uFill>
                <a:latin typeface="Calibri" panose="020F0502020204030204" pitchFamily="34" charset="0"/>
              </a:rPr>
              <a:t>Lk 1:5</a:t>
            </a:r>
          </a:p>
        </p:txBody>
      </p:sp>
      <p:sp>
        <p:nvSpPr>
          <p:cNvPr id="4" name="Explosion: 8 Points 3">
            <a:extLst>
              <a:ext uri="{FF2B5EF4-FFF2-40B4-BE49-F238E27FC236}">
                <a16:creationId xmlns:a16="http://schemas.microsoft.com/office/drawing/2014/main" id="{B6D31E39-7E1E-6447-CBEA-88439F1BC7AC}"/>
              </a:ext>
            </a:extLst>
          </p:cNvPr>
          <p:cNvSpPr/>
          <p:nvPr/>
        </p:nvSpPr>
        <p:spPr>
          <a:xfrm>
            <a:off x="1371600" y="249972"/>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6AAE1305-1595-5594-B192-F190DEF14421}"/>
              </a:ext>
            </a:extLst>
          </p:cNvPr>
          <p:cNvSpPr txBox="1"/>
          <p:nvPr/>
        </p:nvSpPr>
        <p:spPr>
          <a:xfrm>
            <a:off x="114300" y="4574362"/>
            <a:ext cx="8801100" cy="2123658"/>
          </a:xfrm>
          <a:prstGeom prst="rect">
            <a:avLst/>
          </a:prstGeom>
          <a:noFill/>
        </p:spPr>
        <p:txBody>
          <a:bodyPr wrap="square">
            <a:spAutoFit/>
          </a:bodyPr>
          <a:lstStyle/>
          <a:p>
            <a:pPr>
              <a:tabLst>
                <a:tab pos="8572500" algn="r"/>
              </a:tabLst>
            </a:pPr>
            <a:r>
              <a:rPr lang="en-US" sz="3200" dirty="0">
                <a:latin typeface="+mn-lt"/>
              </a:rPr>
              <a:t>In the days of Herod, king of Judea, there was a priest named Zechariah, of the division of Abijah. And he had a wife from the daughters of Aaron, and her name was Elizabeth.</a:t>
            </a:r>
            <a:r>
              <a:rPr lang="en-US" sz="3600" dirty="0">
                <a:latin typeface="+mn-lt"/>
              </a:rPr>
              <a:t>	</a:t>
            </a:r>
            <a:r>
              <a:rPr lang="en-US" sz="2800" b="1" kern="1400" dirty="0">
                <a:solidFill>
                  <a:srgbClr val="000000"/>
                </a:solidFill>
                <a:uFill>
                  <a:solidFill>
                    <a:srgbClr val="3E0000"/>
                  </a:solidFill>
                </a:uFill>
                <a:latin typeface="Calibri" panose="020F0502020204030204" pitchFamily="34" charset="0"/>
              </a:rPr>
              <a:t>Lk 1:5</a:t>
            </a:r>
          </a:p>
        </p:txBody>
      </p:sp>
      <p:sp>
        <p:nvSpPr>
          <p:cNvPr id="5" name="TextBox 4">
            <a:extLst>
              <a:ext uri="{FF2B5EF4-FFF2-40B4-BE49-F238E27FC236}">
                <a16:creationId xmlns:a16="http://schemas.microsoft.com/office/drawing/2014/main" id="{8767B2B8-4EBD-AA14-F990-1C1CD002DBEF}"/>
              </a:ext>
            </a:extLst>
          </p:cNvPr>
          <p:cNvSpPr txBox="1"/>
          <p:nvPr/>
        </p:nvSpPr>
        <p:spPr>
          <a:xfrm>
            <a:off x="419100" y="2481005"/>
            <a:ext cx="8305800" cy="1938992"/>
          </a:xfrm>
          <a:prstGeom prst="rect">
            <a:avLst/>
          </a:prstGeom>
          <a:noFill/>
        </p:spPr>
        <p:txBody>
          <a:bodyPr wrap="square">
            <a:spAutoFit/>
          </a:bodyPr>
          <a:lstStyle/>
          <a:p>
            <a:pPr marR="38100" algn="ctr"/>
            <a:r>
              <a:rPr lang="en-US" sz="6000" b="1" kern="1400" dirty="0">
                <a:solidFill>
                  <a:srgbClr val="000000"/>
                </a:solidFill>
                <a:latin typeface="Calibri" panose="020F0502020204030204" pitchFamily="34" charset="0"/>
              </a:rPr>
              <a:t>Elizabeth is from</a:t>
            </a:r>
          </a:p>
          <a:p>
            <a:pPr marR="38100" algn="ctr"/>
            <a:r>
              <a:rPr lang="en-US" sz="6000" b="1" kern="1400" dirty="0">
                <a:solidFill>
                  <a:srgbClr val="000000"/>
                </a:solidFill>
                <a:latin typeface="Calibri" panose="020F0502020204030204" pitchFamily="34" charset="0"/>
              </a:rPr>
              <a:t>the line of </a:t>
            </a:r>
            <a:r>
              <a:rPr lang="en-US" sz="6000" b="1" u="sng" kern="1400" dirty="0">
                <a:solidFill>
                  <a:srgbClr val="000000"/>
                </a:solidFill>
                <a:uFill>
                  <a:solidFill>
                    <a:srgbClr val="3E0000"/>
                  </a:solidFill>
                </a:uFill>
                <a:latin typeface="Calibri" panose="020F0502020204030204" pitchFamily="34" charset="0"/>
              </a:rPr>
              <a:t>Aaron</a:t>
            </a:r>
            <a:r>
              <a:rPr lang="en-US" sz="6000" b="1" kern="1400" dirty="0">
                <a:ln>
                  <a:noFill/>
                </a:ln>
                <a:solidFill>
                  <a:srgbClr val="000000"/>
                </a:solidFill>
                <a:effectLst/>
                <a:latin typeface="Calibri" panose="020F0502020204030204" pitchFamily="34" charset="0"/>
              </a:rPr>
              <a:t>.    </a:t>
            </a:r>
            <a:r>
              <a:rPr lang="en-US" sz="3600" b="1" kern="1400" dirty="0">
                <a:ln>
                  <a:noFill/>
                </a:ln>
                <a:solidFill>
                  <a:srgbClr val="000000"/>
                </a:solidFill>
                <a:effectLst/>
                <a:uFill>
                  <a:solidFill>
                    <a:srgbClr val="3E0000"/>
                  </a:solidFill>
                </a:uFill>
                <a:latin typeface="Calibri" panose="020F0502020204030204" pitchFamily="34" charset="0"/>
              </a:rPr>
              <a:t>Lk 1:5</a:t>
            </a:r>
          </a:p>
        </p:txBody>
      </p:sp>
      <p:sp>
        <p:nvSpPr>
          <p:cNvPr id="6" name="Explosion: 8 Points 5">
            <a:extLst>
              <a:ext uri="{FF2B5EF4-FFF2-40B4-BE49-F238E27FC236}">
                <a16:creationId xmlns:a16="http://schemas.microsoft.com/office/drawing/2014/main" id="{B6D8A226-C51E-F28C-42DE-DE7E14269A05}"/>
              </a:ext>
            </a:extLst>
          </p:cNvPr>
          <p:cNvSpPr/>
          <p:nvPr/>
        </p:nvSpPr>
        <p:spPr>
          <a:xfrm>
            <a:off x="1524000" y="2326640"/>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9795385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3000"/>
                                        <p:tgtEl>
                                          <p:spTgt spid="6"/>
                                        </p:tgtEl>
                                      </p:cBhvr>
                                    </p:animEffect>
                                    <p:anim calcmode="lin" valueType="num">
                                      <p:cBhvr>
                                        <p:cTn id="14" dur="3000" fill="hold"/>
                                        <p:tgtEl>
                                          <p:spTgt spid="6"/>
                                        </p:tgtEl>
                                        <p:attrNameLst>
                                          <p:attrName>ppt_x</p:attrName>
                                        </p:attrNameLst>
                                      </p:cBhvr>
                                      <p:tavLst>
                                        <p:tav tm="0">
                                          <p:val>
                                            <p:strVal val="#ppt_x"/>
                                          </p:val>
                                        </p:tav>
                                        <p:tav tm="100000">
                                          <p:val>
                                            <p:strVal val="#ppt_x"/>
                                          </p:val>
                                        </p:tav>
                                      </p:tavLst>
                                    </p:anim>
                                    <p:anim calcmode="lin" valueType="num">
                                      <p:cBhvr>
                                        <p:cTn id="15" dur="3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BFBA2-711F-1B1A-6E8F-17959BBE279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ECCF95E-1624-9790-5FE2-C55EFD573757}"/>
              </a:ext>
            </a:extLst>
          </p:cNvPr>
          <p:cNvSpPr txBox="1"/>
          <p:nvPr/>
        </p:nvSpPr>
        <p:spPr>
          <a:xfrm>
            <a:off x="0" y="452735"/>
            <a:ext cx="9144000" cy="2862322"/>
          </a:xfrm>
          <a:prstGeom prst="rect">
            <a:avLst/>
          </a:prstGeom>
          <a:noFill/>
        </p:spPr>
        <p:txBody>
          <a:bodyPr wrap="square">
            <a:spAutoFit/>
          </a:bodyPr>
          <a:lstStyle/>
          <a:p>
            <a:pPr marR="38100" algn="ctr"/>
            <a:r>
              <a:rPr lang="en-US" sz="6000" b="1" kern="1400" dirty="0">
                <a:solidFill>
                  <a:srgbClr val="000000"/>
                </a:solidFill>
                <a:latin typeface="Calibri" panose="020F0502020204030204" pitchFamily="34" charset="0"/>
              </a:rPr>
              <a:t>Mary is from the</a:t>
            </a:r>
          </a:p>
          <a:p>
            <a:pPr marR="38100" algn="ctr"/>
            <a:r>
              <a:rPr lang="en-US" sz="6000" b="1" kern="1400" dirty="0">
                <a:solidFill>
                  <a:srgbClr val="000000"/>
                </a:solidFill>
                <a:latin typeface="Calibri" panose="020F0502020204030204" pitchFamily="34" charset="0"/>
              </a:rPr>
              <a:t>line of </a:t>
            </a:r>
            <a:r>
              <a:rPr lang="en-US" sz="6000" b="1" u="sng" kern="1400" dirty="0">
                <a:solidFill>
                  <a:srgbClr val="000000"/>
                </a:solidFill>
                <a:uFill>
                  <a:solidFill>
                    <a:srgbClr val="3E0000"/>
                  </a:solidFill>
                </a:uFill>
                <a:latin typeface="Calibri" panose="020F0502020204030204" pitchFamily="34" charset="0"/>
              </a:rPr>
              <a:t>Adam</a:t>
            </a:r>
            <a:r>
              <a:rPr lang="en-US" sz="6000" b="1" kern="1400" dirty="0">
                <a:solidFill>
                  <a:srgbClr val="000000"/>
                </a:solidFill>
                <a:uFill>
                  <a:solidFill>
                    <a:srgbClr val="3E0000"/>
                  </a:solidFill>
                </a:uFill>
                <a:latin typeface="Calibri" panose="020F0502020204030204" pitchFamily="34" charset="0"/>
              </a:rPr>
              <a:t>,</a:t>
            </a:r>
          </a:p>
          <a:p>
            <a:pPr marR="38100" algn="ctr"/>
            <a:r>
              <a:rPr lang="en-US" sz="6000" b="1" u="sng" kern="1400" dirty="0">
                <a:solidFill>
                  <a:srgbClr val="000000"/>
                </a:solidFill>
                <a:uFill>
                  <a:solidFill>
                    <a:srgbClr val="3E0000"/>
                  </a:solidFill>
                </a:uFill>
                <a:latin typeface="Calibri" panose="020F0502020204030204" pitchFamily="34" charset="0"/>
              </a:rPr>
              <a:t>Abraham</a:t>
            </a:r>
            <a:r>
              <a:rPr lang="en-US" sz="6000" b="1" kern="1400" dirty="0">
                <a:solidFill>
                  <a:srgbClr val="000000"/>
                </a:solidFill>
                <a:uFill>
                  <a:solidFill>
                    <a:srgbClr val="3E0000"/>
                  </a:solidFill>
                </a:uFill>
                <a:latin typeface="Calibri" panose="020F0502020204030204" pitchFamily="34" charset="0"/>
              </a:rPr>
              <a:t>,</a:t>
            </a:r>
            <a:r>
              <a:rPr lang="en-US" sz="4400" b="1" kern="1400" dirty="0">
                <a:solidFill>
                  <a:srgbClr val="000000"/>
                </a:solidFill>
                <a:uFill>
                  <a:solidFill>
                    <a:srgbClr val="3E0000"/>
                  </a:solidFill>
                </a:uFill>
                <a:latin typeface="Calibri" panose="020F0502020204030204" pitchFamily="34" charset="0"/>
              </a:rPr>
              <a:t> &amp; </a:t>
            </a:r>
            <a:r>
              <a:rPr lang="en-US" sz="6000" b="1" u="sng" kern="1400" dirty="0">
                <a:solidFill>
                  <a:srgbClr val="000000"/>
                </a:solidFill>
                <a:uFill>
                  <a:solidFill>
                    <a:srgbClr val="3E0000"/>
                  </a:solidFill>
                </a:uFill>
                <a:latin typeface="Calibri" panose="020F0502020204030204" pitchFamily="34" charset="0"/>
              </a:rPr>
              <a:t>David</a:t>
            </a:r>
            <a:r>
              <a:rPr lang="en-US" sz="6000" b="1" kern="1400" dirty="0">
                <a:ln>
                  <a:noFill/>
                </a:ln>
                <a:solidFill>
                  <a:srgbClr val="000000"/>
                </a:solidFill>
                <a:effectLst/>
                <a:latin typeface="Calibri" panose="020F0502020204030204" pitchFamily="34" charset="0"/>
              </a:rPr>
              <a:t>. </a:t>
            </a:r>
            <a:r>
              <a:rPr lang="en-US" sz="3600" b="1" kern="1400" dirty="0">
                <a:ln>
                  <a:noFill/>
                </a:ln>
                <a:solidFill>
                  <a:srgbClr val="000000"/>
                </a:solidFill>
                <a:effectLst/>
                <a:uFill>
                  <a:solidFill>
                    <a:srgbClr val="3E0000"/>
                  </a:solidFill>
                </a:uFill>
                <a:latin typeface="Calibri" panose="020F0502020204030204" pitchFamily="34" charset="0"/>
              </a:rPr>
              <a:t>Lk 3:23-38</a:t>
            </a:r>
          </a:p>
        </p:txBody>
      </p:sp>
      <p:sp>
        <p:nvSpPr>
          <p:cNvPr id="4" name="Explosion: 8 Points 3">
            <a:extLst>
              <a:ext uri="{FF2B5EF4-FFF2-40B4-BE49-F238E27FC236}">
                <a16:creationId xmlns:a16="http://schemas.microsoft.com/office/drawing/2014/main" id="{16B063E7-D51D-445B-DF99-E1CE7D5F2954}"/>
              </a:ext>
            </a:extLst>
          </p:cNvPr>
          <p:cNvSpPr/>
          <p:nvPr/>
        </p:nvSpPr>
        <p:spPr>
          <a:xfrm>
            <a:off x="1447800" y="159979"/>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35D4A6F4-1D9F-CBC0-6EFC-445C013413DA}"/>
              </a:ext>
            </a:extLst>
          </p:cNvPr>
          <p:cNvSpPr txBox="1"/>
          <p:nvPr/>
        </p:nvSpPr>
        <p:spPr>
          <a:xfrm>
            <a:off x="171450" y="3935789"/>
            <a:ext cx="8801100" cy="2554545"/>
          </a:xfrm>
          <a:prstGeom prst="rect">
            <a:avLst/>
          </a:prstGeom>
          <a:noFill/>
        </p:spPr>
        <p:txBody>
          <a:bodyPr wrap="square">
            <a:spAutoFit/>
          </a:bodyPr>
          <a:lstStyle/>
          <a:p>
            <a:pPr>
              <a:tabLst>
                <a:tab pos="8229600" algn="r"/>
              </a:tabLst>
            </a:pPr>
            <a:r>
              <a:rPr lang="en-US" sz="3200" dirty="0">
                <a:latin typeface="+mn-lt"/>
              </a:rPr>
              <a:t>the son of Melea, the son of Menna, the son of Mattatha, the son of Nathan, the son of David, </a:t>
            </a:r>
            <a:r>
              <a:rPr lang="en-US" sz="3200" b="1" baseline="30000" dirty="0">
                <a:latin typeface="+mn-lt"/>
              </a:rPr>
              <a:t>32 </a:t>
            </a:r>
            <a:r>
              <a:rPr lang="en-US" sz="3200" dirty="0">
                <a:latin typeface="+mn-lt"/>
              </a:rPr>
              <a:t>the son of Jesse, the son of Obed, the son of Boaz, the son of Sala, the son of Nahshon,</a:t>
            </a:r>
            <a:r>
              <a:rPr lang="en-US" sz="3600" dirty="0">
                <a:latin typeface="+mn-lt"/>
              </a:rPr>
              <a:t>	</a:t>
            </a:r>
            <a:endParaRPr lang="en-US" sz="2800" b="1" kern="1400" dirty="0">
              <a:solidFill>
                <a:srgbClr val="000000"/>
              </a:solidFill>
              <a:uFill>
                <a:solidFill>
                  <a:srgbClr val="3E0000"/>
                </a:solidFill>
              </a:uFill>
              <a:latin typeface="Calibri" panose="020F0502020204030204" pitchFamily="34" charset="0"/>
            </a:endParaRPr>
          </a:p>
          <a:p>
            <a:pPr>
              <a:tabLst>
                <a:tab pos="8229600" algn="r"/>
              </a:tabLst>
            </a:pPr>
            <a:r>
              <a:rPr lang="en-US" sz="2800" b="1" kern="1400" dirty="0">
                <a:solidFill>
                  <a:srgbClr val="000000"/>
                </a:solidFill>
                <a:uFill>
                  <a:solidFill>
                    <a:srgbClr val="3E0000"/>
                  </a:solidFill>
                </a:uFill>
                <a:latin typeface="Calibri" panose="020F0502020204030204" pitchFamily="34" charset="0"/>
              </a:rPr>
              <a:t>	Lk 3:31-32</a:t>
            </a:r>
          </a:p>
        </p:txBody>
      </p:sp>
    </p:spTree>
    <p:extLst>
      <p:ext uri="{BB962C8B-B14F-4D97-AF65-F5344CB8AC3E}">
        <p14:creationId xmlns:p14="http://schemas.microsoft.com/office/powerpoint/2010/main" val="1950878678"/>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87F71-B92C-1AFC-B9AC-E75772F2663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FE70281-F04B-22CF-79DB-7F89C7DCF7C4}"/>
              </a:ext>
            </a:extLst>
          </p:cNvPr>
          <p:cNvSpPr txBox="1"/>
          <p:nvPr/>
        </p:nvSpPr>
        <p:spPr>
          <a:xfrm>
            <a:off x="0" y="452735"/>
            <a:ext cx="9144000" cy="2862322"/>
          </a:xfrm>
          <a:prstGeom prst="rect">
            <a:avLst/>
          </a:prstGeom>
          <a:noFill/>
        </p:spPr>
        <p:txBody>
          <a:bodyPr wrap="square">
            <a:spAutoFit/>
          </a:bodyPr>
          <a:lstStyle/>
          <a:p>
            <a:pPr marR="38100" algn="ctr"/>
            <a:r>
              <a:rPr lang="en-US" sz="6000" b="1" kern="1400" dirty="0">
                <a:solidFill>
                  <a:srgbClr val="000000"/>
                </a:solidFill>
                <a:latin typeface="Calibri" panose="020F0502020204030204" pitchFamily="34" charset="0"/>
              </a:rPr>
              <a:t>Joseph is from the</a:t>
            </a:r>
          </a:p>
          <a:p>
            <a:pPr marR="38100" algn="ctr"/>
            <a:r>
              <a:rPr lang="en-US" sz="6000" b="1" kern="1400" dirty="0">
                <a:solidFill>
                  <a:srgbClr val="000000"/>
                </a:solidFill>
                <a:latin typeface="Calibri" panose="020F0502020204030204" pitchFamily="34" charset="0"/>
              </a:rPr>
              <a:t>line of </a:t>
            </a:r>
            <a:r>
              <a:rPr lang="en-US" sz="6000" b="1" u="sng" kern="1400" dirty="0">
                <a:solidFill>
                  <a:srgbClr val="000000"/>
                </a:solidFill>
                <a:uFill>
                  <a:solidFill>
                    <a:srgbClr val="3E0000"/>
                  </a:solidFill>
                </a:uFill>
                <a:latin typeface="Calibri" panose="020F0502020204030204" pitchFamily="34" charset="0"/>
              </a:rPr>
              <a:t>Abraham</a:t>
            </a:r>
            <a:r>
              <a:rPr lang="en-US" sz="6000" b="1" kern="1400" dirty="0">
                <a:solidFill>
                  <a:srgbClr val="000000"/>
                </a:solidFill>
                <a:uFill>
                  <a:solidFill>
                    <a:srgbClr val="3E0000"/>
                  </a:solidFill>
                </a:uFill>
                <a:latin typeface="Calibri" panose="020F0502020204030204" pitchFamily="34" charset="0"/>
              </a:rPr>
              <a:t>,</a:t>
            </a:r>
          </a:p>
          <a:p>
            <a:pPr marR="38100" algn="ctr"/>
            <a:r>
              <a:rPr lang="en-US" sz="4400" b="1" kern="1400" dirty="0">
                <a:solidFill>
                  <a:srgbClr val="000000"/>
                </a:solidFill>
                <a:uFill>
                  <a:solidFill>
                    <a:srgbClr val="3E0000"/>
                  </a:solidFill>
                </a:uFill>
                <a:latin typeface="Calibri" panose="020F0502020204030204" pitchFamily="34" charset="0"/>
              </a:rPr>
              <a:t> &amp; </a:t>
            </a:r>
            <a:r>
              <a:rPr lang="en-US" sz="6000" b="1" u="sng" kern="1400" dirty="0">
                <a:solidFill>
                  <a:srgbClr val="000000"/>
                </a:solidFill>
                <a:uFill>
                  <a:solidFill>
                    <a:srgbClr val="3E0000"/>
                  </a:solidFill>
                </a:uFill>
                <a:latin typeface="Calibri" panose="020F0502020204030204" pitchFamily="34" charset="0"/>
              </a:rPr>
              <a:t>David</a:t>
            </a:r>
            <a:r>
              <a:rPr lang="en-US" sz="6000" b="1" kern="1400" dirty="0">
                <a:ln>
                  <a:noFill/>
                </a:ln>
                <a:solidFill>
                  <a:srgbClr val="000000"/>
                </a:solidFill>
                <a:effectLst/>
                <a:latin typeface="Calibri" panose="020F0502020204030204" pitchFamily="34" charset="0"/>
              </a:rPr>
              <a:t>. </a:t>
            </a:r>
            <a:r>
              <a:rPr lang="en-US" sz="3600" b="1" kern="1400" dirty="0">
                <a:ln>
                  <a:noFill/>
                </a:ln>
                <a:solidFill>
                  <a:srgbClr val="000000"/>
                </a:solidFill>
                <a:effectLst/>
                <a:uFill>
                  <a:solidFill>
                    <a:srgbClr val="3E0000"/>
                  </a:solidFill>
                </a:uFill>
                <a:latin typeface="Calibri" panose="020F0502020204030204" pitchFamily="34" charset="0"/>
              </a:rPr>
              <a:t>Mt 1:1-16</a:t>
            </a:r>
          </a:p>
        </p:txBody>
      </p:sp>
      <p:sp>
        <p:nvSpPr>
          <p:cNvPr id="4" name="Explosion: 8 Points 3">
            <a:extLst>
              <a:ext uri="{FF2B5EF4-FFF2-40B4-BE49-F238E27FC236}">
                <a16:creationId xmlns:a16="http://schemas.microsoft.com/office/drawing/2014/main" id="{54790B94-1153-02F1-CA0A-703CACF2306C}"/>
              </a:ext>
            </a:extLst>
          </p:cNvPr>
          <p:cNvSpPr/>
          <p:nvPr/>
        </p:nvSpPr>
        <p:spPr>
          <a:xfrm>
            <a:off x="1447800" y="159979"/>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82C7EB89-EA64-A67A-255E-E0ED9E187C77}"/>
              </a:ext>
            </a:extLst>
          </p:cNvPr>
          <p:cNvSpPr txBox="1"/>
          <p:nvPr/>
        </p:nvSpPr>
        <p:spPr>
          <a:xfrm>
            <a:off x="171450" y="3935789"/>
            <a:ext cx="8801100" cy="2554545"/>
          </a:xfrm>
          <a:prstGeom prst="rect">
            <a:avLst/>
          </a:prstGeom>
          <a:noFill/>
        </p:spPr>
        <p:txBody>
          <a:bodyPr wrap="square">
            <a:spAutoFit/>
          </a:bodyPr>
          <a:lstStyle/>
          <a:p>
            <a:pPr>
              <a:tabLst>
                <a:tab pos="8178800" algn="r"/>
              </a:tabLst>
            </a:pPr>
            <a:r>
              <a:rPr lang="en-US" sz="3200" dirty="0">
                <a:latin typeface="+mn-lt"/>
              </a:rPr>
              <a:t>… and Salmon the father of Boaz by Rahab, and Boaz the father of Obed by Ruth, and Obed the father of Jesse, </a:t>
            </a:r>
            <a:r>
              <a:rPr lang="en-US" sz="3200" b="1" baseline="30000" dirty="0">
                <a:latin typeface="+mn-lt"/>
              </a:rPr>
              <a:t>6 </a:t>
            </a:r>
            <a:r>
              <a:rPr lang="en-US" sz="3200" dirty="0">
                <a:latin typeface="+mn-lt"/>
              </a:rPr>
              <a:t>and Jesse the father of David the king.  And David was the father of Solomon by the wife of Uriah, </a:t>
            </a:r>
            <a:r>
              <a:rPr lang="en-US" sz="2800" b="1" kern="1400" dirty="0">
                <a:solidFill>
                  <a:srgbClr val="000000"/>
                </a:solidFill>
                <a:uFill>
                  <a:solidFill>
                    <a:srgbClr val="3E0000"/>
                  </a:solidFill>
                </a:uFill>
                <a:latin typeface="Calibri" panose="020F0502020204030204" pitchFamily="34" charset="0"/>
              </a:rPr>
              <a:t>	Mt 1:5-6</a:t>
            </a:r>
          </a:p>
        </p:txBody>
      </p:sp>
    </p:spTree>
    <p:extLst>
      <p:ext uri="{BB962C8B-B14F-4D97-AF65-F5344CB8AC3E}">
        <p14:creationId xmlns:p14="http://schemas.microsoft.com/office/powerpoint/2010/main" val="1800721715"/>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C128A-65F6-CF56-9CE7-FBE343E83FA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3A43E05-7D84-3087-6467-464D009DE578}"/>
              </a:ext>
            </a:extLst>
          </p:cNvPr>
          <p:cNvSpPr txBox="1"/>
          <p:nvPr/>
        </p:nvSpPr>
        <p:spPr>
          <a:xfrm>
            <a:off x="0" y="452735"/>
            <a:ext cx="9144000" cy="2862322"/>
          </a:xfrm>
          <a:prstGeom prst="rect">
            <a:avLst/>
          </a:prstGeom>
          <a:noFill/>
        </p:spPr>
        <p:txBody>
          <a:bodyPr wrap="square">
            <a:spAutoFit/>
          </a:bodyPr>
          <a:lstStyle/>
          <a:p>
            <a:pPr marR="38100" algn="ctr"/>
            <a:r>
              <a:rPr lang="en-US" sz="6000" b="1" kern="1400" dirty="0">
                <a:solidFill>
                  <a:srgbClr val="000000"/>
                </a:solidFill>
                <a:latin typeface="Calibri" panose="020F0502020204030204" pitchFamily="34" charset="0"/>
              </a:rPr>
              <a:t>Both </a:t>
            </a:r>
            <a:r>
              <a:rPr lang="en-US" sz="6000" b="1" u="sng" kern="1400" dirty="0">
                <a:solidFill>
                  <a:srgbClr val="000000"/>
                </a:solidFill>
                <a:uFill>
                  <a:solidFill>
                    <a:srgbClr val="3E0000"/>
                  </a:solidFill>
                </a:uFill>
                <a:latin typeface="Calibri" panose="020F0502020204030204" pitchFamily="34" charset="0"/>
              </a:rPr>
              <a:t>couple’s</a:t>
            </a:r>
          </a:p>
          <a:p>
            <a:pPr marR="38100" algn="ctr"/>
            <a:r>
              <a:rPr lang="en-US" sz="6000" b="1" u="sng" kern="1400" dirty="0">
                <a:solidFill>
                  <a:srgbClr val="000000"/>
                </a:solidFill>
                <a:uFill>
                  <a:solidFill>
                    <a:srgbClr val="3E0000"/>
                  </a:solidFill>
                </a:uFill>
                <a:latin typeface="Calibri" panose="020F0502020204030204" pitchFamily="34" charset="0"/>
              </a:rPr>
              <a:t>genealogies</a:t>
            </a:r>
            <a:r>
              <a:rPr lang="en-US" sz="6000" b="1" kern="1400" dirty="0">
                <a:solidFill>
                  <a:srgbClr val="000000"/>
                </a:solidFill>
                <a:uFill>
                  <a:solidFill>
                    <a:srgbClr val="3E0000"/>
                  </a:solidFill>
                </a:uFill>
                <a:latin typeface="Calibri" panose="020F0502020204030204" pitchFamily="34" charset="0"/>
              </a:rPr>
              <a:t> </a:t>
            </a:r>
            <a:r>
              <a:rPr lang="en-US" sz="6000" b="1" kern="1400" dirty="0">
                <a:solidFill>
                  <a:srgbClr val="000000"/>
                </a:solidFill>
                <a:latin typeface="Calibri" panose="020F0502020204030204" pitchFamily="34" charset="0"/>
              </a:rPr>
              <a:t>converge</a:t>
            </a:r>
          </a:p>
          <a:p>
            <a:pPr marR="38100" algn="ctr"/>
            <a:r>
              <a:rPr lang="en-US" sz="6000" b="1" kern="1400" dirty="0">
                <a:solidFill>
                  <a:srgbClr val="000000"/>
                </a:solidFill>
                <a:latin typeface="Calibri" panose="020F0502020204030204" pitchFamily="34" charset="0"/>
              </a:rPr>
              <a:t>at </a:t>
            </a:r>
            <a:r>
              <a:rPr lang="en-US" sz="6000" b="1" u="sng" kern="1400" dirty="0">
                <a:solidFill>
                  <a:srgbClr val="000000"/>
                </a:solidFill>
                <a:uFill>
                  <a:solidFill>
                    <a:srgbClr val="3E0000"/>
                  </a:solidFill>
                </a:uFill>
                <a:latin typeface="Calibri" panose="020F0502020204030204" pitchFamily="34" charset="0"/>
              </a:rPr>
              <a:t>David</a:t>
            </a:r>
            <a:r>
              <a:rPr lang="en-US" sz="6000" b="1" kern="1400" dirty="0">
                <a:ln>
                  <a:noFill/>
                </a:ln>
                <a:solidFill>
                  <a:srgbClr val="000000"/>
                </a:solidFill>
                <a:effectLst/>
                <a:latin typeface="Calibri" panose="020F0502020204030204" pitchFamily="34" charset="0"/>
              </a:rPr>
              <a:t>.</a:t>
            </a:r>
            <a:endParaRPr lang="en-US" sz="3600" b="1" kern="1400" dirty="0">
              <a:ln>
                <a:noFill/>
              </a:ln>
              <a:solidFill>
                <a:srgbClr val="000000"/>
              </a:solidFill>
              <a:effectLst/>
              <a:uFill>
                <a:solidFill>
                  <a:srgbClr val="3E0000"/>
                </a:solidFill>
              </a:uFill>
              <a:latin typeface="Calibri" panose="020F0502020204030204" pitchFamily="34" charset="0"/>
            </a:endParaRPr>
          </a:p>
        </p:txBody>
      </p:sp>
      <p:sp>
        <p:nvSpPr>
          <p:cNvPr id="4" name="Explosion: 8 Points 3">
            <a:extLst>
              <a:ext uri="{FF2B5EF4-FFF2-40B4-BE49-F238E27FC236}">
                <a16:creationId xmlns:a16="http://schemas.microsoft.com/office/drawing/2014/main" id="{76B0932F-DECE-EC9F-58C3-CAE8500D14F9}"/>
              </a:ext>
            </a:extLst>
          </p:cNvPr>
          <p:cNvSpPr/>
          <p:nvPr/>
        </p:nvSpPr>
        <p:spPr>
          <a:xfrm>
            <a:off x="1981200" y="306565"/>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0D952CB1-C841-0F14-10F9-C35111883961}"/>
              </a:ext>
            </a:extLst>
          </p:cNvPr>
          <p:cNvSpPr txBox="1"/>
          <p:nvPr/>
        </p:nvSpPr>
        <p:spPr>
          <a:xfrm>
            <a:off x="342900" y="3657600"/>
            <a:ext cx="8801100" cy="2308324"/>
          </a:xfrm>
          <a:prstGeom prst="rect">
            <a:avLst/>
          </a:prstGeom>
          <a:noFill/>
        </p:spPr>
        <p:txBody>
          <a:bodyPr wrap="square">
            <a:spAutoFit/>
          </a:bodyPr>
          <a:lstStyle/>
          <a:p>
            <a:pPr>
              <a:tabLst>
                <a:tab pos="8178800" algn="r"/>
              </a:tabLst>
            </a:pPr>
            <a:r>
              <a:rPr lang="en-US" sz="3600" b="1" dirty="0">
                <a:latin typeface="+mn-lt"/>
              </a:rPr>
              <a:t>Joseph	Matthew 1:5-6</a:t>
            </a:r>
          </a:p>
          <a:p>
            <a:pPr>
              <a:tabLst>
                <a:tab pos="8178800" algn="r"/>
              </a:tabLst>
            </a:pPr>
            <a:r>
              <a:rPr lang="en-US" sz="3600" b="1" dirty="0">
                <a:latin typeface="+mn-lt"/>
              </a:rPr>
              <a:t>Mary	Luke 3:31-32</a:t>
            </a:r>
          </a:p>
          <a:p>
            <a:pPr>
              <a:tabLst>
                <a:tab pos="8178800" algn="r"/>
              </a:tabLst>
            </a:pPr>
            <a:r>
              <a:rPr lang="en-US" sz="3600" b="1" dirty="0">
                <a:latin typeface="+mn-lt"/>
              </a:rPr>
              <a:t>Zechariah and Elizabeth	Luke 1:5</a:t>
            </a:r>
          </a:p>
          <a:p>
            <a:pPr>
              <a:tabLst>
                <a:tab pos="8178800" algn="r"/>
              </a:tabLst>
            </a:pPr>
            <a:r>
              <a:rPr lang="en-US" sz="3600" b="1" dirty="0">
                <a:latin typeface="+mn-lt"/>
              </a:rPr>
              <a:t>	1 Chronicles 24:7-19 </a:t>
            </a:r>
          </a:p>
        </p:txBody>
      </p:sp>
    </p:spTree>
    <p:extLst>
      <p:ext uri="{BB962C8B-B14F-4D97-AF65-F5344CB8AC3E}">
        <p14:creationId xmlns:p14="http://schemas.microsoft.com/office/powerpoint/2010/main" val="1652627499"/>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FF763-B774-6429-153C-CA965F2ACC8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19E7671-C8AC-37D0-8E01-86A067427C7E}"/>
              </a:ext>
            </a:extLst>
          </p:cNvPr>
          <p:cNvSpPr txBox="1"/>
          <p:nvPr/>
        </p:nvSpPr>
        <p:spPr>
          <a:xfrm>
            <a:off x="0" y="452735"/>
            <a:ext cx="9144000" cy="1938992"/>
          </a:xfrm>
          <a:prstGeom prst="rect">
            <a:avLst/>
          </a:prstGeom>
          <a:noFill/>
        </p:spPr>
        <p:txBody>
          <a:bodyPr wrap="square">
            <a:spAutoFit/>
          </a:bodyPr>
          <a:lstStyle/>
          <a:p>
            <a:pPr marR="38100" algn="ctr"/>
            <a:r>
              <a:rPr lang="en-US" sz="6000" b="1" kern="1400" dirty="0">
                <a:solidFill>
                  <a:srgbClr val="000000"/>
                </a:solidFill>
                <a:latin typeface="Calibri" panose="020F0502020204030204" pitchFamily="34" charset="0"/>
              </a:rPr>
              <a:t>David leads us to Bethlehem</a:t>
            </a:r>
            <a:r>
              <a:rPr lang="en-US" sz="6000" b="1" kern="1400" dirty="0">
                <a:ln>
                  <a:noFill/>
                </a:ln>
                <a:solidFill>
                  <a:srgbClr val="000000"/>
                </a:solidFill>
                <a:effectLst/>
                <a:latin typeface="Calibri" panose="020F0502020204030204" pitchFamily="34" charset="0"/>
              </a:rPr>
              <a:t>. </a:t>
            </a:r>
            <a:r>
              <a:rPr lang="en-US" sz="3600" b="1" kern="1400" dirty="0">
                <a:ln>
                  <a:noFill/>
                </a:ln>
                <a:solidFill>
                  <a:srgbClr val="000000"/>
                </a:solidFill>
                <a:effectLst/>
                <a:uFill>
                  <a:solidFill>
                    <a:srgbClr val="3E0000"/>
                  </a:solidFill>
                </a:uFill>
                <a:latin typeface="Calibri" panose="020F0502020204030204" pitchFamily="34" charset="0"/>
              </a:rPr>
              <a:t>Lk 2:4-5</a:t>
            </a:r>
          </a:p>
        </p:txBody>
      </p:sp>
      <p:sp>
        <p:nvSpPr>
          <p:cNvPr id="4" name="Explosion: 8 Points 3">
            <a:extLst>
              <a:ext uri="{FF2B5EF4-FFF2-40B4-BE49-F238E27FC236}">
                <a16:creationId xmlns:a16="http://schemas.microsoft.com/office/drawing/2014/main" id="{1AB2DA7E-1D0E-7ECD-02BC-CC0C1158CC3F}"/>
              </a:ext>
            </a:extLst>
          </p:cNvPr>
          <p:cNvSpPr/>
          <p:nvPr/>
        </p:nvSpPr>
        <p:spPr>
          <a:xfrm>
            <a:off x="1447800" y="304800"/>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7B3592B8-3D99-C31A-2369-860EBBD4C83E}"/>
              </a:ext>
            </a:extLst>
          </p:cNvPr>
          <p:cNvSpPr txBox="1"/>
          <p:nvPr/>
        </p:nvSpPr>
        <p:spPr>
          <a:xfrm>
            <a:off x="171450" y="2865835"/>
            <a:ext cx="8801100" cy="3539430"/>
          </a:xfrm>
          <a:prstGeom prst="rect">
            <a:avLst/>
          </a:prstGeom>
          <a:noFill/>
        </p:spPr>
        <p:txBody>
          <a:bodyPr wrap="square">
            <a:spAutoFit/>
          </a:bodyPr>
          <a:lstStyle/>
          <a:p>
            <a:pPr>
              <a:tabLst>
                <a:tab pos="8229600" algn="r"/>
              </a:tabLst>
            </a:pPr>
            <a:r>
              <a:rPr lang="en-US" sz="3200" dirty="0">
                <a:latin typeface="+mn-lt"/>
              </a:rPr>
              <a:t>And Joseph also went up from Galilee, from the town of Nazareth, to Judea, to the city of David, which is called Bethlehem, because he was of the house and lineage of David, </a:t>
            </a:r>
            <a:r>
              <a:rPr lang="en-US" sz="3200" b="1" baseline="30000" dirty="0">
                <a:latin typeface="+mn-lt"/>
              </a:rPr>
              <a:t>5 </a:t>
            </a:r>
            <a:r>
              <a:rPr lang="en-US" sz="3200" dirty="0">
                <a:latin typeface="+mn-lt"/>
              </a:rPr>
              <a:t>to be registered with Mary, his betrothed, who was with child. </a:t>
            </a:r>
            <a:r>
              <a:rPr lang="en-US" sz="3200" b="1" baseline="30000" dirty="0">
                <a:latin typeface="+mn-lt"/>
              </a:rPr>
              <a:t>6 </a:t>
            </a:r>
            <a:r>
              <a:rPr lang="en-US" sz="3200" dirty="0">
                <a:latin typeface="+mn-lt"/>
              </a:rPr>
              <a:t>And while they were there, the time came for her to give birth.</a:t>
            </a:r>
            <a:r>
              <a:rPr lang="en-US" sz="2800" b="1" kern="1400" dirty="0">
                <a:solidFill>
                  <a:srgbClr val="000000"/>
                </a:solidFill>
                <a:uFill>
                  <a:solidFill>
                    <a:srgbClr val="3E0000"/>
                  </a:solidFill>
                </a:uFill>
                <a:latin typeface="+mn-lt"/>
              </a:rPr>
              <a:t>	Lk 2:4-6</a:t>
            </a:r>
          </a:p>
        </p:txBody>
      </p:sp>
    </p:spTree>
    <p:extLst>
      <p:ext uri="{BB962C8B-B14F-4D97-AF65-F5344CB8AC3E}">
        <p14:creationId xmlns:p14="http://schemas.microsoft.com/office/powerpoint/2010/main" val="2199435169"/>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2.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19977</TotalTime>
  <Words>1133</Words>
  <Application>Microsoft Office PowerPoint</Application>
  <PresentationFormat>On-screen Show (4:3)</PresentationFormat>
  <Paragraphs>47</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911</cp:revision>
  <cp:lastPrinted>2022-10-02T13:03:38Z</cp:lastPrinted>
  <dcterms:created xsi:type="dcterms:W3CDTF">2020-07-19T11:17:55Z</dcterms:created>
  <dcterms:modified xsi:type="dcterms:W3CDTF">2025-11-16T13:27:29Z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