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7"/>
  </p:notesMasterIdLst>
  <p:handoutMasterIdLst>
    <p:handoutMasterId r:id="rId18"/>
  </p:handoutMasterIdLst>
  <p:sldIdLst>
    <p:sldId id="8441" r:id="rId5"/>
    <p:sldId id="8677" r:id="rId6"/>
    <p:sldId id="8692" r:id="rId7"/>
    <p:sldId id="8693" r:id="rId8"/>
    <p:sldId id="8695" r:id="rId9"/>
    <p:sldId id="8690" r:id="rId10"/>
    <p:sldId id="8694" r:id="rId11"/>
    <p:sldId id="8696" r:id="rId12"/>
    <p:sldId id="8662" r:id="rId13"/>
    <p:sldId id="8698" r:id="rId14"/>
    <p:sldId id="8670" r:id="rId15"/>
    <p:sldId id="8634"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0" autoAdjust="0"/>
    <p:restoredTop sz="91026" autoAdjust="0"/>
  </p:normalViewPr>
  <p:slideViewPr>
    <p:cSldViewPr showGuides="1">
      <p:cViewPr>
        <p:scale>
          <a:sx n="60" d="100"/>
          <a:sy n="60" d="100"/>
        </p:scale>
        <p:origin x="1240" y="292"/>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10/26/2025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10/26/2025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10/26/2025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10/26/2025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10/26/2025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10/26/2025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10/26/2025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10/26/2025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10/26/2025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10/26/2025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10/26/2025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10/26/2025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10/26/2025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10/26/2025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152400" y="5283329"/>
            <a:ext cx="8648700" cy="11895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b="1" i="1" dirty="0"/>
              <a:t>Matthew 5:43-48; 6:7-15; 18:21-35; Mark 11:22-26; Luke 6:27-36; John 15:12-14</a:t>
            </a:r>
            <a:endParaRPr lang="en-US" sz="3200" dirty="0"/>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9050" y="31171"/>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Forgiveness</a:t>
            </a:r>
          </a:p>
          <a:p>
            <a:pPr marL="0" marR="38100" indent="0" algn="ctr">
              <a:spcBef>
                <a:spcPts val="0"/>
              </a:spcBef>
              <a:spcAft>
                <a:spcPts val="600"/>
              </a:spcAft>
            </a:pPr>
            <a:r>
              <a:rPr lang="en-US" sz="3600" b="1" i="1" dirty="0">
                <a:cs typeface="Arial" panose="020B0604020202020204" pitchFamily="34" charset="0"/>
              </a:rPr>
              <a:t>Soul Care Principles for Life</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7239000" y="6180498"/>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60000"/>
                    <a:lumOff val="40000"/>
                  </a:schemeClr>
                </a:solidFill>
                <a:cs typeface="Arial" panose="020B0604020202020204" pitchFamily="34" charset="0"/>
              </a:rPr>
              <a:t>10/26/25</a:t>
            </a:r>
          </a:p>
        </p:txBody>
      </p:sp>
      <p:pic>
        <p:nvPicPr>
          <p:cNvPr id="6" name="Picture 5">
            <a:extLst>
              <a:ext uri="{FF2B5EF4-FFF2-40B4-BE49-F238E27FC236}">
                <a16:creationId xmlns:a16="http://schemas.microsoft.com/office/drawing/2014/main" id="{0789B104-F26B-5E0E-2EB5-EB8BC6F62BC0}"/>
              </a:ext>
            </a:extLst>
          </p:cNvPr>
          <p:cNvPicPr>
            <a:picLocks noChangeAspect="1"/>
          </p:cNvPicPr>
          <p:nvPr/>
        </p:nvPicPr>
        <p:blipFill>
          <a:blip r:embed="rId2"/>
          <a:stretch>
            <a:fillRect/>
          </a:stretch>
        </p:blipFill>
        <p:spPr>
          <a:xfrm>
            <a:off x="0" y="1999952"/>
            <a:ext cx="9144000" cy="2981093"/>
          </a:xfrm>
          <a:prstGeom prst="rect">
            <a:avLst/>
          </a:prstGeom>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FBB37-EE15-3E0C-8AC5-078BC30140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B40327-7CEE-F58F-8662-45C44765D0EC}"/>
              </a:ext>
            </a:extLst>
          </p:cNvPr>
          <p:cNvSpPr txBox="1"/>
          <p:nvPr/>
        </p:nvSpPr>
        <p:spPr>
          <a:xfrm>
            <a:off x="457200" y="38100"/>
            <a:ext cx="8305800" cy="3416320"/>
          </a:xfrm>
          <a:prstGeom prst="rect">
            <a:avLst/>
          </a:prstGeom>
          <a:noFill/>
        </p:spPr>
        <p:txBody>
          <a:bodyPr wrap="square">
            <a:spAutoFit/>
          </a:bodyPr>
          <a:lstStyle/>
          <a:p>
            <a:pPr marR="38100" algn="ctr"/>
            <a:r>
              <a:rPr lang="en-US" sz="5400" b="1" kern="1400" dirty="0">
                <a:solidFill>
                  <a:srgbClr val="000000"/>
                </a:solidFill>
                <a:latin typeface="Calibri" panose="020F0502020204030204" pitchFamily="34" charset="0"/>
              </a:rPr>
              <a:t>God’s perfect character sends </a:t>
            </a:r>
            <a:r>
              <a:rPr lang="en-US" sz="5400" b="1" u="sng" kern="1400" dirty="0">
                <a:solidFill>
                  <a:srgbClr val="000000"/>
                </a:solidFill>
                <a:uFill>
                  <a:solidFill>
                    <a:srgbClr val="3E0000"/>
                  </a:solidFill>
                </a:uFill>
                <a:latin typeface="Calibri" panose="020F0502020204030204" pitchFamily="34" charset="0"/>
              </a:rPr>
              <a:t>sun</a:t>
            </a:r>
            <a:r>
              <a:rPr lang="en-US" sz="5400" b="1" kern="1400" dirty="0">
                <a:solidFill>
                  <a:srgbClr val="000000"/>
                </a:solidFill>
                <a:latin typeface="Calibri" panose="020F0502020204030204" pitchFamily="34" charset="0"/>
              </a:rPr>
              <a:t> on the </a:t>
            </a:r>
            <a:r>
              <a:rPr lang="en-US" sz="5400" b="1" u="sng" kern="1400" dirty="0">
                <a:solidFill>
                  <a:srgbClr val="000000"/>
                </a:solidFill>
                <a:uFill>
                  <a:solidFill>
                    <a:srgbClr val="3E0000"/>
                  </a:solidFill>
                </a:uFill>
                <a:latin typeface="Calibri" panose="020F0502020204030204" pitchFamily="34" charset="0"/>
              </a:rPr>
              <a:t>evil</a:t>
            </a:r>
            <a:r>
              <a:rPr lang="en-US" sz="5400" b="1" kern="1400" dirty="0">
                <a:solidFill>
                  <a:srgbClr val="000000"/>
                </a:solidFill>
                <a:latin typeface="Calibri" panose="020F0502020204030204" pitchFamily="34" charset="0"/>
              </a:rPr>
              <a:t> and the </a:t>
            </a:r>
            <a:r>
              <a:rPr lang="en-US" sz="5400" b="1" u="sng" kern="1400" dirty="0">
                <a:solidFill>
                  <a:srgbClr val="000000"/>
                </a:solidFill>
                <a:uFill>
                  <a:solidFill>
                    <a:srgbClr val="3E0000"/>
                  </a:solidFill>
                </a:uFill>
                <a:latin typeface="Calibri" panose="020F0502020204030204" pitchFamily="34" charset="0"/>
              </a:rPr>
              <a:t>good</a:t>
            </a:r>
            <a:r>
              <a:rPr lang="en-US" sz="5400" b="1" kern="1400" dirty="0">
                <a:solidFill>
                  <a:srgbClr val="000000"/>
                </a:solidFill>
                <a:uFill>
                  <a:solidFill>
                    <a:srgbClr val="3E0000"/>
                  </a:solidFill>
                </a:uFill>
                <a:latin typeface="Calibri" panose="020F0502020204030204" pitchFamily="34" charset="0"/>
              </a:rPr>
              <a:t>, and</a:t>
            </a:r>
            <a:r>
              <a:rPr lang="en-US" sz="5400" b="1" kern="1400" dirty="0">
                <a:solidFill>
                  <a:srgbClr val="000000"/>
                </a:solidFill>
                <a:latin typeface="Calibri" panose="020F0502020204030204" pitchFamily="34" charset="0"/>
              </a:rPr>
              <a:t> </a:t>
            </a:r>
            <a:r>
              <a:rPr lang="en-US" sz="5400" b="1" u="sng" kern="1400" dirty="0">
                <a:solidFill>
                  <a:srgbClr val="000000"/>
                </a:solidFill>
                <a:uFill>
                  <a:solidFill>
                    <a:srgbClr val="3E0000"/>
                  </a:solidFill>
                </a:uFill>
                <a:latin typeface="Calibri" panose="020F0502020204030204" pitchFamily="34" charset="0"/>
              </a:rPr>
              <a:t>rain</a:t>
            </a:r>
            <a:r>
              <a:rPr lang="en-US" sz="5400" b="1" kern="1400" dirty="0">
                <a:solidFill>
                  <a:srgbClr val="000000"/>
                </a:solidFill>
                <a:uFill>
                  <a:solidFill>
                    <a:srgbClr val="3E0000"/>
                  </a:solidFill>
                </a:uFill>
                <a:latin typeface="Calibri" panose="020F0502020204030204" pitchFamily="34" charset="0"/>
              </a:rPr>
              <a:t> on the </a:t>
            </a:r>
            <a:r>
              <a:rPr lang="en-US" sz="5400" b="1" u="sng" kern="1400" dirty="0">
                <a:solidFill>
                  <a:srgbClr val="000000"/>
                </a:solidFill>
                <a:uFill>
                  <a:solidFill>
                    <a:srgbClr val="3E0000"/>
                  </a:solidFill>
                </a:uFill>
                <a:latin typeface="Calibri" panose="020F0502020204030204" pitchFamily="34" charset="0"/>
              </a:rPr>
              <a:t>just</a:t>
            </a:r>
            <a:r>
              <a:rPr lang="en-US" sz="5400" b="1" kern="1400" dirty="0">
                <a:solidFill>
                  <a:srgbClr val="000000"/>
                </a:solidFill>
                <a:uFill>
                  <a:solidFill>
                    <a:srgbClr val="3E0000"/>
                  </a:solidFill>
                </a:uFill>
                <a:latin typeface="Calibri" panose="020F0502020204030204" pitchFamily="34" charset="0"/>
              </a:rPr>
              <a:t> and on the </a:t>
            </a:r>
            <a:r>
              <a:rPr lang="en-US" sz="5400" b="1" u="sng" kern="1400" dirty="0">
                <a:solidFill>
                  <a:srgbClr val="000000"/>
                </a:solidFill>
                <a:uFill>
                  <a:solidFill>
                    <a:srgbClr val="3E0000"/>
                  </a:solidFill>
                </a:uFill>
                <a:latin typeface="Calibri" panose="020F0502020204030204" pitchFamily="34" charset="0"/>
              </a:rPr>
              <a:t>unjust</a:t>
            </a:r>
            <a:r>
              <a:rPr lang="en-US" sz="5400" b="1" kern="1400" dirty="0">
                <a:ln>
                  <a:noFill/>
                </a:ln>
                <a:solidFill>
                  <a:srgbClr val="000000"/>
                </a:solidFill>
                <a:effectLst/>
                <a:latin typeface="Calibri" panose="020F0502020204030204" pitchFamily="34" charset="0"/>
              </a:rPr>
              <a:t>.</a:t>
            </a:r>
            <a:endParaRPr lang="en-US" sz="54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0D2946B1-F40B-5FD2-610B-A19D46F7E8FD}"/>
              </a:ext>
            </a:extLst>
          </p:cNvPr>
          <p:cNvSpPr/>
          <p:nvPr/>
        </p:nvSpPr>
        <p:spPr>
          <a:xfrm>
            <a:off x="914400" y="381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00916AA-0612-9726-1BF7-DD0CCF0E32CB}"/>
              </a:ext>
            </a:extLst>
          </p:cNvPr>
          <p:cNvSpPr txBox="1"/>
          <p:nvPr/>
        </p:nvSpPr>
        <p:spPr>
          <a:xfrm>
            <a:off x="76200" y="3492520"/>
            <a:ext cx="8915400" cy="3108543"/>
          </a:xfrm>
          <a:prstGeom prst="rect">
            <a:avLst/>
          </a:prstGeom>
          <a:noFill/>
        </p:spPr>
        <p:txBody>
          <a:bodyPr wrap="square">
            <a:spAutoFit/>
          </a:bodyPr>
          <a:lstStyle/>
          <a:p>
            <a:pPr>
              <a:tabLst>
                <a:tab pos="8572500" algn="r"/>
              </a:tabLst>
            </a:pPr>
            <a:r>
              <a:rPr lang="en-US" sz="3200" dirty="0">
                <a:latin typeface="+mn-lt"/>
              </a:rPr>
              <a:t>But I say to you, Love your enemies and pray for those who persecute you, so that you may be sons of your Father who is in heaven. For he makes his sun rise on the evil and on the good, and sends rain on the just and on the unjust… </a:t>
            </a:r>
            <a:r>
              <a:rPr lang="en-US" sz="3200" b="1" baseline="30000" dirty="0">
                <a:latin typeface="+mn-lt"/>
              </a:rPr>
              <a:t>48 </a:t>
            </a:r>
            <a:r>
              <a:rPr lang="en-US" sz="3200" dirty="0">
                <a:latin typeface="+mn-lt"/>
              </a:rPr>
              <a:t>Be perfect there-fore as your heavenly Father is perfect. </a:t>
            </a:r>
            <a:r>
              <a:rPr lang="en-US" sz="3600" dirty="0">
                <a:latin typeface="+mn-lt"/>
              </a:rPr>
              <a:t>	</a:t>
            </a:r>
            <a:r>
              <a:rPr lang="en-US" sz="2800" b="1" kern="1400" dirty="0">
                <a:solidFill>
                  <a:srgbClr val="000000"/>
                </a:solidFill>
                <a:uFill>
                  <a:solidFill>
                    <a:srgbClr val="3E0000"/>
                  </a:solidFill>
                </a:uFill>
                <a:latin typeface="Calibri" panose="020F0502020204030204" pitchFamily="34" charset="0"/>
              </a:rPr>
              <a:t>Mt 5:44-45, 48</a:t>
            </a:r>
          </a:p>
        </p:txBody>
      </p:sp>
    </p:spTree>
    <p:extLst>
      <p:ext uri="{BB962C8B-B14F-4D97-AF65-F5344CB8AC3E}">
        <p14:creationId xmlns:p14="http://schemas.microsoft.com/office/powerpoint/2010/main" val="340303972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0B582-3FDE-99DE-507B-69D956E758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BEC0CC-AF5F-267B-33C6-640547C6E9BF}"/>
              </a:ext>
            </a:extLst>
          </p:cNvPr>
          <p:cNvSpPr txBox="1"/>
          <p:nvPr/>
        </p:nvSpPr>
        <p:spPr>
          <a:xfrm>
            <a:off x="419100" y="318810"/>
            <a:ext cx="8305800" cy="193899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Blessing = being </a:t>
            </a:r>
            <a:r>
              <a:rPr lang="en-US" sz="6000" b="1" u="sng" kern="1400" dirty="0">
                <a:solidFill>
                  <a:srgbClr val="000000"/>
                </a:solidFill>
                <a:uFill>
                  <a:solidFill>
                    <a:srgbClr val="3E0000"/>
                  </a:solidFill>
                </a:uFill>
                <a:latin typeface="Calibri" panose="020F0502020204030204" pitchFamily="34" charset="0"/>
              </a:rPr>
              <a:t>salt</a:t>
            </a:r>
          </a:p>
          <a:p>
            <a:pPr marR="38100" algn="ctr"/>
            <a:r>
              <a:rPr lang="en-US" sz="6000" b="1" kern="1400" dirty="0">
                <a:solidFill>
                  <a:srgbClr val="000000"/>
                </a:solidFill>
                <a:latin typeface="Calibri" panose="020F0502020204030204" pitchFamily="34" charset="0"/>
              </a:rPr>
              <a:t>and </a:t>
            </a:r>
            <a:r>
              <a:rPr lang="en-US" sz="6000" b="1" u="sng" kern="1400" dirty="0">
                <a:solidFill>
                  <a:srgbClr val="000000"/>
                </a:solidFill>
                <a:uFill>
                  <a:solidFill>
                    <a:srgbClr val="3E0000"/>
                  </a:solidFill>
                </a:uFill>
                <a:latin typeface="Calibri" panose="020F0502020204030204" pitchFamily="34" charset="0"/>
              </a:rPr>
              <a:t>light</a:t>
            </a:r>
            <a:r>
              <a:rPr lang="en-US" sz="6000" b="1" kern="1400" dirty="0">
                <a:ln>
                  <a:noFill/>
                </a:ln>
                <a:solidFill>
                  <a:srgbClr val="000000"/>
                </a:solidFill>
                <a:effectLst/>
                <a:latin typeface="Calibri" panose="020F0502020204030204" pitchFamily="34" charset="0"/>
              </a:rPr>
              <a:t>.    </a:t>
            </a:r>
            <a:r>
              <a:rPr lang="en-US" sz="3600" b="1" kern="1400" dirty="0">
                <a:ln>
                  <a:noFill/>
                </a:ln>
                <a:solidFill>
                  <a:srgbClr val="000000"/>
                </a:solidFill>
                <a:effectLst/>
                <a:uFill>
                  <a:solidFill>
                    <a:srgbClr val="3E0000"/>
                  </a:solidFill>
                </a:uFill>
                <a:latin typeface="Calibri" panose="020F0502020204030204" pitchFamily="34" charset="0"/>
              </a:rPr>
              <a:t>Mt 5:13-16</a:t>
            </a:r>
          </a:p>
        </p:txBody>
      </p:sp>
      <p:sp>
        <p:nvSpPr>
          <p:cNvPr id="4" name="Explosion: 8 Points 3">
            <a:extLst>
              <a:ext uri="{FF2B5EF4-FFF2-40B4-BE49-F238E27FC236}">
                <a16:creationId xmlns:a16="http://schemas.microsoft.com/office/drawing/2014/main" id="{B6D31E39-7E1E-6447-CBEA-88439F1BC7AC}"/>
              </a:ext>
            </a:extLst>
          </p:cNvPr>
          <p:cNvSpPr/>
          <p:nvPr/>
        </p:nvSpPr>
        <p:spPr>
          <a:xfrm>
            <a:off x="990600" y="62012"/>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AAE1305-1595-5594-B192-F190DEF14421}"/>
              </a:ext>
            </a:extLst>
          </p:cNvPr>
          <p:cNvSpPr txBox="1"/>
          <p:nvPr/>
        </p:nvSpPr>
        <p:spPr>
          <a:xfrm>
            <a:off x="266700" y="2514600"/>
            <a:ext cx="8610600" cy="4093428"/>
          </a:xfrm>
          <a:prstGeom prst="rect">
            <a:avLst/>
          </a:prstGeom>
          <a:noFill/>
        </p:spPr>
        <p:txBody>
          <a:bodyPr wrap="square">
            <a:spAutoFit/>
          </a:bodyPr>
          <a:lstStyle/>
          <a:p>
            <a:pPr>
              <a:tabLst>
                <a:tab pos="8572500" algn="r"/>
              </a:tabLst>
            </a:pPr>
            <a:r>
              <a:rPr lang="en-US" sz="3200" dirty="0">
                <a:latin typeface="+mn-lt"/>
              </a:rPr>
              <a:t>You are the salt of the earth… </a:t>
            </a:r>
            <a:r>
              <a:rPr lang="en-US" sz="3200" baseline="30000" dirty="0">
                <a:latin typeface="+mn-lt"/>
              </a:rPr>
              <a:t>14 </a:t>
            </a:r>
            <a:r>
              <a:rPr lang="en-US" sz="3200" dirty="0">
                <a:latin typeface="+mn-lt"/>
              </a:rPr>
              <a:t>You are the light of the world. A city set on a hill cannot be hidden. </a:t>
            </a:r>
            <a:r>
              <a:rPr lang="en-US" sz="3200" baseline="30000" dirty="0">
                <a:latin typeface="+mn-lt"/>
              </a:rPr>
              <a:t>15 </a:t>
            </a:r>
            <a:r>
              <a:rPr lang="en-US" sz="3200" dirty="0">
                <a:latin typeface="+mn-lt"/>
              </a:rPr>
              <a:t>Nor do people light a lamp and put it under a basket, but on a stand, and it gives light to all in the house. </a:t>
            </a:r>
            <a:r>
              <a:rPr lang="en-US" sz="3200" baseline="30000" dirty="0">
                <a:latin typeface="+mn-lt"/>
              </a:rPr>
              <a:t>16 </a:t>
            </a:r>
            <a:r>
              <a:rPr lang="en-US" sz="3200" dirty="0">
                <a:latin typeface="+mn-lt"/>
              </a:rPr>
              <a:t>In the same way, let your light shine before others, so that they may see your good works and give glory to your Father who is in heaven. </a:t>
            </a:r>
            <a:r>
              <a:rPr lang="en-US" sz="3600" dirty="0">
                <a:latin typeface="+mn-lt"/>
              </a:rPr>
              <a:t>	</a:t>
            </a:r>
            <a:r>
              <a:rPr lang="en-US" sz="2800" b="1" kern="1400" dirty="0">
                <a:solidFill>
                  <a:srgbClr val="000000"/>
                </a:solidFill>
                <a:uFill>
                  <a:solidFill>
                    <a:srgbClr val="3E0000"/>
                  </a:solidFill>
                </a:uFill>
                <a:latin typeface="Calibri" panose="020F0502020204030204" pitchFamily="34" charset="0"/>
              </a:rPr>
              <a:t>Mt 5:13-16</a:t>
            </a:r>
          </a:p>
        </p:txBody>
      </p:sp>
    </p:spTree>
    <p:extLst>
      <p:ext uri="{BB962C8B-B14F-4D97-AF65-F5344CB8AC3E}">
        <p14:creationId xmlns:p14="http://schemas.microsoft.com/office/powerpoint/2010/main" val="329795385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70F8-48ED-DE58-4318-214325B80C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299AB5-AF27-259F-1EB3-82D1C27F67B4}"/>
              </a:ext>
            </a:extLst>
          </p:cNvPr>
          <p:cNvSpPr txBox="1"/>
          <p:nvPr/>
        </p:nvSpPr>
        <p:spPr>
          <a:xfrm>
            <a:off x="495300" y="992565"/>
            <a:ext cx="8305800" cy="193899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Blessing starts with </a:t>
            </a:r>
            <a:r>
              <a:rPr lang="en-US" sz="6000" b="1" u="sng" kern="1400" dirty="0">
                <a:solidFill>
                  <a:srgbClr val="000000"/>
                </a:solidFill>
                <a:uFill>
                  <a:solidFill>
                    <a:srgbClr val="3E0000"/>
                  </a:solidFill>
                </a:uFill>
                <a:latin typeface="Calibri" panose="020F0502020204030204" pitchFamily="34" charset="0"/>
              </a:rPr>
              <a:t>forgiveness</a:t>
            </a:r>
            <a:r>
              <a:rPr lang="en-US" sz="6000" b="1" kern="1400" dirty="0">
                <a:ln>
                  <a:noFill/>
                </a:ln>
                <a:solidFill>
                  <a:srgbClr val="000000"/>
                </a:solidFill>
                <a:effectLst/>
                <a:latin typeface="Calibri" panose="020F0502020204030204" pitchFamily="34" charset="0"/>
              </a:rPr>
              <a:t>.</a:t>
            </a:r>
            <a:endParaRPr lang="en-US" sz="36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778DFF61-D201-A8C9-8E27-D3389B062B3F}"/>
              </a:ext>
            </a:extLst>
          </p:cNvPr>
          <p:cNvSpPr/>
          <p:nvPr/>
        </p:nvSpPr>
        <p:spPr>
          <a:xfrm>
            <a:off x="1219200" y="699809"/>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202E96C-4164-5FFC-1998-831097921B43}"/>
              </a:ext>
            </a:extLst>
          </p:cNvPr>
          <p:cNvSpPr txBox="1"/>
          <p:nvPr/>
        </p:nvSpPr>
        <p:spPr>
          <a:xfrm>
            <a:off x="266700" y="3276600"/>
            <a:ext cx="8610600" cy="2985433"/>
          </a:xfrm>
          <a:prstGeom prst="rect">
            <a:avLst/>
          </a:prstGeom>
          <a:noFill/>
        </p:spPr>
        <p:txBody>
          <a:bodyPr wrap="square">
            <a:spAutoFit/>
          </a:bodyPr>
          <a:lstStyle/>
          <a:p>
            <a:pPr>
              <a:tabLst>
                <a:tab pos="8572500" algn="r"/>
              </a:tabLst>
            </a:pPr>
            <a:r>
              <a:rPr lang="en-US" sz="3200" dirty="0">
                <a:latin typeface="+mn-lt"/>
              </a:rPr>
              <a:t>But love your enemies, and do good, and lend, expecting nothing in return, and your reward will be great, and you will be sons of the Most High, for he is kind to the ungrateful and the evil. </a:t>
            </a:r>
            <a:r>
              <a:rPr lang="en-US" sz="3200" baseline="30000" dirty="0">
                <a:latin typeface="+mn-lt"/>
              </a:rPr>
              <a:t>36 </a:t>
            </a:r>
            <a:r>
              <a:rPr lang="en-US" sz="3200" dirty="0">
                <a:latin typeface="+mn-lt"/>
              </a:rPr>
              <a:t>Be merciful, even as your Father is merciful.</a:t>
            </a:r>
            <a:endParaRPr lang="en-US" sz="2800" dirty="0">
              <a:latin typeface="+mn-lt"/>
            </a:endParaRPr>
          </a:p>
          <a:p>
            <a:pPr>
              <a:tabLst>
                <a:tab pos="8572500" algn="r"/>
              </a:tabLst>
            </a:pPr>
            <a:r>
              <a:rPr lang="en-US" sz="2800" dirty="0">
                <a:latin typeface="+mn-lt"/>
              </a:rPr>
              <a:t>	</a:t>
            </a:r>
            <a:r>
              <a:rPr lang="en-US" sz="2800" b="1" kern="1400" dirty="0">
                <a:solidFill>
                  <a:srgbClr val="000000"/>
                </a:solidFill>
                <a:uFill>
                  <a:solidFill>
                    <a:srgbClr val="3E0000"/>
                  </a:solidFill>
                </a:uFill>
                <a:latin typeface="Calibri" panose="020F0502020204030204" pitchFamily="34" charset="0"/>
              </a:rPr>
              <a:t>Lk 6:35-36</a:t>
            </a:r>
          </a:p>
        </p:txBody>
      </p:sp>
      <p:sp>
        <p:nvSpPr>
          <p:cNvPr id="5" name="Rectangle: Rounded Corners 4">
            <a:extLst>
              <a:ext uri="{FF2B5EF4-FFF2-40B4-BE49-F238E27FC236}">
                <a16:creationId xmlns:a16="http://schemas.microsoft.com/office/drawing/2014/main" id="{E542BE71-9297-45CC-C734-9F5A5C694816}"/>
              </a:ext>
            </a:extLst>
          </p:cNvPr>
          <p:cNvSpPr/>
          <p:nvPr/>
        </p:nvSpPr>
        <p:spPr>
          <a:xfrm>
            <a:off x="266700" y="5257800"/>
            <a:ext cx="6819900" cy="607635"/>
          </a:xfrm>
          <a:prstGeom prst="roundRect">
            <a:avLst/>
          </a:prstGeom>
          <a:noFill/>
          <a:ln w="50800">
            <a:solidFill>
              <a:srgbClr val="3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28CC502D-52D7-A39C-B17F-56111C7B21E1}"/>
              </a:ext>
            </a:extLst>
          </p:cNvPr>
          <p:cNvSpPr txBox="1"/>
          <p:nvPr/>
        </p:nvSpPr>
        <p:spPr>
          <a:xfrm>
            <a:off x="133350" y="6106389"/>
            <a:ext cx="8877300" cy="707886"/>
          </a:xfrm>
          <a:prstGeom prst="rect">
            <a:avLst/>
          </a:prstGeom>
          <a:noFill/>
        </p:spPr>
        <p:txBody>
          <a:bodyPr wrap="square">
            <a:spAutoFit/>
          </a:bodyPr>
          <a:lstStyle/>
          <a:p>
            <a:pPr marR="38100" algn="ctr"/>
            <a:r>
              <a:rPr lang="en-US" sz="4000" b="1" kern="1400" dirty="0">
                <a:solidFill>
                  <a:srgbClr val="3E0000"/>
                </a:solidFill>
                <a:latin typeface="Calibri" panose="020F0502020204030204" pitchFamily="34" charset="0"/>
                <a:ea typeface="Calibri" panose="020F0502020204030204" pitchFamily="34" charset="0"/>
                <a:cs typeface="Calibri" panose="020F0502020204030204" pitchFamily="34" charset="0"/>
              </a:rPr>
              <a:t>Merciful / Compassionate / Forgiving</a:t>
            </a:r>
            <a:endParaRPr lang="en-US" sz="4000" b="1" kern="1400" dirty="0">
              <a:ln>
                <a:noFill/>
              </a:ln>
              <a:solidFill>
                <a:srgbClr val="3E0000"/>
              </a:solidFill>
              <a:effectLst/>
              <a:uFill>
                <a:solidFill>
                  <a:srgbClr val="3E0000"/>
                </a:solidFill>
              </a:u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328623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BA4F4-7C65-EE6C-7524-212EBFBE0E8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115F667-C2C3-E65A-0F2D-4ACC7D5ACB68}"/>
              </a:ext>
            </a:extLst>
          </p:cNvPr>
          <p:cNvSpPr txBox="1"/>
          <p:nvPr/>
        </p:nvSpPr>
        <p:spPr>
          <a:xfrm>
            <a:off x="495300" y="820043"/>
            <a:ext cx="8305800" cy="193899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True Blessing requires</a:t>
            </a:r>
          </a:p>
          <a:p>
            <a:pPr marR="38100" algn="ctr"/>
            <a:r>
              <a:rPr lang="en-US" sz="6000" b="1" kern="1400" dirty="0">
                <a:solidFill>
                  <a:srgbClr val="000000"/>
                </a:solidFill>
                <a:latin typeface="Calibri" panose="020F0502020204030204" pitchFamily="34" charset="0"/>
              </a:rPr>
              <a:t>a </a:t>
            </a:r>
            <a:r>
              <a:rPr lang="en-US" sz="6000" b="1" u="sng" kern="1400" dirty="0">
                <a:solidFill>
                  <a:srgbClr val="000000"/>
                </a:solidFill>
                <a:uFill>
                  <a:solidFill>
                    <a:srgbClr val="3E0000"/>
                  </a:solidFill>
                </a:uFill>
                <a:latin typeface="Calibri" panose="020F0502020204030204" pitchFamily="34" charset="0"/>
              </a:rPr>
              <a:t>cost</a:t>
            </a:r>
            <a:r>
              <a:rPr lang="en-US" sz="6000" b="1" kern="1400" dirty="0">
                <a:solidFill>
                  <a:srgbClr val="000000"/>
                </a:solidFill>
                <a:uFill>
                  <a:solidFill>
                    <a:srgbClr val="3E0000"/>
                  </a:solidFill>
                </a:uFill>
                <a:latin typeface="Calibri" panose="020F0502020204030204" pitchFamily="34" charset="0"/>
              </a:rPr>
              <a:t> from me</a:t>
            </a:r>
            <a:r>
              <a:rPr lang="en-US" sz="6000" b="1" kern="1400" dirty="0">
                <a:ln>
                  <a:noFill/>
                </a:ln>
                <a:solidFill>
                  <a:srgbClr val="000000"/>
                </a:solidFill>
                <a:effectLst/>
                <a:latin typeface="Calibri" panose="020F0502020204030204" pitchFamily="34" charset="0"/>
              </a:rPr>
              <a:t>.</a:t>
            </a:r>
            <a:endParaRPr lang="en-US" sz="36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B85C87AF-E234-6832-23CC-349A7A0CAD1D}"/>
              </a:ext>
            </a:extLst>
          </p:cNvPr>
          <p:cNvSpPr/>
          <p:nvPr/>
        </p:nvSpPr>
        <p:spPr>
          <a:xfrm>
            <a:off x="838200" y="527287"/>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5FDC5AE-153C-514D-B9B8-6D5742B8D36A}"/>
              </a:ext>
            </a:extLst>
          </p:cNvPr>
          <p:cNvSpPr txBox="1"/>
          <p:nvPr/>
        </p:nvSpPr>
        <p:spPr>
          <a:xfrm>
            <a:off x="266700" y="3617655"/>
            <a:ext cx="8610600" cy="2554545"/>
          </a:xfrm>
          <a:prstGeom prst="rect">
            <a:avLst/>
          </a:prstGeom>
          <a:noFill/>
        </p:spPr>
        <p:txBody>
          <a:bodyPr wrap="square">
            <a:spAutoFit/>
          </a:bodyPr>
          <a:lstStyle/>
          <a:p>
            <a:pPr>
              <a:tabLst>
                <a:tab pos="8572500" algn="r"/>
              </a:tabLst>
            </a:pPr>
            <a:r>
              <a:rPr lang="en-US" sz="3200" dirty="0">
                <a:latin typeface="+mn-lt"/>
              </a:rPr>
              <a:t>But I say to you, </a:t>
            </a:r>
            <a:r>
              <a:rPr lang="en-US" sz="3200" b="1" u="sng" dirty="0">
                <a:latin typeface="+mn-lt"/>
              </a:rPr>
              <a:t>Do not resist the one who is evil</a:t>
            </a:r>
            <a:r>
              <a:rPr lang="en-US" sz="3200" dirty="0">
                <a:latin typeface="+mn-lt"/>
              </a:rPr>
              <a:t>. But if anyone slaps you on the right cheek, turn to him the other also. </a:t>
            </a:r>
            <a:r>
              <a:rPr lang="en-US" sz="3200" b="1" baseline="30000" dirty="0">
                <a:latin typeface="+mn-lt"/>
              </a:rPr>
              <a:t>40 </a:t>
            </a:r>
            <a:r>
              <a:rPr lang="en-US" sz="3200" dirty="0">
                <a:latin typeface="+mn-lt"/>
              </a:rPr>
              <a:t>And if anyone would sue you and take your tunic, let him have your cloak as well. </a:t>
            </a:r>
            <a:r>
              <a:rPr lang="en-US" sz="2800" dirty="0">
                <a:latin typeface="+mn-lt"/>
              </a:rPr>
              <a:t>	</a:t>
            </a:r>
            <a:r>
              <a:rPr lang="en-US" sz="2800" b="1" kern="1400" dirty="0">
                <a:solidFill>
                  <a:srgbClr val="000000"/>
                </a:solidFill>
                <a:uFill>
                  <a:solidFill>
                    <a:srgbClr val="3E0000"/>
                  </a:solidFill>
                </a:uFill>
                <a:latin typeface="Calibri" panose="020F0502020204030204" pitchFamily="34" charset="0"/>
              </a:rPr>
              <a:t>Mt 5:39-40</a:t>
            </a:r>
          </a:p>
        </p:txBody>
      </p:sp>
    </p:spTree>
    <p:extLst>
      <p:ext uri="{BB962C8B-B14F-4D97-AF65-F5344CB8AC3E}">
        <p14:creationId xmlns:p14="http://schemas.microsoft.com/office/powerpoint/2010/main" val="142673492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91C189-B205-5358-796C-B91C2C88FEDA}"/>
              </a:ext>
            </a:extLst>
          </p:cNvPr>
          <p:cNvSpPr txBox="1"/>
          <p:nvPr/>
        </p:nvSpPr>
        <p:spPr>
          <a:xfrm>
            <a:off x="209550" y="457200"/>
            <a:ext cx="8724900" cy="6186309"/>
          </a:xfrm>
          <a:prstGeom prst="rect">
            <a:avLst/>
          </a:prstGeom>
          <a:noFill/>
        </p:spPr>
        <p:txBody>
          <a:bodyPr wrap="square">
            <a:spAutoFit/>
          </a:bodyPr>
          <a:lstStyle/>
          <a:p>
            <a:r>
              <a:rPr lang="en-US" sz="3600" dirty="0">
                <a:latin typeface="+mn-lt"/>
              </a:rPr>
              <a:t>You have heard that it was said, ‘An eye for an eye and a tooth for a tooth.’ </a:t>
            </a:r>
            <a:r>
              <a:rPr lang="en-US" sz="3600" b="1" baseline="30000" dirty="0">
                <a:latin typeface="+mn-lt"/>
              </a:rPr>
              <a:t>39 </a:t>
            </a:r>
            <a:r>
              <a:rPr lang="en-US" sz="3600" dirty="0">
                <a:latin typeface="+mn-lt"/>
              </a:rPr>
              <a:t>But I say to you, </a:t>
            </a:r>
            <a:r>
              <a:rPr lang="en-US" sz="3600" b="1" u="sng" dirty="0">
                <a:latin typeface="+mn-lt"/>
              </a:rPr>
              <a:t>Do not resist the one who is evil</a:t>
            </a:r>
            <a:r>
              <a:rPr lang="en-US" sz="3600" dirty="0">
                <a:latin typeface="+mn-lt"/>
              </a:rPr>
              <a:t>. But if anyone slaps you on the right cheek, turn to him the other also. </a:t>
            </a:r>
            <a:r>
              <a:rPr lang="en-US" sz="3600" b="1" baseline="30000" dirty="0">
                <a:latin typeface="+mn-lt"/>
              </a:rPr>
              <a:t>40 </a:t>
            </a:r>
            <a:r>
              <a:rPr lang="en-US" sz="3600" dirty="0">
                <a:latin typeface="+mn-lt"/>
              </a:rPr>
              <a:t>And if anyone would sue you and take your tunic, let him have your cloak as well. </a:t>
            </a:r>
            <a:r>
              <a:rPr lang="en-US" sz="3600" b="1" baseline="30000" dirty="0">
                <a:latin typeface="+mn-lt"/>
              </a:rPr>
              <a:t>41 </a:t>
            </a:r>
            <a:r>
              <a:rPr lang="en-US" sz="3600" dirty="0">
                <a:latin typeface="+mn-lt"/>
              </a:rPr>
              <a:t>And if anyone forces you to go one mile, go with him two miles. </a:t>
            </a:r>
            <a:r>
              <a:rPr lang="en-US" sz="3600" b="1" baseline="30000" dirty="0">
                <a:latin typeface="+mn-lt"/>
              </a:rPr>
              <a:t>42 </a:t>
            </a:r>
            <a:r>
              <a:rPr lang="en-US" sz="3600" dirty="0">
                <a:latin typeface="+mn-lt"/>
              </a:rPr>
              <a:t>Give to the one who begs from you, and do not refuse the one who would borrow from you. </a:t>
            </a:r>
          </a:p>
          <a:p>
            <a:pPr>
              <a:tabLst>
                <a:tab pos="8401050" algn="r"/>
              </a:tabLst>
            </a:pPr>
            <a:r>
              <a:rPr lang="en-US" sz="3600" dirty="0">
                <a:latin typeface="+mn-lt"/>
              </a:rPr>
              <a:t>	</a:t>
            </a:r>
            <a:r>
              <a:rPr lang="en-US" sz="2800" b="1" kern="1400" dirty="0">
                <a:solidFill>
                  <a:srgbClr val="000000"/>
                </a:solidFill>
                <a:uFill>
                  <a:solidFill>
                    <a:srgbClr val="3E0000"/>
                  </a:solidFill>
                </a:uFill>
                <a:latin typeface="+mn-lt"/>
              </a:rPr>
              <a:t>Mt 5:38-42</a:t>
            </a:r>
          </a:p>
        </p:txBody>
      </p:sp>
    </p:spTree>
    <p:extLst>
      <p:ext uri="{BB962C8B-B14F-4D97-AF65-F5344CB8AC3E}">
        <p14:creationId xmlns:p14="http://schemas.microsoft.com/office/powerpoint/2010/main" val="52873767"/>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C234B-CB81-0645-FEAB-607A2DA5681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EE7A51D-51D3-F225-B55A-E593ACE49B98}"/>
              </a:ext>
            </a:extLst>
          </p:cNvPr>
          <p:cNvSpPr txBox="1"/>
          <p:nvPr/>
        </p:nvSpPr>
        <p:spPr>
          <a:xfrm>
            <a:off x="209550" y="25400"/>
            <a:ext cx="8724900" cy="6740307"/>
          </a:xfrm>
          <a:prstGeom prst="rect">
            <a:avLst/>
          </a:prstGeom>
          <a:noFill/>
        </p:spPr>
        <p:txBody>
          <a:bodyPr wrap="square">
            <a:spAutoFit/>
          </a:bodyPr>
          <a:lstStyle/>
          <a:p>
            <a:pPr>
              <a:tabLst>
                <a:tab pos="8458200" algn="r"/>
              </a:tabLst>
            </a:pPr>
            <a:r>
              <a:rPr lang="en-US" sz="3600" dirty="0">
                <a:latin typeface="+mn-lt"/>
              </a:rPr>
              <a:t>You have heard that it was said, ‘You shall love your neighbor and hate your enemy.’ </a:t>
            </a:r>
            <a:r>
              <a:rPr lang="en-US" sz="3600" b="1" baseline="30000" dirty="0">
                <a:latin typeface="+mn-lt"/>
              </a:rPr>
              <a:t>44 </a:t>
            </a:r>
            <a:r>
              <a:rPr lang="en-US" sz="3600" dirty="0">
                <a:latin typeface="+mn-lt"/>
              </a:rPr>
              <a:t>But I say to you, Love your enemies and pray for those who persecute you, </a:t>
            </a:r>
            <a:r>
              <a:rPr lang="en-US" sz="3600" b="1" baseline="30000" dirty="0">
                <a:latin typeface="+mn-lt"/>
              </a:rPr>
              <a:t>45 </a:t>
            </a:r>
            <a:r>
              <a:rPr lang="en-US" sz="3600" dirty="0">
                <a:latin typeface="+mn-lt"/>
              </a:rPr>
              <a:t>so that you may be sons of your Father who is in heaven. For he makes his sun rise on the evil and on the good, and sends rain on the just and on the unjust. </a:t>
            </a:r>
            <a:r>
              <a:rPr lang="en-US" sz="3600" b="1" baseline="30000" dirty="0">
                <a:latin typeface="+mn-lt"/>
              </a:rPr>
              <a:t>46 </a:t>
            </a:r>
            <a:r>
              <a:rPr lang="en-US" sz="3600" dirty="0">
                <a:latin typeface="+mn-lt"/>
              </a:rPr>
              <a:t>For if you love those who love you, what reward do you have? Do not even the tax collectors do the same?... </a:t>
            </a:r>
            <a:r>
              <a:rPr lang="en-US" sz="3600" b="1" baseline="30000" dirty="0">
                <a:latin typeface="+mn-lt"/>
              </a:rPr>
              <a:t>48 </a:t>
            </a:r>
            <a:r>
              <a:rPr lang="en-US" sz="3600" dirty="0">
                <a:latin typeface="+mn-lt"/>
              </a:rPr>
              <a:t>You therefore must be perfect, as your heavenly Father is perfect.	</a:t>
            </a:r>
            <a:r>
              <a:rPr lang="en-US" sz="2800" b="1" kern="1400" dirty="0">
                <a:solidFill>
                  <a:srgbClr val="000000"/>
                </a:solidFill>
                <a:uFill>
                  <a:solidFill>
                    <a:srgbClr val="3E0000"/>
                  </a:solidFill>
                </a:uFill>
                <a:latin typeface="+mn-lt"/>
              </a:rPr>
              <a:t>Mt 5:43-46, 48</a:t>
            </a:r>
          </a:p>
        </p:txBody>
      </p:sp>
    </p:spTree>
    <p:extLst>
      <p:ext uri="{BB962C8B-B14F-4D97-AF65-F5344CB8AC3E}">
        <p14:creationId xmlns:p14="http://schemas.microsoft.com/office/powerpoint/2010/main" val="2909081134"/>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A8961-580B-0B88-17E1-945710ECF0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A6E1FB7-4964-390A-3148-731A6ACD1103}"/>
              </a:ext>
            </a:extLst>
          </p:cNvPr>
          <p:cNvSpPr txBox="1"/>
          <p:nvPr/>
        </p:nvSpPr>
        <p:spPr>
          <a:xfrm>
            <a:off x="495300" y="521830"/>
            <a:ext cx="8305800" cy="2677656"/>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True Blessing = </a:t>
            </a:r>
          </a:p>
          <a:p>
            <a:pPr marR="38100" algn="ctr"/>
            <a:r>
              <a:rPr lang="en-US" sz="6000" b="1" u="sng" kern="1400" dirty="0">
                <a:solidFill>
                  <a:srgbClr val="000000"/>
                </a:solidFill>
                <a:uFill>
                  <a:solidFill>
                    <a:srgbClr val="3E0000"/>
                  </a:solidFill>
                </a:uFill>
                <a:latin typeface="Calibri" panose="020F0502020204030204" pitchFamily="34" charset="0"/>
              </a:rPr>
              <a:t>loving</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unconditionally</a:t>
            </a:r>
            <a:r>
              <a:rPr lang="en-US" sz="6000" b="1" kern="1400" dirty="0">
                <a:ln>
                  <a:noFill/>
                </a:ln>
                <a:solidFill>
                  <a:srgbClr val="000000"/>
                </a:solidFill>
                <a:effectLst/>
                <a:latin typeface="Calibri" panose="020F0502020204030204" pitchFamily="34" charset="0"/>
              </a:rPr>
              <a:t>.</a:t>
            </a:r>
          </a:p>
          <a:p>
            <a:pPr marR="38100" algn="ctr"/>
            <a:r>
              <a:rPr lang="en-US" sz="4800" i="1" kern="1400" dirty="0">
                <a:solidFill>
                  <a:srgbClr val="000000"/>
                </a:solidFill>
                <a:uFill>
                  <a:solidFill>
                    <a:srgbClr val="3E0000"/>
                  </a:solidFill>
                </a:uFill>
                <a:latin typeface="Calibri" panose="020F0502020204030204" pitchFamily="34" charset="0"/>
              </a:rPr>
              <a:t>(following Jesus’ example)</a:t>
            </a:r>
            <a:endParaRPr lang="en-US" sz="4800" i="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774841F2-4B80-2581-E8B1-6387726C2A58}"/>
              </a:ext>
            </a:extLst>
          </p:cNvPr>
          <p:cNvSpPr/>
          <p:nvPr/>
        </p:nvSpPr>
        <p:spPr>
          <a:xfrm>
            <a:off x="1905000" y="22907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5DC0545-35CA-99FA-FF83-BA8A3291B102}"/>
              </a:ext>
            </a:extLst>
          </p:cNvPr>
          <p:cNvSpPr txBox="1"/>
          <p:nvPr/>
        </p:nvSpPr>
        <p:spPr>
          <a:xfrm>
            <a:off x="266700" y="3617655"/>
            <a:ext cx="8610600" cy="2554545"/>
          </a:xfrm>
          <a:prstGeom prst="rect">
            <a:avLst/>
          </a:prstGeom>
          <a:noFill/>
        </p:spPr>
        <p:txBody>
          <a:bodyPr wrap="square">
            <a:spAutoFit/>
          </a:bodyPr>
          <a:lstStyle/>
          <a:p>
            <a:pPr>
              <a:tabLst>
                <a:tab pos="8229600" algn="r"/>
              </a:tabLst>
            </a:pPr>
            <a:r>
              <a:rPr lang="en-US" sz="3200" dirty="0">
                <a:latin typeface="+mn-lt"/>
              </a:rPr>
              <a:t>This is my commandment, that you love one another as I have loved you. </a:t>
            </a:r>
            <a:r>
              <a:rPr lang="en-US" sz="3200" b="1" baseline="30000" dirty="0">
                <a:latin typeface="+mn-lt"/>
              </a:rPr>
              <a:t>13 </a:t>
            </a:r>
            <a:r>
              <a:rPr lang="en-US" sz="3200" dirty="0">
                <a:latin typeface="+mn-lt"/>
              </a:rPr>
              <a:t>Greater love has no one than this, that someone lay down his life for his friends. </a:t>
            </a:r>
            <a:r>
              <a:rPr lang="en-US" sz="3200" b="1" baseline="30000" dirty="0">
                <a:latin typeface="+mn-lt"/>
              </a:rPr>
              <a:t>14 </a:t>
            </a:r>
            <a:r>
              <a:rPr lang="en-US" sz="3200" dirty="0">
                <a:latin typeface="+mn-lt"/>
              </a:rPr>
              <a:t>You are my friends if you do what I command you.</a:t>
            </a:r>
            <a:r>
              <a:rPr lang="en-US" sz="2800" dirty="0">
                <a:latin typeface="+mn-lt"/>
              </a:rPr>
              <a:t>	</a:t>
            </a:r>
            <a:r>
              <a:rPr lang="en-US" sz="2800" b="1" kern="1400" dirty="0">
                <a:solidFill>
                  <a:srgbClr val="000000"/>
                </a:solidFill>
                <a:uFill>
                  <a:solidFill>
                    <a:srgbClr val="3E0000"/>
                  </a:solidFill>
                </a:uFill>
                <a:latin typeface="Calibri" panose="020F0502020204030204" pitchFamily="34" charset="0"/>
              </a:rPr>
              <a:t>Jn 15:12-14</a:t>
            </a:r>
          </a:p>
        </p:txBody>
      </p:sp>
    </p:spTree>
    <p:extLst>
      <p:ext uri="{BB962C8B-B14F-4D97-AF65-F5344CB8AC3E}">
        <p14:creationId xmlns:p14="http://schemas.microsoft.com/office/powerpoint/2010/main" val="70670900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0F5E7-EDEB-48C5-6698-6DB8EDFF8A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7A1B304-2D49-58FC-D692-FDFEB7213808}"/>
              </a:ext>
            </a:extLst>
          </p:cNvPr>
          <p:cNvSpPr txBox="1"/>
          <p:nvPr/>
        </p:nvSpPr>
        <p:spPr>
          <a:xfrm>
            <a:off x="457200" y="1347509"/>
            <a:ext cx="8229600" cy="378565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We are never going to find freedom if we don’t forgive the people that have </a:t>
            </a:r>
            <a:r>
              <a:rPr lang="en-US" sz="6000" b="1" u="sng" kern="1400" dirty="0">
                <a:solidFill>
                  <a:srgbClr val="000000"/>
                </a:solidFill>
                <a:uFill>
                  <a:solidFill>
                    <a:srgbClr val="3E0000"/>
                  </a:solidFill>
                </a:uFill>
                <a:latin typeface="Calibri" panose="020F0502020204030204" pitchFamily="34" charset="0"/>
              </a:rPr>
              <a:t>hurt</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us</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1839966193"/>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6DD55-2679-88DD-562F-A5A3DE1894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DB09138-9E10-9CCC-C9E0-922B59BF7017}"/>
              </a:ext>
            </a:extLst>
          </p:cNvPr>
          <p:cNvSpPr txBox="1"/>
          <p:nvPr/>
        </p:nvSpPr>
        <p:spPr>
          <a:xfrm>
            <a:off x="457200" y="762000"/>
            <a:ext cx="8229600" cy="4708981"/>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We are never going to </a:t>
            </a:r>
            <a:r>
              <a:rPr lang="en-US" sz="6000" b="1" kern="1400" dirty="0">
                <a:solidFill>
                  <a:srgbClr val="3E0000"/>
                </a:solidFill>
                <a:latin typeface="Calibri" panose="020F0502020204030204" pitchFamily="34" charset="0"/>
              </a:rPr>
              <a:t>WALK IN </a:t>
            </a:r>
            <a:r>
              <a:rPr lang="en-US" sz="6000" b="1" kern="1400" dirty="0">
                <a:solidFill>
                  <a:srgbClr val="000000"/>
                </a:solidFill>
                <a:latin typeface="Calibri" panose="020F0502020204030204" pitchFamily="34" charset="0"/>
              </a:rPr>
              <a:t>freedom if we don’t </a:t>
            </a:r>
            <a:r>
              <a:rPr lang="en-US" sz="6000" b="1" kern="1400" dirty="0">
                <a:solidFill>
                  <a:srgbClr val="3E0000"/>
                </a:solidFill>
                <a:latin typeface="Calibri" panose="020F0502020204030204" pitchFamily="34" charset="0"/>
              </a:rPr>
              <a:t>LOVE AND BLESS </a:t>
            </a:r>
            <a:r>
              <a:rPr lang="en-US" sz="6000" b="1" kern="1400" dirty="0">
                <a:solidFill>
                  <a:srgbClr val="000000"/>
                </a:solidFill>
                <a:latin typeface="Calibri" panose="020F0502020204030204" pitchFamily="34" charset="0"/>
              </a:rPr>
              <a:t>the people that </a:t>
            </a:r>
            <a:r>
              <a:rPr lang="en-US" sz="6000" b="1" kern="1400" dirty="0">
                <a:solidFill>
                  <a:srgbClr val="3E0000"/>
                </a:solidFill>
                <a:latin typeface="Calibri" panose="020F0502020204030204" pitchFamily="34" charset="0"/>
              </a:rPr>
              <a:t>ARE </a:t>
            </a:r>
            <a:r>
              <a:rPr lang="en-US" sz="6000" b="1" u="sng" kern="1400" dirty="0">
                <a:solidFill>
                  <a:srgbClr val="3E0000"/>
                </a:solidFill>
                <a:uFill>
                  <a:solidFill>
                    <a:srgbClr val="3E0000"/>
                  </a:solidFill>
                </a:uFill>
                <a:latin typeface="Calibri" panose="020F0502020204030204" pitchFamily="34" charset="0"/>
              </a:rPr>
              <a:t>HURTING</a:t>
            </a:r>
            <a:r>
              <a:rPr lang="en-US" sz="6000" b="1" kern="1400" dirty="0">
                <a:solidFill>
                  <a:srgbClr val="3E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us</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2621029663"/>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473CC-B388-5197-95A4-A42FC28F648B}"/>
            </a:ext>
          </a:extLst>
        </p:cNvPr>
        <p:cNvGrpSpPr/>
        <p:nvPr/>
      </p:nvGrpSpPr>
      <p:grpSpPr>
        <a:xfrm>
          <a:off x="0" y="0"/>
          <a:ext cx="0" cy="0"/>
          <a:chOff x="0" y="0"/>
          <a:chExt cx="0" cy="0"/>
        </a:xfrm>
      </p:grpSpPr>
      <p:sp>
        <p:nvSpPr>
          <p:cNvPr id="5" name="TextBox 1">
            <a:extLst>
              <a:ext uri="{FF2B5EF4-FFF2-40B4-BE49-F238E27FC236}">
                <a16:creationId xmlns:a16="http://schemas.microsoft.com/office/drawing/2014/main" id="{C6B4D629-487E-39E1-C95E-42C68768A4B3}"/>
              </a:ext>
            </a:extLst>
          </p:cNvPr>
          <p:cNvSpPr txBox="1">
            <a:spLocks noChangeArrowheads="1"/>
          </p:cNvSpPr>
          <p:nvPr/>
        </p:nvSpPr>
        <p:spPr bwMode="auto">
          <a:xfrm>
            <a:off x="319087" y="1371600"/>
            <a:ext cx="8658225" cy="52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1800"/>
              </a:spcAft>
              <a:tabLst>
                <a:tab pos="225425" algn="l"/>
                <a:tab pos="1377950" algn="l"/>
                <a:tab pos="2286000" algn="l"/>
                <a:tab pos="8116888" algn="r"/>
              </a:tabLst>
            </a:pPr>
            <a:r>
              <a:rPr lang="en-US" sz="4800" b="1" dirty="0">
                <a:solidFill>
                  <a:srgbClr val="3E0000"/>
                </a:solidFill>
                <a:latin typeface="Calibri" panose="020F0502020204030204"/>
              </a:rPr>
              <a:t>Give us this day our daily bread</a:t>
            </a:r>
          </a:p>
          <a:p>
            <a:pPr>
              <a:spcAft>
                <a:spcPts val="1800"/>
              </a:spcAft>
              <a:tabLst>
                <a:tab pos="225425" algn="l"/>
                <a:tab pos="1377950" algn="l"/>
                <a:tab pos="2286000" algn="l"/>
                <a:tab pos="8116888" algn="r"/>
              </a:tabLst>
            </a:pPr>
            <a:r>
              <a:rPr lang="en-US" sz="4800" b="1" dirty="0">
                <a:solidFill>
                  <a:srgbClr val="3E0000"/>
                </a:solidFill>
                <a:latin typeface="Calibri" panose="020F0502020204030204"/>
              </a:rPr>
              <a:t>And forgive us our trespasses as we forgive those who trespass against us. </a:t>
            </a:r>
          </a:p>
          <a:p>
            <a:pPr>
              <a:spcAft>
                <a:spcPts val="1800"/>
              </a:spcAft>
              <a:tabLst>
                <a:tab pos="225425" algn="l"/>
                <a:tab pos="1377950" algn="l"/>
                <a:tab pos="2286000" algn="l"/>
                <a:tab pos="8116888" algn="r"/>
              </a:tabLst>
            </a:pPr>
            <a:r>
              <a:rPr lang="en-US" sz="4800" b="1" dirty="0">
                <a:solidFill>
                  <a:srgbClr val="3E0000"/>
                </a:solidFill>
                <a:latin typeface="Calibri" panose="020F0502020204030204"/>
              </a:rPr>
              <a:t>Lead us not into temptation</a:t>
            </a:r>
          </a:p>
          <a:p>
            <a:pPr>
              <a:spcAft>
                <a:spcPts val="1800"/>
              </a:spcAft>
              <a:tabLst>
                <a:tab pos="225425" algn="l"/>
                <a:tab pos="1377950" algn="l"/>
                <a:tab pos="2286000" algn="l"/>
                <a:tab pos="8116888" algn="r"/>
              </a:tabLst>
            </a:pPr>
            <a:r>
              <a:rPr lang="en-US" sz="4800" b="1" dirty="0">
                <a:solidFill>
                  <a:srgbClr val="3E0000"/>
                </a:solidFill>
                <a:latin typeface="Calibri" panose="020F0502020204030204"/>
              </a:rPr>
              <a:t>But deliver us from the evil one.</a:t>
            </a:r>
            <a:endParaRPr lang="en-US" sz="4000" b="1" dirty="0">
              <a:solidFill>
                <a:srgbClr val="3E0000"/>
              </a:solidFill>
              <a:latin typeface="Calibri" panose="020F0502020204030204"/>
            </a:endParaRPr>
          </a:p>
        </p:txBody>
      </p:sp>
      <p:sp>
        <p:nvSpPr>
          <p:cNvPr id="3" name="TextBox 2">
            <a:extLst>
              <a:ext uri="{FF2B5EF4-FFF2-40B4-BE49-F238E27FC236}">
                <a16:creationId xmlns:a16="http://schemas.microsoft.com/office/drawing/2014/main" id="{49A33321-51A1-407B-E768-A4F23AFB6752}"/>
              </a:ext>
            </a:extLst>
          </p:cNvPr>
          <p:cNvSpPr txBox="1"/>
          <p:nvPr/>
        </p:nvSpPr>
        <p:spPr>
          <a:xfrm>
            <a:off x="166688" y="152400"/>
            <a:ext cx="8229600" cy="1015663"/>
          </a:xfrm>
          <a:prstGeom prst="rect">
            <a:avLst/>
          </a:prstGeom>
          <a:noFill/>
        </p:spPr>
        <p:txBody>
          <a:bodyPr wrap="square">
            <a:spAutoFit/>
          </a:bodyPr>
          <a:lstStyle/>
          <a:p>
            <a:pPr marR="38100" algn="ctr"/>
            <a:r>
              <a:rPr lang="en-US" sz="6000" b="1" kern="1400" dirty="0">
                <a:ln>
                  <a:noFill/>
                </a:ln>
                <a:solidFill>
                  <a:srgbClr val="000000"/>
                </a:solidFill>
                <a:effectLst/>
                <a:uFill>
                  <a:solidFill>
                    <a:srgbClr val="3E0000"/>
                  </a:solidFill>
                </a:uFill>
                <a:latin typeface="Calibri" panose="020F0502020204030204" pitchFamily="34" charset="0"/>
              </a:rPr>
              <a:t>Blessing Formula:</a:t>
            </a:r>
            <a:endParaRPr lang="en-US" sz="3200" b="1" kern="1400" dirty="0">
              <a:ln>
                <a:noFill/>
              </a:ln>
              <a:solidFill>
                <a:srgbClr val="000000"/>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2676037028"/>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1B662-EC05-39B5-0181-97B6E04D0F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9CE65FF-78CE-122F-84A3-71CD98A472FF}"/>
              </a:ext>
            </a:extLst>
          </p:cNvPr>
          <p:cNvSpPr txBox="1"/>
          <p:nvPr/>
        </p:nvSpPr>
        <p:spPr>
          <a:xfrm>
            <a:off x="304800" y="3429000"/>
            <a:ext cx="8610600" cy="3046988"/>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defRPr/>
            </a:pPr>
            <a:r>
              <a:rPr lang="en-US" sz="4800" b="1" kern="1400" dirty="0">
                <a:ln>
                  <a:noFill/>
                </a:ln>
                <a:solidFill>
                  <a:srgbClr val="000000"/>
                </a:solidFill>
                <a:effectLst/>
                <a:latin typeface="Calibri" panose="020F0502020204030204" pitchFamily="34" charset="0"/>
              </a:rPr>
              <a:t>I anticipate &amp; am Praying for:</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ln>
                  <a:noFill/>
                </a:ln>
                <a:solidFill>
                  <a:srgbClr val="000000"/>
                </a:solidFill>
                <a:effectLst/>
                <a:uFill>
                  <a:solidFill>
                    <a:srgbClr val="3E0000"/>
                  </a:solidFill>
                </a:uFill>
                <a:latin typeface="Calibri" panose="020F0502020204030204" pitchFamily="34" charset="0"/>
              </a:rPr>
              <a:t>Healings</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solidFill>
                  <a:srgbClr val="000000"/>
                </a:solidFill>
                <a:uFill>
                  <a:solidFill>
                    <a:srgbClr val="3E0000"/>
                  </a:solidFill>
                </a:uFill>
                <a:latin typeface="Calibri" panose="020F0502020204030204" pitchFamily="34" charset="0"/>
              </a:rPr>
              <a:t>Deliverances</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ln>
                  <a:noFill/>
                </a:ln>
                <a:solidFill>
                  <a:srgbClr val="000000"/>
                </a:solidFill>
                <a:effectLst/>
                <a:uFill>
                  <a:solidFill>
                    <a:srgbClr val="3E0000"/>
                  </a:solidFill>
                </a:uFill>
                <a:latin typeface="Calibri" panose="020F0502020204030204" pitchFamily="34" charset="0"/>
              </a:rPr>
              <a:t>Filling of the Holy Spirit</a:t>
            </a:r>
          </a:p>
          <a:p>
            <a:pPr marL="0" marR="38100" lvl="0" indent="0" defTabSz="914400" rtl="0" eaLnBrk="0" fontAlgn="base" latinLnBrk="0" hangingPunct="0">
              <a:lnSpc>
                <a:spcPct val="100000"/>
              </a:lnSpc>
              <a:spcBef>
                <a:spcPts val="0"/>
              </a:spcBef>
              <a:spcAft>
                <a:spcPts val="0"/>
              </a:spcAft>
              <a:buClrTx/>
              <a:buSzTx/>
              <a:buFontTx/>
              <a:buNone/>
              <a:tabLst/>
              <a:defRPr/>
            </a:pPr>
            <a:r>
              <a:rPr lang="en-US" sz="3600" b="1" kern="1400" dirty="0">
                <a:solidFill>
                  <a:srgbClr val="000000"/>
                </a:solidFill>
                <a:uFill>
                  <a:solidFill>
                    <a:srgbClr val="3E0000"/>
                  </a:solidFill>
                </a:uFill>
                <a:latin typeface="Calibri" panose="020F0502020204030204" pitchFamily="34" charset="0"/>
              </a:rPr>
              <a:t>Testimonies of Freedom in Christ Jesus</a:t>
            </a:r>
            <a:endParaRPr lang="en-US" sz="3600" b="1" kern="1400" dirty="0">
              <a:ln>
                <a:noFill/>
              </a:ln>
              <a:solidFill>
                <a:srgbClr val="000000"/>
              </a:solidFill>
              <a:effectLst/>
              <a:uFill>
                <a:solidFill>
                  <a:srgbClr val="3E0000"/>
                </a:solidFill>
              </a:uFill>
              <a:latin typeface="Calibri" panose="020F0502020204030204" pitchFamily="34" charset="0"/>
            </a:endParaRPr>
          </a:p>
        </p:txBody>
      </p:sp>
      <p:pic>
        <p:nvPicPr>
          <p:cNvPr id="3" name="Picture 2">
            <a:extLst>
              <a:ext uri="{FF2B5EF4-FFF2-40B4-BE49-F238E27FC236}">
                <a16:creationId xmlns:a16="http://schemas.microsoft.com/office/drawing/2014/main" id="{312818A1-1955-0724-46CE-4C2492A8006E}"/>
              </a:ext>
            </a:extLst>
          </p:cNvPr>
          <p:cNvPicPr>
            <a:picLocks noChangeAspect="1"/>
          </p:cNvPicPr>
          <p:nvPr/>
        </p:nvPicPr>
        <p:blipFill>
          <a:blip r:embed="rId2"/>
          <a:stretch>
            <a:fillRect/>
          </a:stretch>
        </p:blipFill>
        <p:spPr>
          <a:xfrm>
            <a:off x="76200" y="0"/>
            <a:ext cx="9144000" cy="2981093"/>
          </a:xfrm>
          <a:prstGeom prst="rect">
            <a:avLst/>
          </a:prstGeom>
        </p:spPr>
      </p:pic>
      <p:sp>
        <p:nvSpPr>
          <p:cNvPr id="4" name="TextBox 3">
            <a:extLst>
              <a:ext uri="{FF2B5EF4-FFF2-40B4-BE49-F238E27FC236}">
                <a16:creationId xmlns:a16="http://schemas.microsoft.com/office/drawing/2014/main" id="{8A425C30-B756-6D7B-E0E5-164CB8D53B1A}"/>
              </a:ext>
            </a:extLst>
          </p:cNvPr>
          <p:cNvSpPr txBox="1"/>
          <p:nvPr/>
        </p:nvSpPr>
        <p:spPr>
          <a:xfrm rot="19388888">
            <a:off x="-267125" y="930924"/>
            <a:ext cx="4358013" cy="1323439"/>
          </a:xfrm>
          <a:prstGeom prst="rect">
            <a:avLst/>
          </a:prstGeom>
          <a:noFill/>
        </p:spPr>
        <p:txBody>
          <a:bodyPr wrap="square">
            <a:spAutoFit/>
          </a:bodyPr>
          <a:lstStyle/>
          <a:p>
            <a:pPr marL="0" marR="38100" lvl="0" indent="0" defTabSz="914400" rtl="0" eaLnBrk="0" fontAlgn="base" latinLnBrk="0" hangingPunct="0">
              <a:lnSpc>
                <a:spcPct val="100000"/>
              </a:lnSpc>
              <a:spcBef>
                <a:spcPts val="0"/>
              </a:spcBef>
              <a:spcAft>
                <a:spcPts val="0"/>
              </a:spcAft>
              <a:buClrTx/>
              <a:buSzTx/>
              <a:buFontTx/>
              <a:buNone/>
              <a:tabLst/>
              <a:defRPr/>
            </a:pPr>
            <a:r>
              <a:rPr lang="en-US" sz="8000" b="1" kern="1400" dirty="0">
                <a:ln>
                  <a:noFill/>
                </a:ln>
                <a:solidFill>
                  <a:srgbClr val="001236"/>
                </a:solidFill>
                <a:effectLst/>
                <a:latin typeface="Calibri" panose="020F0502020204030204" pitchFamily="34" charset="0"/>
              </a:rPr>
              <a:t>Saturday!</a:t>
            </a:r>
            <a:endParaRPr lang="en-US" sz="8000" b="1" kern="1400" dirty="0">
              <a:ln>
                <a:noFill/>
              </a:ln>
              <a:solidFill>
                <a:srgbClr val="001236"/>
              </a:solidFill>
              <a:effectLst/>
              <a:uFill>
                <a:solidFill>
                  <a:srgbClr val="3E0000"/>
                </a:solidFill>
              </a:uFill>
              <a:latin typeface="Calibri" panose="020F0502020204030204" pitchFamily="34" charset="0"/>
            </a:endParaRPr>
          </a:p>
        </p:txBody>
      </p:sp>
    </p:spTree>
    <p:extLst>
      <p:ext uri="{BB962C8B-B14F-4D97-AF65-F5344CB8AC3E}">
        <p14:creationId xmlns:p14="http://schemas.microsoft.com/office/powerpoint/2010/main" val="3187293919"/>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19830</TotalTime>
  <Words>747</Words>
  <Application>Microsoft Office PowerPoint</Application>
  <PresentationFormat>On-screen Show (4:3)</PresentationFormat>
  <Paragraphs>36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907</cp:revision>
  <cp:lastPrinted>2022-10-02T13:03:38Z</cp:lastPrinted>
  <dcterms:created xsi:type="dcterms:W3CDTF">2020-07-19T11:17:55Z</dcterms:created>
  <dcterms:modified xsi:type="dcterms:W3CDTF">2025-10-26T12:06:36Z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