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20"/>
  </p:notesMasterIdLst>
  <p:handoutMasterIdLst>
    <p:handoutMasterId r:id="rId21"/>
  </p:handoutMasterIdLst>
  <p:sldIdLst>
    <p:sldId id="8441" r:id="rId5"/>
    <p:sldId id="8596" r:id="rId6"/>
    <p:sldId id="8678" r:id="rId7"/>
    <p:sldId id="8681" r:id="rId8"/>
    <p:sldId id="8673" r:id="rId9"/>
    <p:sldId id="8677" r:id="rId10"/>
    <p:sldId id="8682" r:id="rId11"/>
    <p:sldId id="8683" r:id="rId12"/>
    <p:sldId id="8684" r:id="rId13"/>
    <p:sldId id="8685" r:id="rId14"/>
    <p:sldId id="8686" r:id="rId15"/>
    <p:sldId id="8662" r:id="rId16"/>
    <p:sldId id="8670" r:id="rId17"/>
    <p:sldId id="8687" r:id="rId18"/>
    <p:sldId id="8634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1026" autoAdjust="0"/>
  </p:normalViewPr>
  <p:slideViewPr>
    <p:cSldViewPr showGuides="1">
      <p:cViewPr>
        <p:scale>
          <a:sx n="60" d="100"/>
          <a:sy n="60" d="100"/>
        </p:scale>
        <p:origin x="1240" y="19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83329"/>
            <a:ext cx="8648700" cy="11895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Matthew 5:21-24; 6:7-15, 18:21-35;</a:t>
            </a:r>
          </a:p>
          <a:p>
            <a:pPr algn="ctr"/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Mark 11:22-26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83BBC2F3-17BA-7CAF-1AC7-0F8D18C7F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31171"/>
            <a:ext cx="9143999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Forgiveness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3600" b="1" i="1" dirty="0">
                <a:cs typeface="Arial" panose="020B0604020202020204" pitchFamily="34" charset="0"/>
              </a:rPr>
              <a:t>Soul Care Principles for Life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10CAE491-434D-CE0C-FC1C-B4EBC0BC3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6180498"/>
            <a:ext cx="19240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10/12/25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9B104-F26B-5E0E-2EB5-EB8BC6F62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9952"/>
            <a:ext cx="9144000" cy="29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C2EAA-EE79-BAE7-ADE6-300549B2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ECE00F-C623-20A0-AC08-A1DDFFCC6C38}"/>
              </a:ext>
            </a:extLst>
          </p:cNvPr>
          <p:cNvSpPr txBox="1"/>
          <p:nvPr/>
        </p:nvSpPr>
        <p:spPr>
          <a:xfrm>
            <a:off x="228600" y="0"/>
            <a:ext cx="8610600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Step 1: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Remember God’s Grace in your life and soak in it.</a:t>
            </a:r>
            <a:endParaRPr lang="en-US" sz="36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34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Meditate on scriptures about God’s love and grace for you.</a:t>
            </a: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10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Worship with songs about His love and grace.</a:t>
            </a: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10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Write down the things that you are thankful for.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93086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BA51-8E36-72E9-A998-A5B3FA766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A42929-E9EF-E60F-F450-9AADCB13EC10}"/>
              </a:ext>
            </a:extLst>
          </p:cNvPr>
          <p:cNvSpPr txBox="1"/>
          <p:nvPr/>
        </p:nvSpPr>
        <p:spPr>
          <a:xfrm>
            <a:off x="266700" y="1336119"/>
            <a:ext cx="861060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Step 2: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Try to put yourself in your offender’s shoes.</a:t>
            </a:r>
            <a:endParaRPr lang="en-US" sz="36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34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772804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B5080-0504-29DE-DB79-7C239E557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765076-9210-0093-AB1F-2FA38D7D4E41}"/>
              </a:ext>
            </a:extLst>
          </p:cNvPr>
          <p:cNvSpPr txBox="1"/>
          <p:nvPr/>
        </p:nvSpPr>
        <p:spPr>
          <a:xfrm>
            <a:off x="228600" y="0"/>
            <a:ext cx="8610600" cy="7078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Step 3: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Bless those who curse (hurt) you.</a:t>
            </a:r>
            <a:endParaRPr lang="en-US" sz="36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34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If we do what God tells us to do, He will do what we cannot do and change our heart.</a:t>
            </a:r>
          </a:p>
          <a:p>
            <a:pPr marL="457200" marR="38100" lvl="0" indent="-457200" algn="r">
              <a:spcBef>
                <a:spcPts val="0"/>
              </a:spcBef>
              <a:spcAft>
                <a:spcPts val="0"/>
              </a:spcAft>
              <a:tabLst>
                <a:tab pos="4572000" algn="l"/>
              </a:tabLst>
              <a:defRPr/>
            </a:pP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Mt 18:35</a:t>
            </a:r>
          </a:p>
          <a:p>
            <a:pPr marL="457200" marR="38100" lvl="0" indent="-457200" algn="r">
              <a:spcBef>
                <a:spcPts val="0"/>
              </a:spcBef>
              <a:spcAft>
                <a:spcPts val="0"/>
              </a:spcAft>
              <a:tabLst>
                <a:tab pos="4572000" algn="l"/>
              </a:tabLst>
              <a:defRPr/>
            </a:pPr>
            <a:endParaRPr lang="en-US" sz="28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457200" marR="38100" lvl="0" indent="-457200" algn="ctr">
              <a:spcBef>
                <a:spcPts val="0"/>
              </a:spcBef>
              <a:spcAft>
                <a:spcPts val="0"/>
              </a:spcAft>
              <a:tabLst>
                <a:tab pos="4572000" algn="l"/>
              </a:tabLst>
              <a:defRPr/>
            </a:pP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Love your enemies, do good to those who hate you, bless those who curse you, pray for those who mistreat you.  Lk 6:27-28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970547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55F10-0217-04F2-9F3F-ED62CF1D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398630-F3EB-0F57-2974-489250DD8017}"/>
              </a:ext>
            </a:extLst>
          </p:cNvPr>
          <p:cNvSpPr txBox="1"/>
          <p:nvPr/>
        </p:nvSpPr>
        <p:spPr>
          <a:xfrm>
            <a:off x="381000" y="548580"/>
            <a:ext cx="822960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The greatest indicator </a:t>
            </a:r>
            <a:r>
              <a:rPr lang="en-US" sz="6000" b="1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that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we have been marked with the </a:t>
            </a:r>
            <a:r>
              <a:rPr lang="en-US" sz="6000" b="1" kern="1400" dirty="0">
                <a:solidFill>
                  <a:srgbClr val="660033"/>
                </a:solidFill>
                <a:latin typeface="Calibri" panose="020F0502020204030204" pitchFamily="34" charset="0"/>
              </a:rPr>
              <a:t>love of the Father 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is our capacity to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love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our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enemies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algn="r"/>
            <a:endParaRPr lang="en-US" sz="36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algn="r"/>
            <a:r>
              <a:rPr lang="en-US" sz="36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Rob Reimer, </a:t>
            </a:r>
            <a:r>
              <a:rPr lang="en-US" sz="36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author of Soul Care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70F739DE-5387-3FBE-DD5B-CA4C9DB2E351}"/>
              </a:ext>
            </a:extLst>
          </p:cNvPr>
          <p:cNvSpPr/>
          <p:nvPr/>
        </p:nvSpPr>
        <p:spPr>
          <a:xfrm>
            <a:off x="609600" y="255824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41720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FBB37-EE15-3E0C-8AC5-078BC301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B40327-7CEE-F58F-8662-45C44765D0EC}"/>
              </a:ext>
            </a:extLst>
          </p:cNvPr>
          <p:cNvSpPr txBox="1"/>
          <p:nvPr/>
        </p:nvSpPr>
        <p:spPr>
          <a:xfrm>
            <a:off x="762000" y="1347509"/>
            <a:ext cx="7391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Forgiveness must always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match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the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level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of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hurt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caused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D2946B1-F40B-5FD2-610B-A19D46F7E8FD}"/>
              </a:ext>
            </a:extLst>
          </p:cNvPr>
          <p:cNvSpPr/>
          <p:nvPr/>
        </p:nvSpPr>
        <p:spPr>
          <a:xfrm>
            <a:off x="1371600" y="1054753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03972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A25DB-963A-D4D4-14F5-E5AA643A8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7495C8-06CA-F305-8BC2-B7DD85171CDC}"/>
              </a:ext>
            </a:extLst>
          </p:cNvPr>
          <p:cNvSpPr txBox="1"/>
          <p:nvPr/>
        </p:nvSpPr>
        <p:spPr>
          <a:xfrm>
            <a:off x="228600" y="443567"/>
            <a:ext cx="8610600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Step 4: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Offer forgiveness at the level of the offense.</a:t>
            </a:r>
            <a:endParaRPr lang="en-US" sz="36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34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If you have a “five gallon” offense, you need to feel it, grieve over the pain and loss it cost you, and then forgive the according to the level of the offense.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51021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6D360-FF59-E7EF-171A-6E2642273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C911E4-2F7A-BAD3-D5A1-E6CC5CB4D9A4}"/>
              </a:ext>
            </a:extLst>
          </p:cNvPr>
          <p:cNvSpPr txBox="1"/>
          <p:nvPr/>
        </p:nvSpPr>
        <p:spPr>
          <a:xfrm>
            <a:off x="266700" y="0"/>
            <a:ext cx="861060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Step 5: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Forgiveness is an act of the will and a gift that we offer.</a:t>
            </a:r>
            <a:endParaRPr lang="en-US" sz="36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20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Forgiveness is a gift that is granted by the offended party; it is not earned or deserved; </a:t>
            </a: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therefore</a:t>
            </a: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, </a:t>
            </a:r>
            <a:r>
              <a:rPr lang="en-US" sz="3200" b="1" u="sng" kern="1400" dirty="0">
                <a:solidFill>
                  <a:srgbClr val="3E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forgiveness can be granted unilaterally</a:t>
            </a:r>
            <a:r>
              <a:rPr lang="en-US" sz="3200" b="1" kern="1400" dirty="0">
                <a:solidFill>
                  <a:srgbClr val="3E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!</a:t>
            </a: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endParaRPr lang="en-US" sz="1000" b="1" kern="1400" dirty="0">
              <a:solidFill>
                <a:srgbClr val="3E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Forgiveness is a gift but trust is earned; </a:t>
            </a: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People have to repent in order to earn trust when it is broken.</a:t>
            </a: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025812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E84BE-F3F1-A987-9DC4-C431EE679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E9FFDD-8280-959B-23F6-46385B1F4301}"/>
              </a:ext>
            </a:extLst>
          </p:cNvPr>
          <p:cNvSpPr txBox="1"/>
          <p:nvPr/>
        </p:nvSpPr>
        <p:spPr>
          <a:xfrm>
            <a:off x="228600" y="1143000"/>
            <a:ext cx="86106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Step 6:*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Don’t nurse the grudge or rehearse the offense.</a:t>
            </a:r>
            <a:endParaRPr lang="en-US" sz="36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20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Every time the offense comes to mind, use it as an opportunity to bless the other person.</a:t>
            </a:r>
            <a:endParaRPr lang="en-US" sz="3200" b="1" kern="1400" dirty="0">
              <a:solidFill>
                <a:srgbClr val="3E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endParaRPr lang="en-US" sz="1000" b="1" kern="1400" dirty="0">
              <a:solidFill>
                <a:srgbClr val="3E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36518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38ED5-0F0C-CD44-6ACA-35ADAE191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67AF81-5C17-775F-33B6-76FDEB5BEC3B}"/>
              </a:ext>
            </a:extLst>
          </p:cNvPr>
          <p:cNvSpPr txBox="1"/>
          <p:nvPr/>
        </p:nvSpPr>
        <p:spPr>
          <a:xfrm>
            <a:off x="228600" y="1143000"/>
            <a:ext cx="86106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Step 7:*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Remember that Forgiveness often feels like a process.</a:t>
            </a:r>
            <a:endParaRPr lang="en-US" sz="36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20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Affirm your decision to forgive, refuse to rehearse the offense again, rather pray blessings.</a:t>
            </a:r>
            <a:endParaRPr lang="en-US" sz="3200" b="1" kern="1400" dirty="0">
              <a:solidFill>
                <a:srgbClr val="3E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endParaRPr lang="en-US" sz="1000" b="1" kern="1400" dirty="0">
              <a:solidFill>
                <a:srgbClr val="3E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138525"/>
      </p:ext>
    </p:ext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17A7E-5A77-12AC-9751-14A3ADD59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DAA961-EF5F-3796-EF55-43E0C4014F34}"/>
              </a:ext>
            </a:extLst>
          </p:cNvPr>
          <p:cNvSpPr txBox="1"/>
          <p:nvPr/>
        </p:nvSpPr>
        <p:spPr>
          <a:xfrm>
            <a:off x="266700" y="74235"/>
            <a:ext cx="861060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Step 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8:</a:t>
            </a:r>
            <a:endParaRPr lang="en-US" sz="6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Remember that God is Redemptive.</a:t>
            </a:r>
            <a:endParaRPr lang="en-US" sz="3600" b="1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marR="38100" lvl="0" indent="-457200">
              <a:spcBef>
                <a:spcPts val="0"/>
              </a:spcBef>
              <a:spcAft>
                <a:spcPts val="0"/>
              </a:spcAft>
              <a:defRPr/>
            </a:pPr>
            <a:endParaRPr lang="en-US" sz="2000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 can redeem everything that comes into our lives to make us more like Jesus (Rom 8:28).  This gives us hope no matter what has happened to us.  It is hard to forgive without hope.  </a:t>
            </a: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We need to give God access and walk in obedience!</a:t>
            </a:r>
            <a:endParaRPr lang="en-US" sz="3600" b="1" kern="1400" dirty="0">
              <a:solidFill>
                <a:srgbClr val="3E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  <a:p>
            <a:pPr marR="38100" lvl="0">
              <a:spcBef>
                <a:spcPts val="0"/>
              </a:spcBef>
              <a:spcAft>
                <a:spcPts val="0"/>
              </a:spcAft>
              <a:defRPr/>
            </a:pPr>
            <a:endParaRPr lang="en-US" sz="1000" b="1" kern="1400" dirty="0">
              <a:solidFill>
                <a:srgbClr val="3E0000"/>
              </a:solidFill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889958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0F5E7-EDEB-48C5-6698-6DB8EDFF8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A1B304-2D49-58FC-D692-FDFEB7213808}"/>
              </a:ext>
            </a:extLst>
          </p:cNvPr>
          <p:cNvSpPr txBox="1"/>
          <p:nvPr/>
        </p:nvSpPr>
        <p:spPr>
          <a:xfrm>
            <a:off x="457200" y="1347509"/>
            <a:ext cx="8229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We are never going to find freedom if we don’t forgive the people that have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hurt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6492C8E2-2EE6-BE55-F18B-A95C98B3252A}"/>
              </a:ext>
            </a:extLst>
          </p:cNvPr>
          <p:cNvSpPr/>
          <p:nvPr/>
        </p:nvSpPr>
        <p:spPr>
          <a:xfrm>
            <a:off x="762000" y="1054753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96619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473CC-B388-5197-95A4-A42FC28F6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C6B4D629-487E-39E1-C95E-42C68768A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7" y="762000"/>
            <a:ext cx="8658225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rgbClr val="3E0000"/>
                </a:solidFill>
                <a:latin typeface="Calibri" panose="020F0502020204030204"/>
              </a:rPr>
              <a:t>Give us this day our daily bread</a:t>
            </a:r>
          </a:p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rgbClr val="3E0000"/>
                </a:solidFill>
                <a:latin typeface="Calibri" panose="020F0502020204030204"/>
              </a:rPr>
              <a:t>And forgive us our trespasses as we forgive those who trespass against us. </a:t>
            </a:r>
          </a:p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rgbClr val="3E0000"/>
                </a:solidFill>
                <a:latin typeface="Calibri" panose="020F0502020204030204"/>
              </a:rPr>
              <a:t>Lead us not into temptation</a:t>
            </a:r>
          </a:p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rgbClr val="3E0000"/>
                </a:solidFill>
                <a:latin typeface="Calibri" panose="020F0502020204030204"/>
              </a:rPr>
              <a:t>But deliver us from the evil one.</a:t>
            </a:r>
          </a:p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rgbClr val="3E0000"/>
                </a:solidFill>
                <a:latin typeface="Calibri" panose="020F0502020204030204"/>
              </a:rPr>
              <a:t>For yours is the kingdom and the power and the glory forever and ever Amen.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6D85D1-0E7F-0BB9-CB43-56E21C24E367}"/>
              </a:ext>
            </a:extLst>
          </p:cNvPr>
          <p:cNvSpPr/>
          <p:nvPr/>
        </p:nvSpPr>
        <p:spPr>
          <a:xfrm>
            <a:off x="180864" y="1600200"/>
            <a:ext cx="8277335" cy="13716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402658D-0A66-CB37-94E9-CEE52BBFDEE7}"/>
              </a:ext>
            </a:extLst>
          </p:cNvPr>
          <p:cNvSpPr txBox="1">
            <a:spLocks noChangeArrowheads="1"/>
          </p:cNvSpPr>
          <p:nvPr/>
        </p:nvSpPr>
        <p:spPr bwMode="auto">
          <a:xfrm rot="19092441">
            <a:off x="7450128" y="106971"/>
            <a:ext cx="158825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5400" b="1" dirty="0">
                <a:solidFill>
                  <a:srgbClr val="3E0000"/>
                </a:solidFill>
                <a:latin typeface="Calibri" panose="020F0502020204030204"/>
              </a:rPr>
              <a:t>ASK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A286ED-5640-CAF6-713A-C85C0FDAEB17}"/>
              </a:ext>
            </a:extLst>
          </p:cNvPr>
          <p:cNvCxnSpPr>
            <a:stCxn id="6" idx="1"/>
          </p:cNvCxnSpPr>
          <p:nvPr/>
        </p:nvCxnSpPr>
        <p:spPr>
          <a:xfrm flipH="1">
            <a:off x="6934200" y="1097873"/>
            <a:ext cx="717985" cy="45127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5011CA2-DC56-D926-3FF6-16912D41A096}"/>
              </a:ext>
            </a:extLst>
          </p:cNvPr>
          <p:cNvCxnSpPr>
            <a:cxnSpLocks/>
          </p:cNvCxnSpPr>
          <p:nvPr/>
        </p:nvCxnSpPr>
        <p:spPr>
          <a:xfrm flipH="1">
            <a:off x="6172200" y="1097873"/>
            <a:ext cx="1479985" cy="2254927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C1AA16B-D2BB-BA8E-E39B-FD119842E774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6871483" y="1097873"/>
            <a:ext cx="780702" cy="3016927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>
            <a:extLst>
              <a:ext uri="{FF2B5EF4-FFF2-40B4-BE49-F238E27FC236}">
                <a16:creationId xmlns:a16="http://schemas.microsoft.com/office/drawing/2014/main" id="{3AAC54A3-ACA4-F97B-FAF8-444929234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34670"/>
            <a:ext cx="5410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5400" b="1" dirty="0">
                <a:solidFill>
                  <a:srgbClr val="3E0000"/>
                </a:solidFill>
                <a:latin typeface="Calibri" panose="020F0502020204030204"/>
              </a:rPr>
              <a:t>Declaration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93A2014-5A8C-C253-F2B8-6D70A6F2C0EF}"/>
              </a:ext>
            </a:extLst>
          </p:cNvPr>
          <p:cNvCxnSpPr>
            <a:stCxn id="15" idx="1"/>
          </p:cNvCxnSpPr>
          <p:nvPr/>
        </p:nvCxnSpPr>
        <p:spPr>
          <a:xfrm flipH="1" flipV="1">
            <a:off x="990600" y="5943600"/>
            <a:ext cx="533400" cy="452735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037028"/>
      </p:ext>
    </p:ext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AE81B-971F-E30A-A91B-457966744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E58206F2-86B0-F61C-3CEE-7FEDE468F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7" y="762000"/>
            <a:ext cx="8658225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Give us this day our daily bread</a:t>
            </a:r>
          </a:p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rgbClr val="3E0000"/>
                </a:solidFill>
                <a:latin typeface="Calibri" panose="020F0502020204030204"/>
              </a:rPr>
              <a:t>And forgive us our trespasses as we forgive those who trespass against us. </a:t>
            </a:r>
          </a:p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Lead us not into temptation</a:t>
            </a:r>
          </a:p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But deliver us from the evil one.</a:t>
            </a:r>
          </a:p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For yours is the kingdom and the power and the glory forever and ever Amen.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CDA73D-EA25-7CB8-6F93-3A2653B18C2C}"/>
              </a:ext>
            </a:extLst>
          </p:cNvPr>
          <p:cNvSpPr/>
          <p:nvPr/>
        </p:nvSpPr>
        <p:spPr>
          <a:xfrm>
            <a:off x="180864" y="1600200"/>
            <a:ext cx="8277335" cy="13716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775BD15-9652-F762-F671-78EDF72AFA51}"/>
              </a:ext>
            </a:extLst>
          </p:cNvPr>
          <p:cNvSpPr txBox="1">
            <a:spLocks noChangeArrowheads="1"/>
          </p:cNvSpPr>
          <p:nvPr/>
        </p:nvSpPr>
        <p:spPr bwMode="auto">
          <a:xfrm rot="20814805">
            <a:off x="2439739" y="5013364"/>
            <a:ext cx="599173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800"/>
              </a:spcAft>
              <a:tabLst>
                <a:tab pos="225425" algn="l"/>
                <a:tab pos="1377950" algn="l"/>
                <a:tab pos="2286000" algn="l"/>
                <a:tab pos="8116888" algn="r"/>
              </a:tabLst>
            </a:pPr>
            <a:r>
              <a:rPr lang="en-US" sz="5400" b="1" dirty="0">
                <a:solidFill>
                  <a:srgbClr val="3E0000"/>
                </a:solidFill>
                <a:latin typeface="Calibri" panose="020F0502020204030204"/>
              </a:rPr>
              <a:t>Participatory ASK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6AADCE8-8961-49E7-FB9F-2B3F96DBC5B6}"/>
              </a:ext>
            </a:extLst>
          </p:cNvPr>
          <p:cNvCxnSpPr>
            <a:cxnSpLocks/>
          </p:cNvCxnSpPr>
          <p:nvPr/>
        </p:nvCxnSpPr>
        <p:spPr>
          <a:xfrm flipV="1">
            <a:off x="4876800" y="2971800"/>
            <a:ext cx="381000" cy="2436023"/>
          </a:xfrm>
          <a:prstGeom prst="straightConnector1">
            <a:avLst/>
          </a:prstGeom>
          <a:ln w="508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185599"/>
      </p:ext>
    </p:extLst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1B662-EC05-39B5-0181-97B6E04D0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E65FF-78CE-122F-84A3-71CD98A472FF}"/>
              </a:ext>
            </a:extLst>
          </p:cNvPr>
          <p:cNvSpPr txBox="1"/>
          <p:nvPr/>
        </p:nvSpPr>
        <p:spPr>
          <a:xfrm>
            <a:off x="304800" y="3429000"/>
            <a:ext cx="86106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 anticipate &amp; am Praying for: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Healings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Deliverances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Filling of the Holy Spirit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Testimonies of Freedom in Christ Jesus</a:t>
            </a: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2818A1-1955-0724-46CE-4C2492A80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9144000" cy="29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93919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19753</TotalTime>
  <Words>561</Words>
  <Application>Microsoft Office PowerPoint</Application>
  <PresentationFormat>On-screen Show (4:3)</PresentationFormat>
  <Paragraphs>79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902</cp:revision>
  <cp:lastPrinted>2022-10-02T13:03:38Z</cp:lastPrinted>
  <dcterms:created xsi:type="dcterms:W3CDTF">2020-07-19T11:17:55Z</dcterms:created>
  <dcterms:modified xsi:type="dcterms:W3CDTF">2025-10-12T12:42:54Z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