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3"/>
  </p:notesMasterIdLst>
  <p:handoutMasterIdLst>
    <p:handoutMasterId r:id="rId14"/>
  </p:handoutMasterIdLst>
  <p:sldIdLst>
    <p:sldId id="8441" r:id="rId5"/>
    <p:sldId id="8661" r:id="rId6"/>
    <p:sldId id="8649" r:id="rId7"/>
    <p:sldId id="8596" r:id="rId8"/>
    <p:sldId id="8665" r:id="rId9"/>
    <p:sldId id="8663" r:id="rId10"/>
    <p:sldId id="8664" r:id="rId11"/>
    <p:sldId id="8639" r:id="rId1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3300"/>
    <a:srgbClr val="001236"/>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40" autoAdjust="0"/>
    <p:restoredTop sz="91026" autoAdjust="0"/>
  </p:normalViewPr>
  <p:slideViewPr>
    <p:cSldViewPr showGuides="1">
      <p:cViewPr varScale="1">
        <p:scale>
          <a:sx n="67" d="100"/>
          <a:sy n="67" d="100"/>
        </p:scale>
        <p:origin x="1040" y="52"/>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9/21/2025</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9/21/2025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E3DCCF-9315-40EC-AB5D-258771C66C64}" type="slidenum">
              <a:rPr lang="en-US" smtClean="0"/>
              <a:pPr>
                <a:defRPr/>
              </a:pPr>
              <a:t>8</a:t>
            </a:fld>
            <a:endParaRPr lang="en-US" dirty="0"/>
          </a:p>
        </p:txBody>
      </p:sp>
    </p:spTree>
    <p:extLst>
      <p:ext uri="{BB962C8B-B14F-4D97-AF65-F5344CB8AC3E}">
        <p14:creationId xmlns:p14="http://schemas.microsoft.com/office/powerpoint/2010/main" val="362147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9/21/2025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9/21/2025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9/21/2025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9/21/2025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9/21/2025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9/21/2025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9/21/2025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9/21/2025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9/21/2025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9/21/2025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9/21/2025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9/21/2025</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152400" y="5283329"/>
            <a:ext cx="8648700" cy="118955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nl-NL" sz="3200" b="1" kern="1400" dirty="0">
                <a:solidFill>
                  <a:srgbClr val="000000"/>
                </a:solidFill>
                <a:latin typeface="Calibri" panose="020F0502020204030204" pitchFamily="34" charset="0"/>
              </a:rPr>
              <a:t>Mt 4:12-17; Heb 12:1, 4; 1 Jn 1:5-10, 2 Pet 2:19; Ja 4:6-10; Is 9:1-6</a:t>
            </a:r>
          </a:p>
        </p:txBody>
      </p:sp>
      <p:sp>
        <p:nvSpPr>
          <p:cNvPr id="2" name="TextBox 9">
            <a:extLst>
              <a:ext uri="{FF2B5EF4-FFF2-40B4-BE49-F238E27FC236}">
                <a16:creationId xmlns:a16="http://schemas.microsoft.com/office/drawing/2014/main" id="{83BBC2F3-17BA-7CAF-1AC7-0F8D18C7F517}"/>
              </a:ext>
            </a:extLst>
          </p:cNvPr>
          <p:cNvSpPr txBox="1">
            <a:spLocks noChangeArrowheads="1"/>
          </p:cNvSpPr>
          <p:nvPr/>
        </p:nvSpPr>
        <p:spPr bwMode="auto">
          <a:xfrm>
            <a:off x="19050" y="31171"/>
            <a:ext cx="9143999"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Repentance</a:t>
            </a:r>
          </a:p>
          <a:p>
            <a:pPr marL="0" marR="38100" indent="0" algn="ctr">
              <a:spcBef>
                <a:spcPts val="0"/>
              </a:spcBef>
              <a:spcAft>
                <a:spcPts val="600"/>
              </a:spcAft>
            </a:pPr>
            <a:r>
              <a:rPr lang="en-US" sz="3600" b="1" i="1" dirty="0">
                <a:cs typeface="Arial" panose="020B0604020202020204" pitchFamily="34" charset="0"/>
              </a:rPr>
              <a:t>Soul Care Principles for Life</a:t>
            </a:r>
          </a:p>
        </p:txBody>
      </p:sp>
      <p:sp>
        <p:nvSpPr>
          <p:cNvPr id="4" name="TextBox 9">
            <a:extLst>
              <a:ext uri="{FF2B5EF4-FFF2-40B4-BE49-F238E27FC236}">
                <a16:creationId xmlns:a16="http://schemas.microsoft.com/office/drawing/2014/main" id="{10CAE491-434D-CE0C-FC1C-B4EBC0BC3780}"/>
              </a:ext>
            </a:extLst>
          </p:cNvPr>
          <p:cNvSpPr txBox="1">
            <a:spLocks noChangeArrowheads="1"/>
          </p:cNvSpPr>
          <p:nvPr/>
        </p:nvSpPr>
        <p:spPr bwMode="auto">
          <a:xfrm>
            <a:off x="7239000" y="6180498"/>
            <a:ext cx="192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200" b="1" i="1" dirty="0">
                <a:solidFill>
                  <a:schemeClr val="tx2">
                    <a:lumMod val="60000"/>
                    <a:lumOff val="40000"/>
                  </a:schemeClr>
                </a:solidFill>
                <a:cs typeface="Arial" panose="020B0604020202020204" pitchFamily="34" charset="0"/>
              </a:rPr>
              <a:t>9/21/25</a:t>
            </a:r>
          </a:p>
        </p:txBody>
      </p:sp>
      <p:pic>
        <p:nvPicPr>
          <p:cNvPr id="6" name="Picture 5">
            <a:extLst>
              <a:ext uri="{FF2B5EF4-FFF2-40B4-BE49-F238E27FC236}">
                <a16:creationId xmlns:a16="http://schemas.microsoft.com/office/drawing/2014/main" id="{0789B104-F26B-5E0E-2EB5-EB8BC6F62BC0}"/>
              </a:ext>
            </a:extLst>
          </p:cNvPr>
          <p:cNvPicPr>
            <a:picLocks noChangeAspect="1"/>
          </p:cNvPicPr>
          <p:nvPr/>
        </p:nvPicPr>
        <p:blipFill>
          <a:blip r:embed="rId2"/>
          <a:stretch>
            <a:fillRect/>
          </a:stretch>
        </p:blipFill>
        <p:spPr>
          <a:xfrm>
            <a:off x="0" y="1999952"/>
            <a:ext cx="9144000" cy="2981093"/>
          </a:xfrm>
          <a:prstGeom prst="rect">
            <a:avLst/>
          </a:prstGeom>
        </p:spPr>
      </p:pic>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87A217-ECC5-AC96-3C26-A662551D5FF7}"/>
              </a:ext>
            </a:extLst>
          </p:cNvPr>
          <p:cNvSpPr txBox="1">
            <a:spLocks noChangeArrowheads="1"/>
          </p:cNvSpPr>
          <p:nvPr/>
        </p:nvSpPr>
        <p:spPr bwMode="auto">
          <a:xfrm>
            <a:off x="228600" y="228600"/>
            <a:ext cx="8763000"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dirty="0">
                <a:latin typeface="+mn-lt"/>
              </a:rPr>
              <a:t>Now when he heard that John had been arrested, he withdrew into Galilee. </a:t>
            </a:r>
            <a:r>
              <a:rPr lang="en-US" sz="3200" b="1" baseline="30000" dirty="0">
                <a:latin typeface="+mn-lt"/>
              </a:rPr>
              <a:t>13 </a:t>
            </a:r>
            <a:r>
              <a:rPr lang="en-US" sz="3200" dirty="0">
                <a:latin typeface="+mn-lt"/>
              </a:rPr>
              <a:t>And leaving Nazareth he went and lived in Capernaum by the sea, in the territory of Zebulun and Naphtali, </a:t>
            </a:r>
            <a:r>
              <a:rPr lang="en-US" sz="3200" b="1" baseline="30000" dirty="0">
                <a:latin typeface="+mn-lt"/>
              </a:rPr>
              <a:t>14 </a:t>
            </a:r>
            <a:r>
              <a:rPr lang="en-US" sz="3200" dirty="0">
                <a:latin typeface="+mn-lt"/>
              </a:rPr>
              <a:t>so that what was spoken by the prophet Isaiah might be fulfilled: </a:t>
            </a:r>
            <a:r>
              <a:rPr lang="en-US" sz="3200" b="1" baseline="30000" dirty="0">
                <a:latin typeface="+mn-lt"/>
              </a:rPr>
              <a:t>15 </a:t>
            </a:r>
            <a:r>
              <a:rPr lang="en-US" sz="3200" dirty="0">
                <a:latin typeface="+mn-lt"/>
              </a:rPr>
              <a:t>“The land of Zebulun and the land of Naphtali, </a:t>
            </a:r>
          </a:p>
          <a:p>
            <a:r>
              <a:rPr lang="en-US" sz="3200" dirty="0">
                <a:latin typeface="+mn-lt"/>
              </a:rPr>
              <a:t>the way of the sea, beyond the Jordan, Galilee of the Gentiles- </a:t>
            </a:r>
            <a:r>
              <a:rPr lang="en-US" sz="3200" b="1" baseline="30000" dirty="0">
                <a:latin typeface="+mn-lt"/>
              </a:rPr>
              <a:t>16 </a:t>
            </a:r>
            <a:r>
              <a:rPr lang="en-US" sz="3200" dirty="0">
                <a:latin typeface="+mn-lt"/>
              </a:rPr>
              <a:t>the people dwelling in darkness </a:t>
            </a:r>
          </a:p>
          <a:p>
            <a:pPr>
              <a:tabLst>
                <a:tab pos="8458200" algn="r"/>
              </a:tabLst>
            </a:pPr>
            <a:r>
              <a:rPr lang="en-US" sz="3200" dirty="0">
                <a:latin typeface="+mn-lt"/>
              </a:rPr>
              <a:t>have seen a great light, and for those dwelling in the region and shadow of death, on them a light has dawned.” </a:t>
            </a:r>
            <a:r>
              <a:rPr lang="en-US" sz="3200" b="1" baseline="30000" dirty="0">
                <a:latin typeface="+mn-lt"/>
              </a:rPr>
              <a:t>17 </a:t>
            </a:r>
            <a:r>
              <a:rPr lang="en-US" sz="3200" dirty="0">
                <a:latin typeface="+mn-lt"/>
              </a:rPr>
              <a:t>From that time Jesus began to preach, saying, “Repent, for the kingdom of heaven is at hand.”</a:t>
            </a:r>
            <a:r>
              <a:rPr lang="en-US" sz="2800" b="1" dirty="0">
                <a:solidFill>
                  <a:prstClr val="black"/>
                </a:solidFill>
                <a:latin typeface="+mn-lt"/>
              </a:rPr>
              <a:t>	Mt 4:12-17</a:t>
            </a:r>
            <a:endParaRPr lang="en-US" sz="2800" dirty="0">
              <a:latin typeface="+mn-lt"/>
            </a:endParaRPr>
          </a:p>
        </p:txBody>
      </p:sp>
    </p:spTree>
    <p:extLst>
      <p:ext uri="{BB962C8B-B14F-4D97-AF65-F5344CB8AC3E}">
        <p14:creationId xmlns:p14="http://schemas.microsoft.com/office/powerpoint/2010/main" val="2370942539"/>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children sitting in a box&#10;&#10;AI-generated content may be incorrect.">
            <a:extLst>
              <a:ext uri="{FF2B5EF4-FFF2-40B4-BE49-F238E27FC236}">
                <a16:creationId xmlns:a16="http://schemas.microsoft.com/office/drawing/2014/main" id="{33E55CB0-0609-7F89-0869-E2A315941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4950" y="0"/>
            <a:ext cx="3857625" cy="6858000"/>
          </a:xfrm>
          <a:prstGeom prst="rect">
            <a:avLst/>
          </a:prstGeom>
        </p:spPr>
      </p:pic>
      <p:sp>
        <p:nvSpPr>
          <p:cNvPr id="4" name="TextBox 3">
            <a:extLst>
              <a:ext uri="{FF2B5EF4-FFF2-40B4-BE49-F238E27FC236}">
                <a16:creationId xmlns:a16="http://schemas.microsoft.com/office/drawing/2014/main" id="{D70354DA-A95F-05BA-A92A-8DEAAC9E68F1}"/>
              </a:ext>
            </a:extLst>
          </p:cNvPr>
          <p:cNvSpPr txBox="1"/>
          <p:nvPr/>
        </p:nvSpPr>
        <p:spPr>
          <a:xfrm>
            <a:off x="38100" y="526155"/>
            <a:ext cx="3790951" cy="4924425"/>
          </a:xfrm>
          <a:prstGeom prst="rect">
            <a:avLst/>
          </a:prstGeom>
          <a:noFill/>
        </p:spPr>
        <p:txBody>
          <a:bodyPr wrap="square">
            <a:spAutoFit/>
          </a:bodyPr>
          <a:lstStyle/>
          <a:p>
            <a:pPr marR="38100" lvl="0">
              <a:spcBef>
                <a:spcPts val="0"/>
              </a:spcBef>
              <a:spcAft>
                <a:spcPts val="0"/>
              </a:spcAft>
              <a:defRPr/>
            </a:pPr>
            <a:r>
              <a:rPr lang="en-US" sz="6000" b="1" kern="1400">
                <a:solidFill>
                  <a:srgbClr val="7030A0"/>
                </a:solidFill>
                <a:latin typeface="Calibri" panose="020F0502020204030204" pitchFamily="34" charset="0"/>
              </a:rPr>
              <a:t>Your </a:t>
            </a:r>
            <a:r>
              <a:rPr lang="en-US" sz="6000" b="1" kern="1400" dirty="0">
                <a:solidFill>
                  <a:srgbClr val="7030A0"/>
                </a:solidFill>
                <a:latin typeface="Calibri" panose="020F0502020204030204" pitchFamily="34" charset="0"/>
              </a:rPr>
              <a:t>Ship</a:t>
            </a:r>
            <a:endParaRPr lang="en-US" sz="6000" b="1" kern="1400" dirty="0">
              <a:ln>
                <a:noFill/>
              </a:ln>
              <a:solidFill>
                <a:srgbClr val="7030A0"/>
              </a:solidFill>
              <a:effectLst/>
              <a:latin typeface="Calibri" panose="020F0502020204030204" pitchFamily="34" charset="0"/>
            </a:endParaRPr>
          </a:p>
          <a:p>
            <a:pPr marR="38100" lvl="0">
              <a:spcBef>
                <a:spcPts val="0"/>
              </a:spcBef>
              <a:spcAft>
                <a:spcPts val="0"/>
              </a:spcAft>
              <a:defRPr/>
            </a:pPr>
            <a:r>
              <a:rPr lang="en-US" sz="4400" b="1" kern="1400" dirty="0">
                <a:ln>
                  <a:noFill/>
                </a:ln>
                <a:solidFill>
                  <a:srgbClr val="000000"/>
                </a:solidFill>
                <a:effectLst/>
                <a:latin typeface="Calibri" panose="020F0502020204030204" pitchFamily="34" charset="0"/>
              </a:rPr>
              <a:t>Individuals</a:t>
            </a:r>
          </a:p>
          <a:p>
            <a:pPr marR="38100" lvl="0">
              <a:spcBef>
                <a:spcPts val="0"/>
              </a:spcBef>
              <a:spcAft>
                <a:spcPts val="0"/>
              </a:spcAft>
              <a:defRPr/>
            </a:pPr>
            <a:endParaRPr lang="en-US" sz="1000" b="1" kern="1400" dirty="0">
              <a:ln>
                <a:noFill/>
              </a:ln>
              <a:solidFill>
                <a:srgbClr val="000000"/>
              </a:solidFill>
              <a:effectLst/>
              <a:uFill>
                <a:solidFill>
                  <a:srgbClr val="3E0000"/>
                </a:solidFill>
              </a:uFill>
              <a:latin typeface="Calibri" panose="020F0502020204030204" pitchFamily="34" charset="0"/>
            </a:endParaRPr>
          </a:p>
          <a:p>
            <a:pPr marR="38100" lvl="0">
              <a:spcBef>
                <a:spcPts val="0"/>
              </a:spcBef>
              <a:spcAft>
                <a:spcPts val="0"/>
              </a:spcAft>
              <a:defRPr/>
            </a:pPr>
            <a:r>
              <a:rPr lang="en-US" sz="4400" b="1" kern="1400" dirty="0">
                <a:solidFill>
                  <a:srgbClr val="000000"/>
                </a:solidFill>
                <a:uFill>
                  <a:solidFill>
                    <a:srgbClr val="3E0000"/>
                  </a:solidFill>
                </a:uFill>
                <a:latin typeface="Calibri" panose="020F0502020204030204" pitchFamily="34" charset="0"/>
              </a:rPr>
              <a:t>Relationships</a:t>
            </a:r>
          </a:p>
          <a:p>
            <a:pPr marR="38100" lvl="0">
              <a:spcBef>
                <a:spcPts val="0"/>
              </a:spcBef>
              <a:spcAft>
                <a:spcPts val="0"/>
              </a:spcAft>
              <a:defRPr/>
            </a:pPr>
            <a:endParaRPr lang="en-US" sz="1200" b="1" kern="1400" dirty="0">
              <a:ln>
                <a:noFill/>
              </a:ln>
              <a:solidFill>
                <a:srgbClr val="000000"/>
              </a:solidFill>
              <a:effectLst/>
              <a:uFill>
                <a:solidFill>
                  <a:srgbClr val="3E0000"/>
                </a:solidFill>
              </a:uFill>
              <a:latin typeface="Calibri" panose="020F0502020204030204" pitchFamily="34" charset="0"/>
            </a:endParaRPr>
          </a:p>
          <a:p>
            <a:pPr marR="38100" lvl="0">
              <a:spcBef>
                <a:spcPts val="0"/>
              </a:spcBef>
              <a:spcAft>
                <a:spcPts val="0"/>
              </a:spcAft>
              <a:defRPr/>
            </a:pPr>
            <a:r>
              <a:rPr lang="en-US" sz="4400" b="1" kern="1400" dirty="0">
                <a:ln>
                  <a:noFill/>
                </a:ln>
                <a:solidFill>
                  <a:srgbClr val="000000"/>
                </a:solidFill>
                <a:effectLst/>
                <a:uFill>
                  <a:solidFill>
                    <a:srgbClr val="3E0000"/>
                  </a:solidFill>
                </a:uFill>
                <a:latin typeface="Calibri" panose="020F0502020204030204" pitchFamily="34" charset="0"/>
              </a:rPr>
              <a:t>Earth, Dark Space, </a:t>
            </a:r>
          </a:p>
          <a:p>
            <a:pPr marR="38100" lvl="0">
              <a:spcBef>
                <a:spcPts val="0"/>
              </a:spcBef>
              <a:spcAft>
                <a:spcPts val="0"/>
              </a:spcAft>
              <a:defRPr/>
            </a:pPr>
            <a:endParaRPr lang="en-US" sz="1200" b="1" kern="1400" dirty="0">
              <a:solidFill>
                <a:srgbClr val="000000"/>
              </a:solidFill>
              <a:uFill>
                <a:solidFill>
                  <a:srgbClr val="3E0000"/>
                </a:solidFill>
              </a:uFill>
              <a:latin typeface="Calibri" panose="020F0502020204030204" pitchFamily="34" charset="0"/>
            </a:endParaRPr>
          </a:p>
          <a:p>
            <a:pPr marR="38100" lvl="0">
              <a:spcBef>
                <a:spcPts val="0"/>
              </a:spcBef>
              <a:spcAft>
                <a:spcPts val="0"/>
              </a:spcAft>
              <a:defRPr/>
            </a:pPr>
            <a:r>
              <a:rPr lang="en-US" sz="4400" b="1" kern="1400" dirty="0">
                <a:ln>
                  <a:noFill/>
                </a:ln>
                <a:solidFill>
                  <a:srgbClr val="000000"/>
                </a:solidFill>
                <a:effectLst/>
                <a:uFill>
                  <a:solidFill>
                    <a:srgbClr val="3E0000"/>
                  </a:solidFill>
                </a:uFill>
                <a:latin typeface="Calibri" panose="020F0502020204030204" pitchFamily="34" charset="0"/>
              </a:rPr>
              <a:t>Heavens</a:t>
            </a:r>
          </a:p>
        </p:txBody>
      </p:sp>
    </p:spTree>
    <p:extLst>
      <p:ext uri="{BB962C8B-B14F-4D97-AF65-F5344CB8AC3E}">
        <p14:creationId xmlns:p14="http://schemas.microsoft.com/office/powerpoint/2010/main" val="1416286904"/>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C2EAA-EE79-BAE7-ADE6-300549B2661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8ECE00F-C623-20A0-AC08-A1DDFFCC6C38}"/>
              </a:ext>
            </a:extLst>
          </p:cNvPr>
          <p:cNvSpPr txBox="1"/>
          <p:nvPr/>
        </p:nvSpPr>
        <p:spPr>
          <a:xfrm>
            <a:off x="38100" y="193018"/>
            <a:ext cx="9144000" cy="1938992"/>
          </a:xfrm>
          <a:prstGeom prst="rect">
            <a:avLst/>
          </a:prstGeom>
          <a:noFill/>
        </p:spPr>
        <p:txBody>
          <a:bodyPr wrap="square">
            <a:spAutoFit/>
          </a:bodyPr>
          <a:lstStyle/>
          <a:p>
            <a:pPr marR="38100" lvl="0" algn="ctr">
              <a:spcBef>
                <a:spcPts val="0"/>
              </a:spcBef>
              <a:spcAft>
                <a:spcPts val="0"/>
              </a:spcAft>
              <a:defRPr/>
            </a:pPr>
            <a:r>
              <a:rPr lang="en-US" sz="6000" b="1" kern="1400" dirty="0">
                <a:ln>
                  <a:noFill/>
                </a:ln>
                <a:solidFill>
                  <a:srgbClr val="000000"/>
                </a:solidFill>
                <a:effectLst/>
                <a:latin typeface="Calibri" panose="020F0502020204030204" pitchFamily="34" charset="0"/>
              </a:rPr>
              <a:t>God shines light into</a:t>
            </a:r>
          </a:p>
          <a:p>
            <a:pPr marR="38100" lvl="0" algn="ctr">
              <a:spcBef>
                <a:spcPts val="0"/>
              </a:spcBef>
              <a:spcAft>
                <a:spcPts val="0"/>
              </a:spcAft>
              <a:defRPr/>
            </a:pPr>
            <a:r>
              <a:rPr lang="en-US" sz="6000" b="1" kern="1400" dirty="0">
                <a:ln>
                  <a:noFill/>
                </a:ln>
                <a:solidFill>
                  <a:srgbClr val="000000"/>
                </a:solidFill>
                <a:effectLst/>
                <a:latin typeface="Calibri" panose="020F0502020204030204" pitchFamily="34" charset="0"/>
              </a:rPr>
              <a:t>my </a:t>
            </a:r>
            <a:r>
              <a:rPr lang="en-US" sz="6000" b="1" kern="1400" dirty="0">
                <a:ln>
                  <a:noFill/>
                </a:ln>
                <a:solidFill>
                  <a:schemeClr val="tx1">
                    <a:lumMod val="65000"/>
                    <a:lumOff val="35000"/>
                  </a:schemeClr>
                </a:solidFill>
                <a:effectLst/>
                <a:latin typeface="Calibri" panose="020F0502020204030204" pitchFamily="34" charset="0"/>
              </a:rPr>
              <a:t>[ </a:t>
            </a:r>
            <a:r>
              <a:rPr lang="en-US" sz="6000" b="1" u="sng" kern="1400" dirty="0">
                <a:solidFill>
                  <a:schemeClr val="tx1">
                    <a:lumMod val="65000"/>
                    <a:lumOff val="35000"/>
                  </a:schemeClr>
                </a:solidFill>
                <a:uFill>
                  <a:solidFill>
                    <a:srgbClr val="3E0000"/>
                  </a:solidFill>
                </a:uFill>
                <a:latin typeface="Calibri" panose="020F0502020204030204" pitchFamily="34" charset="0"/>
              </a:rPr>
              <a:t>suitcase</a:t>
            </a:r>
            <a:r>
              <a:rPr lang="en-US" sz="6000" b="1" kern="1400" dirty="0">
                <a:solidFill>
                  <a:schemeClr val="tx1">
                    <a:lumMod val="65000"/>
                    <a:lumOff val="35000"/>
                  </a:schemeClr>
                </a:solidFill>
                <a:uFill>
                  <a:solidFill>
                    <a:srgbClr val="3E0000"/>
                  </a:solidFill>
                </a:uFill>
                <a:latin typeface="Calibri" panose="020F0502020204030204" pitchFamily="34" charset="0"/>
              </a:rPr>
              <a:t> ] </a:t>
            </a:r>
            <a:r>
              <a:rPr lang="en-US" sz="6000" b="1" u="sng" kern="1400" dirty="0">
                <a:solidFill>
                  <a:srgbClr val="000000"/>
                </a:solidFill>
                <a:uFill>
                  <a:solidFill>
                    <a:srgbClr val="3E0000"/>
                  </a:solidFill>
                </a:uFill>
                <a:latin typeface="Calibri" panose="020F0502020204030204" pitchFamily="34" charset="0"/>
              </a:rPr>
              <a:t>soul</a:t>
            </a:r>
            <a:r>
              <a:rPr lang="en-US" sz="6000" b="1" kern="1400" dirty="0">
                <a:solidFill>
                  <a:srgbClr val="000000"/>
                </a:solidFill>
                <a:uFill>
                  <a:solidFill>
                    <a:srgbClr val="3E0000"/>
                  </a:solidFill>
                </a:uFill>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3" name="TextBox 2">
            <a:extLst>
              <a:ext uri="{FF2B5EF4-FFF2-40B4-BE49-F238E27FC236}">
                <a16:creationId xmlns:a16="http://schemas.microsoft.com/office/drawing/2014/main" id="{8EF74188-4AC9-3D54-2C7A-1788A96A4AFB}"/>
              </a:ext>
            </a:extLst>
          </p:cNvPr>
          <p:cNvSpPr txBox="1">
            <a:spLocks noChangeArrowheads="1"/>
          </p:cNvSpPr>
          <p:nvPr/>
        </p:nvSpPr>
        <p:spPr bwMode="auto">
          <a:xfrm>
            <a:off x="228600" y="2710054"/>
            <a:ext cx="87630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8200" algn="r"/>
              </a:tabLst>
            </a:pPr>
            <a:r>
              <a:rPr lang="en-US" sz="3200" dirty="0"/>
              <a:t>But if we walk in the light, as he is in the light, we have fellowship with one another, and the blood of Jesus his Son cleanses us from all sin. </a:t>
            </a:r>
            <a:r>
              <a:rPr lang="en-US" sz="3200" b="1" baseline="30000" dirty="0"/>
              <a:t>8 </a:t>
            </a:r>
            <a:r>
              <a:rPr lang="en-US" sz="3200" dirty="0"/>
              <a:t>If we say we have no sin, we deceive ourselves, and the truth is not in us. </a:t>
            </a:r>
            <a:r>
              <a:rPr lang="en-US" sz="3200" b="1" baseline="30000" dirty="0"/>
              <a:t>9 </a:t>
            </a:r>
            <a:r>
              <a:rPr lang="en-US" sz="3200" dirty="0"/>
              <a:t>If we confess our sins, he is faithful and just to forgive us our sins and to cleanse us from all unrighteousness. </a:t>
            </a:r>
            <a:r>
              <a:rPr lang="en-US" sz="2800" b="1" dirty="0">
                <a:solidFill>
                  <a:prstClr val="black"/>
                </a:solidFill>
                <a:latin typeface="+mn-lt"/>
              </a:rPr>
              <a:t>	1 Jn 1:7-9</a:t>
            </a:r>
            <a:endParaRPr lang="en-US" sz="2800" dirty="0">
              <a:latin typeface="+mn-lt"/>
            </a:endParaRPr>
          </a:p>
        </p:txBody>
      </p:sp>
      <p:sp>
        <p:nvSpPr>
          <p:cNvPr id="4" name="Explosion: 8 Points 3">
            <a:extLst>
              <a:ext uri="{FF2B5EF4-FFF2-40B4-BE49-F238E27FC236}">
                <a16:creationId xmlns:a16="http://schemas.microsoft.com/office/drawing/2014/main" id="{4C600121-6018-D90C-A9E3-A7FFB5740468}"/>
              </a:ext>
            </a:extLst>
          </p:cNvPr>
          <p:cNvSpPr/>
          <p:nvPr/>
        </p:nvSpPr>
        <p:spPr>
          <a:xfrm>
            <a:off x="990600" y="97023"/>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7539308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61BE1-EB50-9C23-857D-1290A62CE25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5FE2991-1EAD-1CD6-59B0-3EF2A31A986C}"/>
              </a:ext>
            </a:extLst>
          </p:cNvPr>
          <p:cNvSpPr txBox="1">
            <a:spLocks noChangeArrowheads="1"/>
          </p:cNvSpPr>
          <p:nvPr/>
        </p:nvSpPr>
        <p:spPr bwMode="auto">
          <a:xfrm>
            <a:off x="228600" y="228600"/>
            <a:ext cx="87630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8200" algn="r"/>
              </a:tabLst>
            </a:pPr>
            <a:r>
              <a:rPr lang="en-US" sz="3600" dirty="0">
                <a:latin typeface="+mn-lt"/>
              </a:rPr>
              <a:t>But he gives more grace. Therefore it says, “God opposes the proud but gives grace to the humble.” </a:t>
            </a:r>
            <a:r>
              <a:rPr lang="en-US" sz="3600" b="1" baseline="30000" dirty="0">
                <a:latin typeface="+mn-lt"/>
              </a:rPr>
              <a:t>7 </a:t>
            </a:r>
            <a:r>
              <a:rPr lang="en-US" sz="3600" dirty="0">
                <a:latin typeface="+mn-lt"/>
              </a:rPr>
              <a:t>Submit yourselves therefore to God. Resist the devil, and he will flee from you. </a:t>
            </a:r>
            <a:r>
              <a:rPr lang="en-US" sz="3600" b="1" baseline="30000" dirty="0">
                <a:latin typeface="+mn-lt"/>
              </a:rPr>
              <a:t>8 </a:t>
            </a:r>
            <a:r>
              <a:rPr lang="en-US" sz="3600" dirty="0">
                <a:latin typeface="+mn-lt"/>
              </a:rPr>
              <a:t>Draw near to God, and he will draw near to you. Cleanse your hands, you sinners, and purify your hearts, you double-minded. </a:t>
            </a:r>
            <a:r>
              <a:rPr lang="en-US" sz="3600" b="1" baseline="30000" dirty="0">
                <a:latin typeface="+mn-lt"/>
              </a:rPr>
              <a:t>9 </a:t>
            </a:r>
            <a:r>
              <a:rPr lang="en-US" sz="3600" dirty="0">
                <a:latin typeface="+mn-lt"/>
              </a:rPr>
              <a:t>Be wretched and mourn and weep. Let your laughter be turned to mourning and your joy to gloom. </a:t>
            </a:r>
            <a:r>
              <a:rPr lang="en-US" sz="3600" b="1" baseline="30000" dirty="0">
                <a:latin typeface="+mn-lt"/>
              </a:rPr>
              <a:t>10 </a:t>
            </a:r>
            <a:r>
              <a:rPr lang="en-US" sz="3600" dirty="0">
                <a:latin typeface="+mn-lt"/>
              </a:rPr>
              <a:t>Humble yourselves before the Lord, and he will exalt you. </a:t>
            </a:r>
            <a:r>
              <a:rPr lang="en-US" sz="2800" b="1" dirty="0">
                <a:solidFill>
                  <a:prstClr val="black"/>
                </a:solidFill>
                <a:latin typeface="+mn-lt"/>
              </a:rPr>
              <a:t>	Ja 4:6-10</a:t>
            </a:r>
            <a:endParaRPr lang="en-US" sz="2800" dirty="0">
              <a:latin typeface="+mn-lt"/>
            </a:endParaRPr>
          </a:p>
        </p:txBody>
      </p:sp>
    </p:spTree>
    <p:extLst>
      <p:ext uri="{BB962C8B-B14F-4D97-AF65-F5344CB8AC3E}">
        <p14:creationId xmlns:p14="http://schemas.microsoft.com/office/powerpoint/2010/main" val="4216826443"/>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10981-6C57-098F-B4E2-81D4A54A236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67D69C-1E6A-FCA4-C5F3-608F274768DE}"/>
              </a:ext>
            </a:extLst>
          </p:cNvPr>
          <p:cNvSpPr txBox="1"/>
          <p:nvPr/>
        </p:nvSpPr>
        <p:spPr>
          <a:xfrm>
            <a:off x="647700" y="1143000"/>
            <a:ext cx="7848600" cy="3908762"/>
          </a:xfrm>
          <a:prstGeom prst="rect">
            <a:avLst/>
          </a:prstGeom>
          <a:noFill/>
        </p:spPr>
        <p:txBody>
          <a:bodyPr wrap="square">
            <a:spAutoFit/>
          </a:bodyPr>
          <a:lstStyle/>
          <a:p>
            <a:pPr marR="38100" lvl="0" algn="ctr">
              <a:spcBef>
                <a:spcPts val="0"/>
              </a:spcBef>
              <a:spcAft>
                <a:spcPts val="0"/>
              </a:spcAft>
              <a:defRPr/>
            </a:pPr>
            <a:r>
              <a:rPr lang="en-US" sz="6000" b="1" kern="1400" dirty="0">
                <a:ln>
                  <a:noFill/>
                </a:ln>
                <a:solidFill>
                  <a:srgbClr val="000000"/>
                </a:solidFill>
                <a:effectLst/>
                <a:latin typeface="Calibri" panose="020F0502020204030204" pitchFamily="34" charset="0"/>
              </a:rPr>
              <a:t>Repentance brings our </a:t>
            </a:r>
            <a:r>
              <a:rPr lang="en-US" sz="6000" b="1" u="sng" kern="1400" dirty="0">
                <a:solidFill>
                  <a:srgbClr val="000000"/>
                </a:solidFill>
                <a:uFill>
                  <a:solidFill>
                    <a:srgbClr val="3E0000"/>
                  </a:solidFill>
                </a:uFill>
                <a:latin typeface="Calibri" panose="020F0502020204030204" pitchFamily="34" charset="0"/>
              </a:rPr>
              <a:t>thinking</a:t>
            </a:r>
            <a:r>
              <a:rPr lang="en-US" sz="6000" b="1" kern="1400" dirty="0">
                <a:ln>
                  <a:noFill/>
                </a:ln>
                <a:solidFill>
                  <a:srgbClr val="000000"/>
                </a:solidFill>
                <a:effectLst/>
                <a:latin typeface="Calibri" panose="020F0502020204030204" pitchFamily="34" charset="0"/>
              </a:rPr>
              <a:t> into </a:t>
            </a:r>
            <a:r>
              <a:rPr lang="en-US" sz="6000" b="1" u="sng" kern="1400" dirty="0">
                <a:solidFill>
                  <a:srgbClr val="000000"/>
                </a:solidFill>
                <a:uFill>
                  <a:solidFill>
                    <a:srgbClr val="3E0000"/>
                  </a:solidFill>
                </a:uFill>
                <a:latin typeface="Calibri" panose="020F0502020204030204" pitchFamily="34" charset="0"/>
              </a:rPr>
              <a:t>alignment</a:t>
            </a:r>
            <a:r>
              <a:rPr lang="en-US" sz="6000" b="1" kern="1400" dirty="0">
                <a:ln>
                  <a:noFill/>
                </a:ln>
                <a:solidFill>
                  <a:srgbClr val="000000"/>
                </a:solidFill>
                <a:effectLst/>
                <a:latin typeface="Calibri" panose="020F0502020204030204" pitchFamily="34" charset="0"/>
              </a:rPr>
              <a:t> with </a:t>
            </a:r>
            <a:r>
              <a:rPr lang="en-US" sz="6000" b="1" u="sng" kern="1400" dirty="0">
                <a:solidFill>
                  <a:srgbClr val="000000"/>
                </a:solidFill>
                <a:uFill>
                  <a:solidFill>
                    <a:srgbClr val="3E0000"/>
                  </a:solidFill>
                </a:uFill>
                <a:latin typeface="Calibri" panose="020F0502020204030204" pitchFamily="34" charset="0"/>
              </a:rPr>
              <a:t>God’s</a:t>
            </a:r>
            <a:r>
              <a:rPr lang="en-US" sz="6000" b="1" kern="1400" dirty="0">
                <a:solidFill>
                  <a:schemeClr val="tx1">
                    <a:lumMod val="65000"/>
                    <a:lumOff val="35000"/>
                  </a:schemeClr>
                </a:solidFill>
                <a:uFill>
                  <a:solidFill>
                    <a:srgbClr val="3E0000"/>
                  </a:solidFill>
                </a:u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thinking</a:t>
            </a:r>
            <a:r>
              <a:rPr lang="en-US" sz="6000" b="1" kern="1400" dirty="0">
                <a:solidFill>
                  <a:srgbClr val="000000"/>
                </a:solidFill>
                <a:uFill>
                  <a:solidFill>
                    <a:srgbClr val="3E0000"/>
                  </a:solidFill>
                </a:uFill>
                <a:latin typeface="Calibri" panose="020F0502020204030204" pitchFamily="34" charset="0"/>
              </a:rPr>
              <a:t>.</a:t>
            </a:r>
          </a:p>
          <a:p>
            <a:pPr marR="38100" lvl="0" algn="ctr">
              <a:spcBef>
                <a:spcPts val="0"/>
              </a:spcBef>
              <a:spcAft>
                <a:spcPts val="0"/>
              </a:spcAft>
              <a:defRPr/>
            </a:pPr>
            <a:endParaRPr lang="en-US" sz="2000" b="1" kern="1400" dirty="0">
              <a:ln>
                <a:noFill/>
              </a:ln>
              <a:solidFill>
                <a:srgbClr val="000000"/>
              </a:solidFill>
              <a:effectLst/>
              <a:uFill>
                <a:solidFill>
                  <a:srgbClr val="3E0000"/>
                </a:solidFill>
              </a:uFill>
              <a:latin typeface="Calibri" panose="020F0502020204030204" pitchFamily="34" charset="0"/>
            </a:endParaRPr>
          </a:p>
          <a:p>
            <a:pPr marR="38100" lvl="0">
              <a:spcBef>
                <a:spcPts val="0"/>
              </a:spcBef>
              <a:spcAft>
                <a:spcPts val="0"/>
              </a:spcAft>
              <a:defRPr/>
            </a:pPr>
            <a:r>
              <a:rPr lang="en-US" sz="2400" b="1" kern="1400" dirty="0">
                <a:solidFill>
                  <a:srgbClr val="000000"/>
                </a:solidFill>
                <a:uFill>
                  <a:solidFill>
                    <a:srgbClr val="3E0000"/>
                  </a:solidFill>
                </a:uFill>
                <a:latin typeface="Calibri" panose="020F0502020204030204" pitchFamily="34" charset="0"/>
              </a:rPr>
              <a:t>Rob Reimer- Soul Care E-course Lesson 11, Principle 2, Repentance</a:t>
            </a:r>
            <a:endParaRPr lang="en-US" sz="24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4BE5D2B2-7A5E-943E-C53C-A04EA120E122}"/>
              </a:ext>
            </a:extLst>
          </p:cNvPr>
          <p:cNvSpPr/>
          <p:nvPr/>
        </p:nvSpPr>
        <p:spPr>
          <a:xfrm>
            <a:off x="685800" y="850244"/>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3969118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FEA57-737B-8A2F-15D9-B5847CFA89F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84BD589-01F2-9792-6D1E-A6DE1313716A}"/>
              </a:ext>
            </a:extLst>
          </p:cNvPr>
          <p:cNvSpPr txBox="1"/>
          <p:nvPr/>
        </p:nvSpPr>
        <p:spPr>
          <a:xfrm>
            <a:off x="647700" y="1474619"/>
            <a:ext cx="7848600" cy="3908762"/>
          </a:xfrm>
          <a:prstGeom prst="rect">
            <a:avLst/>
          </a:prstGeom>
          <a:noFill/>
        </p:spPr>
        <p:txBody>
          <a:bodyPr wrap="square">
            <a:spAutoFit/>
          </a:bodyPr>
          <a:lstStyle/>
          <a:p>
            <a:pPr marR="38100" lvl="0" algn="ctr">
              <a:spcBef>
                <a:spcPts val="0"/>
              </a:spcBef>
              <a:spcAft>
                <a:spcPts val="0"/>
              </a:spcAft>
              <a:defRPr/>
            </a:pPr>
            <a:r>
              <a:rPr lang="en-US" sz="6000" b="1" u="sng" kern="1400" dirty="0">
                <a:solidFill>
                  <a:srgbClr val="000000"/>
                </a:solidFill>
                <a:uFill>
                  <a:solidFill>
                    <a:srgbClr val="3E0000"/>
                  </a:solidFill>
                </a:uFill>
                <a:latin typeface="Calibri" panose="020F0502020204030204" pitchFamily="34" charset="0"/>
              </a:rPr>
              <a:t>Pride</a:t>
            </a:r>
            <a:r>
              <a:rPr lang="en-US" sz="6000" b="1" kern="1400" dirty="0">
                <a:ln>
                  <a:noFill/>
                </a:ln>
                <a:solidFill>
                  <a:srgbClr val="000000"/>
                </a:solidFill>
                <a:effectLst/>
                <a:latin typeface="Calibri" panose="020F0502020204030204" pitchFamily="34" charset="0"/>
              </a:rPr>
              <a:t> is the ultimate </a:t>
            </a:r>
            <a:r>
              <a:rPr lang="en-US" sz="6000" b="1" u="sng" kern="1400" dirty="0">
                <a:solidFill>
                  <a:srgbClr val="000000"/>
                </a:solidFill>
                <a:uFill>
                  <a:solidFill>
                    <a:srgbClr val="3E0000"/>
                  </a:solidFill>
                </a:uFill>
                <a:latin typeface="Calibri" panose="020F0502020204030204" pitchFamily="34" charset="0"/>
              </a:rPr>
              <a:t>enemy</a:t>
            </a:r>
            <a:r>
              <a:rPr lang="en-US" sz="6000" b="1" kern="1400" dirty="0">
                <a:ln>
                  <a:noFill/>
                </a:ln>
                <a:solidFill>
                  <a:srgbClr val="000000"/>
                </a:solidFill>
                <a:effectLst/>
                <a:latin typeface="Calibri" panose="020F0502020204030204" pitchFamily="34" charset="0"/>
              </a:rPr>
              <a:t> of </a:t>
            </a:r>
            <a:r>
              <a:rPr lang="en-US" sz="6000" b="1" u="sng" kern="1400" dirty="0">
                <a:solidFill>
                  <a:srgbClr val="000000"/>
                </a:solidFill>
                <a:uFill>
                  <a:solidFill>
                    <a:srgbClr val="3E0000"/>
                  </a:solidFill>
                </a:uFill>
                <a:latin typeface="Calibri" panose="020F0502020204030204" pitchFamily="34" charset="0"/>
              </a:rPr>
              <a:t>True</a:t>
            </a:r>
            <a:r>
              <a:rPr lang="en-US" sz="6000" b="1" kern="1400" dirty="0">
                <a:solidFill>
                  <a:schemeClr val="tx1">
                    <a:lumMod val="65000"/>
                    <a:lumOff val="35000"/>
                  </a:schemeClr>
                </a:solidFill>
                <a:uFill>
                  <a:solidFill>
                    <a:srgbClr val="3E0000"/>
                  </a:solidFill>
                </a:u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Confession</a:t>
            </a:r>
            <a:r>
              <a:rPr lang="en-US" sz="6000" b="1" kern="1400" dirty="0">
                <a:solidFill>
                  <a:srgbClr val="000000"/>
                </a:solidFill>
                <a:uFill>
                  <a:solidFill>
                    <a:srgbClr val="3E0000"/>
                  </a:solidFill>
                </a:uFill>
                <a:latin typeface="Calibri" panose="020F0502020204030204" pitchFamily="34" charset="0"/>
              </a:rPr>
              <a:t>.</a:t>
            </a:r>
          </a:p>
          <a:p>
            <a:pPr marR="38100" lvl="0" algn="ctr">
              <a:spcBef>
                <a:spcPts val="0"/>
              </a:spcBef>
              <a:spcAft>
                <a:spcPts val="0"/>
              </a:spcAft>
              <a:defRPr/>
            </a:pPr>
            <a:endParaRPr lang="en-US" sz="2000" b="1" kern="1400" dirty="0">
              <a:ln>
                <a:noFill/>
              </a:ln>
              <a:solidFill>
                <a:srgbClr val="000000"/>
              </a:solidFill>
              <a:effectLst/>
              <a:uFill>
                <a:solidFill>
                  <a:srgbClr val="3E0000"/>
                </a:solidFill>
              </a:uFill>
              <a:latin typeface="Calibri" panose="020F0502020204030204" pitchFamily="34" charset="0"/>
            </a:endParaRPr>
          </a:p>
          <a:p>
            <a:pPr marR="38100" lvl="0">
              <a:spcBef>
                <a:spcPts val="0"/>
              </a:spcBef>
              <a:spcAft>
                <a:spcPts val="0"/>
              </a:spcAft>
              <a:defRPr/>
            </a:pPr>
            <a:r>
              <a:rPr lang="en-US" sz="2400" b="1" kern="1400" dirty="0">
                <a:solidFill>
                  <a:srgbClr val="000000"/>
                </a:solidFill>
                <a:uFill>
                  <a:solidFill>
                    <a:srgbClr val="3E0000"/>
                  </a:solidFill>
                </a:uFill>
                <a:latin typeface="Calibri" panose="020F0502020204030204" pitchFamily="34" charset="0"/>
              </a:rPr>
              <a:t>Rob Reimer- Soul Care E-course Lesson 11, Principle 2, Repentance</a:t>
            </a:r>
            <a:endParaRPr lang="en-US" sz="24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751F2C21-5309-440B-A027-235A13D1BDF1}"/>
              </a:ext>
            </a:extLst>
          </p:cNvPr>
          <p:cNvSpPr/>
          <p:nvPr/>
        </p:nvSpPr>
        <p:spPr>
          <a:xfrm>
            <a:off x="990600" y="1181863"/>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3499316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0D2A0-448F-50F7-BBC0-4C8E9D8A2A6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ECA8B5B-327E-D4DE-3BBB-6148019FA065}"/>
              </a:ext>
            </a:extLst>
          </p:cNvPr>
          <p:cNvSpPr txBox="1"/>
          <p:nvPr/>
        </p:nvSpPr>
        <p:spPr>
          <a:xfrm>
            <a:off x="0" y="838200"/>
            <a:ext cx="9144000" cy="2862322"/>
          </a:xfrm>
          <a:prstGeom prst="rect">
            <a:avLst/>
          </a:prstGeom>
          <a:noFill/>
        </p:spPr>
        <p:txBody>
          <a:bodyPr wrap="square">
            <a:spAutoFit/>
          </a:bodyPr>
          <a:lstStyle/>
          <a:p>
            <a:pPr marR="38100" lvl="0" algn="ctr">
              <a:spcBef>
                <a:spcPts val="0"/>
              </a:spcBef>
              <a:spcAft>
                <a:spcPts val="0"/>
              </a:spcAft>
              <a:defRPr/>
            </a:pPr>
            <a:r>
              <a:rPr lang="en-US" sz="6000" b="1" kern="1400" dirty="0">
                <a:solidFill>
                  <a:srgbClr val="000000"/>
                </a:solidFill>
                <a:latin typeface="Calibri" panose="020F0502020204030204" pitchFamily="34" charset="0"/>
              </a:rPr>
              <a:t>I must walk in</a:t>
            </a:r>
          </a:p>
          <a:p>
            <a:pPr marR="38100" lvl="0" algn="ctr">
              <a:spcBef>
                <a:spcPts val="0"/>
              </a:spcBef>
              <a:spcAft>
                <a:spcPts val="0"/>
              </a:spcAft>
              <a:defRPr/>
            </a:pPr>
            <a:r>
              <a:rPr lang="en-US" sz="6000" b="1" kern="1400" dirty="0">
                <a:solidFill>
                  <a:srgbClr val="000000"/>
                </a:solidFill>
                <a:latin typeface="Calibri" panose="020F0502020204030204" pitchFamily="34" charset="0"/>
              </a:rPr>
              <a:t>REPENTANCE</a:t>
            </a:r>
          </a:p>
          <a:p>
            <a:pPr marR="38100" lvl="0" algn="ctr">
              <a:spcBef>
                <a:spcPts val="0"/>
              </a:spcBef>
              <a:spcAft>
                <a:spcPts val="0"/>
              </a:spcAft>
              <a:defRPr/>
            </a:pPr>
            <a:r>
              <a:rPr lang="en-US" sz="6000" b="1" kern="1400" dirty="0">
                <a:solidFill>
                  <a:srgbClr val="000000"/>
                </a:solidFill>
                <a:latin typeface="Calibri" panose="020F0502020204030204" pitchFamily="34" charset="0"/>
              </a:rPr>
              <a:t>every day</a:t>
            </a:r>
            <a:r>
              <a:rPr lang="en-US" sz="6000" b="1" kern="1400" dirty="0">
                <a:ln>
                  <a:noFill/>
                </a:ln>
                <a:solidFill>
                  <a:srgbClr val="000000"/>
                </a:solidFill>
                <a:effectLst/>
                <a:latin typeface="Calibri" panose="020F0502020204030204" pitchFamily="34" charset="0"/>
              </a:rPr>
              <a:t>.</a:t>
            </a:r>
            <a:endParaRPr lang="en-US" sz="3200" b="1" kern="1400" dirty="0">
              <a:ln>
                <a:noFill/>
              </a:ln>
              <a:solidFill>
                <a:srgbClr val="000000"/>
              </a:solidFill>
              <a:effectLst/>
              <a:uFill>
                <a:solidFill>
                  <a:srgbClr val="3E0000"/>
                </a:solidFill>
              </a:uFill>
              <a:latin typeface="Calibri" panose="020F0502020204030204" pitchFamily="34" charset="0"/>
            </a:endParaRPr>
          </a:p>
        </p:txBody>
      </p:sp>
      <p:sp>
        <p:nvSpPr>
          <p:cNvPr id="5" name="TextBox 4">
            <a:extLst>
              <a:ext uri="{FF2B5EF4-FFF2-40B4-BE49-F238E27FC236}">
                <a16:creationId xmlns:a16="http://schemas.microsoft.com/office/drawing/2014/main" id="{FB3F617B-4A9F-FA51-FA94-4F428E617D82}"/>
              </a:ext>
            </a:extLst>
          </p:cNvPr>
          <p:cNvSpPr txBox="1">
            <a:spLocks noChangeArrowheads="1"/>
          </p:cNvSpPr>
          <p:nvPr/>
        </p:nvSpPr>
        <p:spPr bwMode="auto">
          <a:xfrm>
            <a:off x="190500" y="4419600"/>
            <a:ext cx="87630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8200" algn="r"/>
              </a:tabLst>
            </a:pPr>
            <a:r>
              <a:rPr lang="en-US" sz="3200" dirty="0">
                <a:latin typeface="+mn-lt"/>
              </a:rPr>
              <a:t>From that time Jesus began to preach, saying, “Repent, for the kingdom of heaven is at hand.”</a:t>
            </a:r>
            <a:r>
              <a:rPr lang="en-US" sz="2800" b="1" dirty="0">
                <a:solidFill>
                  <a:prstClr val="black"/>
                </a:solidFill>
                <a:latin typeface="+mn-lt"/>
              </a:rPr>
              <a:t>	</a:t>
            </a:r>
          </a:p>
          <a:p>
            <a:pPr>
              <a:tabLst>
                <a:tab pos="8458200" algn="r"/>
              </a:tabLst>
            </a:pPr>
            <a:r>
              <a:rPr lang="en-US" sz="2800" b="1" dirty="0">
                <a:solidFill>
                  <a:prstClr val="black"/>
                </a:solidFill>
                <a:latin typeface="+mn-lt"/>
              </a:rPr>
              <a:t>	Mt 4:12-17</a:t>
            </a:r>
            <a:endParaRPr lang="en-US" sz="2800" dirty="0">
              <a:latin typeface="+mn-lt"/>
            </a:endParaRPr>
          </a:p>
        </p:txBody>
      </p:sp>
    </p:spTree>
    <p:extLst>
      <p:ext uri="{BB962C8B-B14F-4D97-AF65-F5344CB8AC3E}">
        <p14:creationId xmlns:p14="http://schemas.microsoft.com/office/powerpoint/2010/main" val="3121094754"/>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Props1.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3.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18755</TotalTime>
  <Words>451</Words>
  <Application>Microsoft Office PowerPoint</Application>
  <PresentationFormat>On-screen Show (4:3)</PresentationFormat>
  <Paragraphs>31</Paragraphs>
  <Slides>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900</cp:revision>
  <cp:lastPrinted>2022-10-02T13:03:38Z</cp:lastPrinted>
  <dcterms:created xsi:type="dcterms:W3CDTF">2020-07-19T11:17:55Z</dcterms:created>
  <dcterms:modified xsi:type="dcterms:W3CDTF">2025-09-21T13:38:24Z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