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8441" r:id="rId5"/>
    <p:sldId id="8649" r:id="rId6"/>
    <p:sldId id="8596" r:id="rId7"/>
    <p:sldId id="8639" r:id="rId8"/>
    <p:sldId id="8641" r:id="rId9"/>
    <p:sldId id="8652" r:id="rId10"/>
    <p:sldId id="8653" r:id="rId11"/>
    <p:sldId id="8640" r:id="rId12"/>
    <p:sldId id="8644" r:id="rId13"/>
    <p:sldId id="8655" r:id="rId14"/>
    <p:sldId id="8571" r:id="rId15"/>
    <p:sldId id="8634"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91026" autoAdjust="0"/>
  </p:normalViewPr>
  <p:slideViewPr>
    <p:cSldViewPr showGuides="1">
      <p:cViewPr varScale="1">
        <p:scale>
          <a:sx n="67" d="100"/>
          <a:sy n="67" d="100"/>
        </p:scale>
        <p:origin x="1040" y="4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9/14/2025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9/14/2025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E3DCCF-9315-40EC-AB5D-258771C66C64}" type="slidenum">
              <a:rPr lang="en-US" smtClean="0"/>
              <a:pPr>
                <a:defRPr/>
              </a:pPr>
              <a:t>4</a:t>
            </a:fld>
            <a:endParaRPr lang="en-US" dirty="0"/>
          </a:p>
        </p:txBody>
      </p:sp>
    </p:spTree>
    <p:extLst>
      <p:ext uri="{BB962C8B-B14F-4D97-AF65-F5344CB8AC3E}">
        <p14:creationId xmlns:p14="http://schemas.microsoft.com/office/powerpoint/2010/main" val="362147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5CD7C-0330-A012-8458-944751F66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81143-C03C-8D0A-7128-9CABAFC478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8EF91B-DB8C-6447-DA9F-0CF9A214D1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83D1B9-9ECD-BA7C-3165-31D5CD96C74D}"/>
              </a:ext>
            </a:extLst>
          </p:cNvPr>
          <p:cNvSpPr>
            <a:spLocks noGrp="1"/>
          </p:cNvSpPr>
          <p:nvPr>
            <p:ph type="sldNum" sz="quarter" idx="5"/>
          </p:nvPr>
        </p:nvSpPr>
        <p:spPr/>
        <p:txBody>
          <a:bodyPr/>
          <a:lstStyle/>
          <a:p>
            <a:pPr>
              <a:defRPr/>
            </a:pPr>
            <a:fld id="{8BE3DCCF-9315-40EC-AB5D-258771C66C64}" type="slidenum">
              <a:rPr lang="en-US" smtClean="0"/>
              <a:pPr>
                <a:defRPr/>
              </a:pPr>
              <a:t>5</a:t>
            </a:fld>
            <a:endParaRPr lang="en-US" dirty="0"/>
          </a:p>
        </p:txBody>
      </p:sp>
    </p:spTree>
    <p:extLst>
      <p:ext uri="{BB962C8B-B14F-4D97-AF65-F5344CB8AC3E}">
        <p14:creationId xmlns:p14="http://schemas.microsoft.com/office/powerpoint/2010/main" val="354144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E016B-70FA-AD37-A606-4BDEBB3C3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C69B7-ED34-3DE4-F2FF-FB8A5072E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68D15E-5FC1-D320-1CA4-37E3019A69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38E476-B150-8D33-9699-535F356DFFBE}"/>
              </a:ext>
            </a:extLst>
          </p:cNvPr>
          <p:cNvSpPr>
            <a:spLocks noGrp="1"/>
          </p:cNvSpPr>
          <p:nvPr>
            <p:ph type="sldNum" sz="quarter" idx="5"/>
          </p:nvPr>
        </p:nvSpPr>
        <p:spPr/>
        <p:txBody>
          <a:bodyPr/>
          <a:lstStyle/>
          <a:p>
            <a:pPr>
              <a:defRPr/>
            </a:pPr>
            <a:fld id="{8BE3DCCF-9315-40EC-AB5D-258771C66C64}" type="slidenum">
              <a:rPr lang="en-US" smtClean="0"/>
              <a:pPr>
                <a:defRPr/>
              </a:pPr>
              <a:t>6</a:t>
            </a:fld>
            <a:endParaRPr lang="en-US" dirty="0"/>
          </a:p>
        </p:txBody>
      </p:sp>
    </p:spTree>
    <p:extLst>
      <p:ext uri="{BB962C8B-B14F-4D97-AF65-F5344CB8AC3E}">
        <p14:creationId xmlns:p14="http://schemas.microsoft.com/office/powerpoint/2010/main" val="2173642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5AD0-98B0-03A7-F585-E4E413A950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DAC22-2A6F-0661-9450-2C9F464AFC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B8CA8-53A1-22AA-2CA8-1A8EA6DFF4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1638CB-ED2B-1519-B23C-70FA8CFA7B95}"/>
              </a:ext>
            </a:extLst>
          </p:cNvPr>
          <p:cNvSpPr>
            <a:spLocks noGrp="1"/>
          </p:cNvSpPr>
          <p:nvPr>
            <p:ph type="sldNum" sz="quarter" idx="5"/>
          </p:nvPr>
        </p:nvSpPr>
        <p:spPr/>
        <p:txBody>
          <a:bodyPr/>
          <a:lstStyle/>
          <a:p>
            <a:pPr>
              <a:defRPr/>
            </a:pPr>
            <a:fld id="{8BE3DCCF-9315-40EC-AB5D-258771C66C64}" type="slidenum">
              <a:rPr lang="en-US" smtClean="0"/>
              <a:pPr>
                <a:defRPr/>
              </a:pPr>
              <a:t>7</a:t>
            </a:fld>
            <a:endParaRPr lang="en-US" dirty="0"/>
          </a:p>
        </p:txBody>
      </p:sp>
    </p:spTree>
    <p:extLst>
      <p:ext uri="{BB962C8B-B14F-4D97-AF65-F5344CB8AC3E}">
        <p14:creationId xmlns:p14="http://schemas.microsoft.com/office/powerpoint/2010/main" val="230279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BFEFE-3B8E-0B0F-844A-AB3328F8B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11481-3B6D-B1C9-D428-86F527BC58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19E56F-D7E9-C4CB-BD72-8FECDFF9CA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1D00D3-58F5-D00A-E014-23EAA44E49A6}"/>
              </a:ext>
            </a:extLst>
          </p:cNvPr>
          <p:cNvSpPr>
            <a:spLocks noGrp="1"/>
          </p:cNvSpPr>
          <p:nvPr>
            <p:ph type="sldNum" sz="quarter" idx="5"/>
          </p:nvPr>
        </p:nvSpPr>
        <p:spPr/>
        <p:txBody>
          <a:bodyPr/>
          <a:lstStyle/>
          <a:p>
            <a:pPr>
              <a:defRPr/>
            </a:pPr>
            <a:fld id="{8BE3DCCF-9315-40EC-AB5D-258771C66C64}" type="slidenum">
              <a:rPr lang="en-US" smtClean="0"/>
              <a:pPr>
                <a:defRPr/>
              </a:pPr>
              <a:t>8</a:t>
            </a:fld>
            <a:endParaRPr lang="en-US" dirty="0"/>
          </a:p>
        </p:txBody>
      </p:sp>
    </p:spTree>
    <p:extLst>
      <p:ext uri="{BB962C8B-B14F-4D97-AF65-F5344CB8AC3E}">
        <p14:creationId xmlns:p14="http://schemas.microsoft.com/office/powerpoint/2010/main" val="150648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B3531-BF88-F0B4-A0F3-C0428C093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F5AA2-48A2-62B7-12DE-FD41E0E83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A83DE-A6A1-B275-B410-79AE7D240B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99B378-7430-239D-DC66-123978BF04F3}"/>
              </a:ext>
            </a:extLst>
          </p:cNvPr>
          <p:cNvSpPr>
            <a:spLocks noGrp="1"/>
          </p:cNvSpPr>
          <p:nvPr>
            <p:ph type="sldNum" sz="quarter" idx="5"/>
          </p:nvPr>
        </p:nvSpPr>
        <p:spPr/>
        <p:txBody>
          <a:bodyPr/>
          <a:lstStyle/>
          <a:p>
            <a:pPr>
              <a:defRPr/>
            </a:pPr>
            <a:fld id="{8BE3DCCF-9315-40EC-AB5D-258771C66C64}" type="slidenum">
              <a:rPr lang="en-US" smtClean="0"/>
              <a:pPr>
                <a:defRPr/>
              </a:pPr>
              <a:t>9</a:t>
            </a:fld>
            <a:endParaRPr lang="en-US" dirty="0"/>
          </a:p>
        </p:txBody>
      </p:sp>
    </p:spTree>
    <p:extLst>
      <p:ext uri="{BB962C8B-B14F-4D97-AF65-F5344CB8AC3E}">
        <p14:creationId xmlns:p14="http://schemas.microsoft.com/office/powerpoint/2010/main" val="3870821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639D8-757B-FAA1-05D6-E21952FB5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D60C2-CBE4-C744-9CB4-A50A3B8A1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F08B5-0473-1663-7774-F1B4FA9CFA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CDFC45-C39D-9E66-F458-96BE7C2B4B8E}"/>
              </a:ext>
            </a:extLst>
          </p:cNvPr>
          <p:cNvSpPr>
            <a:spLocks noGrp="1"/>
          </p:cNvSpPr>
          <p:nvPr>
            <p:ph type="sldNum" sz="quarter" idx="5"/>
          </p:nvPr>
        </p:nvSpPr>
        <p:spPr/>
        <p:txBody>
          <a:bodyPr/>
          <a:lstStyle/>
          <a:p>
            <a:pPr>
              <a:defRPr/>
            </a:pPr>
            <a:fld id="{8BE3DCCF-9315-40EC-AB5D-258771C66C64}" type="slidenum">
              <a:rPr lang="en-US" smtClean="0"/>
              <a:pPr>
                <a:defRPr/>
              </a:pPr>
              <a:t>10</a:t>
            </a:fld>
            <a:endParaRPr lang="en-US" dirty="0"/>
          </a:p>
        </p:txBody>
      </p:sp>
    </p:spTree>
    <p:extLst>
      <p:ext uri="{BB962C8B-B14F-4D97-AF65-F5344CB8AC3E}">
        <p14:creationId xmlns:p14="http://schemas.microsoft.com/office/powerpoint/2010/main" val="619967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9/14/2025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9/14/2025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9/14/2025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9/14/2025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9/14/2025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9/14/2025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9/14/2025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9/14/2025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9/14/2025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9/14/2025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9/14/2025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9/14/2025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52400" y="5283329"/>
            <a:ext cx="8648700" cy="11895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NL" sz="3200" b="1" kern="1400" dirty="0">
                <a:solidFill>
                  <a:srgbClr val="000000"/>
                </a:solidFill>
                <a:latin typeface="Calibri" panose="020F0502020204030204" pitchFamily="34" charset="0"/>
              </a:rPr>
              <a:t>1 John 1:5-7, 2:1-3; Jeremiah 17:7-10; Mark 7:5-7; Romans 12:1-2; 2 Corinthians 5:14-17</a:t>
            </a: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9050" y="31171"/>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Living Soul</a:t>
            </a:r>
          </a:p>
          <a:p>
            <a:pPr marL="0" marR="38100" indent="0" algn="ctr">
              <a:spcBef>
                <a:spcPts val="0"/>
              </a:spcBef>
              <a:spcAft>
                <a:spcPts val="600"/>
              </a:spcAft>
            </a:pPr>
            <a:r>
              <a:rPr lang="en-US" sz="3600" b="1" i="1" dirty="0">
                <a:cs typeface="Arial" panose="020B0604020202020204" pitchFamily="34" charset="0"/>
              </a:rPr>
              <a:t>Soul Care Principles for Life</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7239000" y="6180498"/>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60000"/>
                    <a:lumOff val="40000"/>
                  </a:schemeClr>
                </a:solidFill>
                <a:cs typeface="Arial" panose="020B0604020202020204" pitchFamily="34" charset="0"/>
              </a:rPr>
              <a:t>9/14/25</a:t>
            </a:r>
          </a:p>
        </p:txBody>
      </p:sp>
      <p:pic>
        <p:nvPicPr>
          <p:cNvPr id="6" name="Picture 5">
            <a:extLst>
              <a:ext uri="{FF2B5EF4-FFF2-40B4-BE49-F238E27FC236}">
                <a16:creationId xmlns:a16="http://schemas.microsoft.com/office/drawing/2014/main" id="{0789B104-F26B-5E0E-2EB5-EB8BC6F62BC0}"/>
              </a:ext>
            </a:extLst>
          </p:cNvPr>
          <p:cNvPicPr>
            <a:picLocks noChangeAspect="1"/>
          </p:cNvPicPr>
          <p:nvPr/>
        </p:nvPicPr>
        <p:blipFill>
          <a:blip r:embed="rId2"/>
          <a:stretch>
            <a:fillRect/>
          </a:stretch>
        </p:blipFill>
        <p:spPr>
          <a:xfrm>
            <a:off x="0" y="1999952"/>
            <a:ext cx="9144000" cy="2981093"/>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hildren sitting in a box&#10;&#10;AI-generated content may be incorrect.">
            <a:extLst>
              <a:ext uri="{FF2B5EF4-FFF2-40B4-BE49-F238E27FC236}">
                <a16:creationId xmlns:a16="http://schemas.microsoft.com/office/drawing/2014/main" id="{33E55CB0-0609-7F89-0869-E2A315941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4950" y="0"/>
            <a:ext cx="3857625" cy="6858000"/>
          </a:xfrm>
          <a:prstGeom prst="rect">
            <a:avLst/>
          </a:prstGeom>
        </p:spPr>
      </p:pic>
      <p:sp>
        <p:nvSpPr>
          <p:cNvPr id="4" name="TextBox 3">
            <a:extLst>
              <a:ext uri="{FF2B5EF4-FFF2-40B4-BE49-F238E27FC236}">
                <a16:creationId xmlns:a16="http://schemas.microsoft.com/office/drawing/2014/main" id="{D70354DA-A95F-05BA-A92A-8DEAAC9E68F1}"/>
              </a:ext>
            </a:extLst>
          </p:cNvPr>
          <p:cNvSpPr txBox="1"/>
          <p:nvPr/>
        </p:nvSpPr>
        <p:spPr>
          <a:xfrm>
            <a:off x="38100" y="526155"/>
            <a:ext cx="3790951" cy="5847755"/>
          </a:xfrm>
          <a:prstGeom prst="rect">
            <a:avLst/>
          </a:prstGeom>
          <a:noFill/>
        </p:spPr>
        <p:txBody>
          <a:bodyPr wrap="square">
            <a:spAutoFit/>
          </a:bodyPr>
          <a:lstStyle/>
          <a:p>
            <a:pPr marR="38100" lvl="0">
              <a:spcBef>
                <a:spcPts val="0"/>
              </a:spcBef>
              <a:spcAft>
                <a:spcPts val="0"/>
              </a:spcAft>
              <a:defRPr/>
            </a:pPr>
            <a:r>
              <a:rPr lang="en-US" sz="6000" b="1" kern="1400" dirty="0">
                <a:ln>
                  <a:noFill/>
                </a:ln>
                <a:solidFill>
                  <a:srgbClr val="7030A0"/>
                </a:solidFill>
                <a:effectLst/>
                <a:latin typeface="Calibri" panose="020F0502020204030204" pitchFamily="34" charset="0"/>
              </a:rPr>
              <a:t>Now</a:t>
            </a:r>
          </a:p>
          <a:p>
            <a:pPr marR="38100" lvl="0">
              <a:spcBef>
                <a:spcPts val="0"/>
              </a:spcBef>
              <a:spcAft>
                <a:spcPts val="0"/>
              </a:spcAft>
              <a:defRPr/>
            </a:pPr>
            <a:r>
              <a:rPr lang="en-US" sz="4400" b="1" kern="1400" dirty="0">
                <a:ln>
                  <a:noFill/>
                </a:ln>
                <a:solidFill>
                  <a:srgbClr val="000000"/>
                </a:solidFill>
                <a:effectLst/>
                <a:latin typeface="Calibri" panose="020F0502020204030204" pitchFamily="34" charset="0"/>
              </a:rPr>
              <a:t>Individuals</a:t>
            </a:r>
          </a:p>
          <a:p>
            <a:pPr marR="38100" lvl="0">
              <a:spcBef>
                <a:spcPts val="0"/>
              </a:spcBef>
              <a:spcAft>
                <a:spcPts val="0"/>
              </a:spcAft>
              <a:defRPr/>
            </a:pPr>
            <a:endParaRPr lang="en-US" sz="1000" b="1" kern="1400" dirty="0">
              <a:ln>
                <a:noFill/>
              </a:ln>
              <a:solidFill>
                <a:srgbClr val="000000"/>
              </a:solidFill>
              <a:effectLst/>
              <a:uFill>
                <a:solidFill>
                  <a:srgbClr val="3E0000"/>
                </a:solidFill>
              </a:uFill>
              <a:latin typeface="Calibri" panose="020F0502020204030204" pitchFamily="34" charset="0"/>
            </a:endParaRPr>
          </a:p>
          <a:p>
            <a:pPr marR="38100" lvl="0">
              <a:spcBef>
                <a:spcPts val="0"/>
              </a:spcBef>
              <a:spcAft>
                <a:spcPts val="0"/>
              </a:spcAft>
              <a:defRPr/>
            </a:pPr>
            <a:r>
              <a:rPr lang="en-US" sz="4400" b="1" kern="1400" dirty="0">
                <a:solidFill>
                  <a:srgbClr val="000000"/>
                </a:solidFill>
                <a:uFill>
                  <a:solidFill>
                    <a:srgbClr val="3E0000"/>
                  </a:solidFill>
                </a:uFill>
                <a:latin typeface="Calibri" panose="020F0502020204030204" pitchFamily="34" charset="0"/>
              </a:rPr>
              <a:t>Relationships</a:t>
            </a:r>
          </a:p>
          <a:p>
            <a:pPr marR="38100" lvl="0">
              <a:spcBef>
                <a:spcPts val="0"/>
              </a:spcBef>
              <a:spcAft>
                <a:spcPts val="0"/>
              </a:spcAft>
              <a:defRPr/>
            </a:pPr>
            <a:endParaRPr lang="en-US" sz="1200" b="1" kern="1400" dirty="0">
              <a:ln>
                <a:noFill/>
              </a:ln>
              <a:solidFill>
                <a:srgbClr val="000000"/>
              </a:solidFill>
              <a:effectLst/>
              <a:uFill>
                <a:solidFill>
                  <a:srgbClr val="3E0000"/>
                </a:solidFill>
              </a:uFill>
              <a:latin typeface="Calibri" panose="020F0502020204030204" pitchFamily="34" charset="0"/>
            </a:endParaRPr>
          </a:p>
          <a:p>
            <a:pPr marR="38100" lvl="0">
              <a:spcBef>
                <a:spcPts val="0"/>
              </a:spcBef>
              <a:spcAft>
                <a:spcPts val="0"/>
              </a:spcAft>
              <a:defRPr/>
            </a:pPr>
            <a:r>
              <a:rPr lang="en-US" sz="4400" b="1" kern="1400" dirty="0">
                <a:ln>
                  <a:noFill/>
                </a:ln>
                <a:solidFill>
                  <a:srgbClr val="000000"/>
                </a:solidFill>
                <a:effectLst/>
                <a:uFill>
                  <a:solidFill>
                    <a:srgbClr val="3E0000"/>
                  </a:solidFill>
                </a:uFill>
                <a:latin typeface="Calibri" panose="020F0502020204030204" pitchFamily="34" charset="0"/>
              </a:rPr>
              <a:t>Earth, Moon </a:t>
            </a:r>
          </a:p>
          <a:p>
            <a:pPr marR="38100" lvl="0">
              <a:spcBef>
                <a:spcPts val="0"/>
              </a:spcBef>
              <a:spcAft>
                <a:spcPts val="0"/>
              </a:spcAft>
              <a:defRPr/>
            </a:pPr>
            <a:endParaRPr lang="en-US" sz="1200" b="1" kern="1400" dirty="0">
              <a:solidFill>
                <a:srgbClr val="000000"/>
              </a:solidFill>
              <a:uFill>
                <a:solidFill>
                  <a:srgbClr val="3E0000"/>
                </a:solidFill>
              </a:uFill>
              <a:latin typeface="Calibri" panose="020F0502020204030204" pitchFamily="34" charset="0"/>
            </a:endParaRPr>
          </a:p>
          <a:p>
            <a:pPr marR="38100" lvl="0">
              <a:spcBef>
                <a:spcPts val="0"/>
              </a:spcBef>
              <a:spcAft>
                <a:spcPts val="0"/>
              </a:spcAft>
              <a:defRPr/>
            </a:pPr>
            <a:r>
              <a:rPr lang="en-US" sz="4400" b="1" kern="1400" dirty="0">
                <a:ln>
                  <a:noFill/>
                </a:ln>
                <a:solidFill>
                  <a:srgbClr val="000000"/>
                </a:solidFill>
                <a:effectLst/>
                <a:uFill>
                  <a:solidFill>
                    <a:srgbClr val="3E0000"/>
                  </a:solidFill>
                </a:uFill>
                <a:latin typeface="Calibri" panose="020F0502020204030204" pitchFamily="34" charset="0"/>
              </a:rPr>
              <a:t>Heavens</a:t>
            </a:r>
          </a:p>
          <a:p>
            <a:pPr marR="38100" lvl="0">
              <a:spcBef>
                <a:spcPts val="0"/>
              </a:spcBef>
              <a:spcAft>
                <a:spcPts val="0"/>
              </a:spcAft>
              <a:defRPr/>
            </a:pPr>
            <a:endParaRPr lang="en-US" sz="4400" b="1" kern="1400" dirty="0">
              <a:ln>
                <a:noFill/>
              </a:ln>
              <a:solidFill>
                <a:srgbClr val="000000"/>
              </a:solidFill>
              <a:effectLst/>
              <a:uFill>
                <a:solidFill>
                  <a:srgbClr val="3E0000"/>
                </a:solidFill>
              </a:uFill>
              <a:latin typeface="Calibri" panose="020F0502020204030204" pitchFamily="34" charset="0"/>
            </a:endParaRPr>
          </a:p>
          <a:p>
            <a:pPr marL="0" marR="38100" lvl="0" indent="0" algn="l" defTabSz="914400" rtl="0" eaLnBrk="0" fontAlgn="base" latinLnBrk="0" hangingPunct="0">
              <a:lnSpc>
                <a:spcPct val="100000"/>
              </a:lnSpc>
              <a:spcBef>
                <a:spcPts val="0"/>
              </a:spcBef>
              <a:spcAft>
                <a:spcPts val="0"/>
              </a:spcAft>
              <a:buClrTx/>
              <a:buSzTx/>
              <a:buFontTx/>
              <a:buNone/>
              <a:tabLst/>
              <a:defRPr/>
            </a:pPr>
            <a:r>
              <a:rPr kumimoji="0" lang="en-US" sz="6000" b="1" i="0" u="none" strike="noStrike" kern="1400" cap="none" spc="0" normalizeH="0" baseline="0" noProof="0" dirty="0">
                <a:ln>
                  <a:noFill/>
                </a:ln>
                <a:solidFill>
                  <a:srgbClr val="7030A0"/>
                </a:solidFill>
                <a:effectLst/>
                <a:uLnTx/>
                <a:uFillTx/>
                <a:latin typeface="Calibri" panose="020F0502020204030204" pitchFamily="34" charset="0"/>
                <a:ea typeface="+mn-ea"/>
                <a:cs typeface="+mn-cs"/>
              </a:rPr>
              <a:t>Not Yet</a:t>
            </a:r>
            <a:endParaRPr lang="en-US" sz="44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1416286904"/>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C2EAA-EE79-BAE7-ADE6-300549B2661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ECE00F-C623-20A0-AC08-A1DDFFCC6C38}"/>
              </a:ext>
            </a:extLst>
          </p:cNvPr>
          <p:cNvSpPr txBox="1"/>
          <p:nvPr/>
        </p:nvSpPr>
        <p:spPr>
          <a:xfrm>
            <a:off x="38100" y="193018"/>
            <a:ext cx="9144000" cy="193899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My heart is like a</a:t>
            </a:r>
          </a:p>
          <a:p>
            <a:pPr marR="38100" lvl="0" algn="ctr">
              <a:spcBef>
                <a:spcPts val="0"/>
              </a:spcBef>
              <a:spcAft>
                <a:spcPts val="0"/>
              </a:spcAft>
              <a:defRPr/>
            </a:pPr>
            <a:r>
              <a:rPr lang="en-US" sz="6000" b="1" u="sng" kern="1400" dirty="0">
                <a:solidFill>
                  <a:srgbClr val="000000"/>
                </a:solidFill>
                <a:uFill>
                  <a:solidFill>
                    <a:srgbClr val="3E0000"/>
                  </a:solidFill>
                </a:uFill>
                <a:latin typeface="Calibri" panose="020F0502020204030204" pitchFamily="34" charset="0"/>
              </a:rPr>
              <a:t>weed</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infested</a:t>
            </a:r>
            <a:r>
              <a:rPr lang="en-US" sz="6000" b="1" kern="1400" dirty="0">
                <a:ln>
                  <a:noFill/>
                </a:ln>
                <a:solidFill>
                  <a:srgbClr val="000000"/>
                </a:solidFill>
                <a:effectLst/>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garden</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8EF74188-4AC9-3D54-2C7A-1788A96A4AFB}"/>
              </a:ext>
            </a:extLst>
          </p:cNvPr>
          <p:cNvSpPr txBox="1">
            <a:spLocks noChangeArrowheads="1"/>
          </p:cNvSpPr>
          <p:nvPr/>
        </p:nvSpPr>
        <p:spPr bwMode="auto">
          <a:xfrm>
            <a:off x="228600" y="2248389"/>
            <a:ext cx="8686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t>Blessed is the man who trusts in the </a:t>
            </a:r>
            <a:r>
              <a:rPr lang="en-US" sz="3200" cap="small" dirty="0"/>
              <a:t>Lord</a:t>
            </a:r>
            <a:r>
              <a:rPr lang="en-US" sz="3200" dirty="0"/>
              <a:t>, </a:t>
            </a:r>
          </a:p>
          <a:p>
            <a:pPr>
              <a:tabLst>
                <a:tab pos="8458200" algn="r"/>
              </a:tabLst>
            </a:pPr>
            <a:r>
              <a:rPr lang="en-US" sz="3200" dirty="0"/>
              <a:t>whose trust is the </a:t>
            </a:r>
            <a:r>
              <a:rPr lang="en-US" sz="3200" cap="small" dirty="0"/>
              <a:t>Lord</a:t>
            </a:r>
            <a:r>
              <a:rPr lang="en-US" sz="3200" dirty="0"/>
              <a:t>. </a:t>
            </a:r>
            <a:r>
              <a:rPr lang="en-US" sz="3200" b="1" baseline="30000" dirty="0"/>
              <a:t>8 </a:t>
            </a:r>
            <a:r>
              <a:rPr lang="en-US" sz="3200" dirty="0"/>
              <a:t>He is like a tree planted by water, that sends out its roots by the stream, and does not fear when heat comes, for its leaves remain green, and is not anxious in the year of drought, for it does not cease to bear fruit.” </a:t>
            </a:r>
            <a:r>
              <a:rPr lang="en-US" sz="3200" b="1" baseline="30000" dirty="0"/>
              <a:t>9 </a:t>
            </a:r>
            <a:r>
              <a:rPr lang="en-US" sz="3200" b="1" u="sng" dirty="0">
                <a:uFill>
                  <a:solidFill>
                    <a:srgbClr val="3E0000"/>
                  </a:solidFill>
                </a:uFill>
              </a:rPr>
              <a:t>The heart is deceitful above all things</a:t>
            </a:r>
            <a:r>
              <a:rPr lang="en-US" sz="3200" dirty="0"/>
              <a:t>, and desperately sick; who can understand it?</a:t>
            </a:r>
            <a:r>
              <a:rPr lang="en-US" sz="2800" b="1" dirty="0">
                <a:solidFill>
                  <a:prstClr val="black"/>
                </a:solidFill>
                <a:latin typeface="+mn-lt"/>
              </a:rPr>
              <a:t>	Jer 17:7-9</a:t>
            </a:r>
            <a:endParaRPr lang="en-US" sz="2800" dirty="0">
              <a:latin typeface="+mn-lt"/>
            </a:endParaRPr>
          </a:p>
        </p:txBody>
      </p:sp>
      <p:sp>
        <p:nvSpPr>
          <p:cNvPr id="4" name="Explosion: 8 Points 3">
            <a:extLst>
              <a:ext uri="{FF2B5EF4-FFF2-40B4-BE49-F238E27FC236}">
                <a16:creationId xmlns:a16="http://schemas.microsoft.com/office/drawing/2014/main" id="{4C600121-6018-D90C-A9E3-A7FFB5740468}"/>
              </a:ext>
            </a:extLst>
          </p:cNvPr>
          <p:cNvSpPr/>
          <p:nvPr/>
        </p:nvSpPr>
        <p:spPr>
          <a:xfrm>
            <a:off x="1447800" y="9558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539308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0D2A0-448F-50F7-BBC0-4C8E9D8A2A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CA8B5B-327E-D4DE-3BBB-6148019FA065}"/>
              </a:ext>
            </a:extLst>
          </p:cNvPr>
          <p:cNvSpPr txBox="1"/>
          <p:nvPr/>
        </p:nvSpPr>
        <p:spPr>
          <a:xfrm>
            <a:off x="76200" y="28575"/>
            <a:ext cx="9144000" cy="286232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Above everything else</a:t>
            </a:r>
          </a:p>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God is concerned</a:t>
            </a:r>
          </a:p>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about my </a:t>
            </a:r>
            <a:r>
              <a:rPr lang="en-US" sz="6000" b="1" u="sng" kern="1400" dirty="0">
                <a:solidFill>
                  <a:srgbClr val="000000"/>
                </a:solidFill>
                <a:uFill>
                  <a:solidFill>
                    <a:srgbClr val="3E0000"/>
                  </a:solidFill>
                </a:uFill>
                <a:latin typeface="Calibri" panose="020F0502020204030204" pitchFamily="34" charset="0"/>
              </a:rPr>
              <a:t>heart</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4E438F9F-2887-4508-CBF8-C971272C1F53}"/>
              </a:ext>
            </a:extLst>
          </p:cNvPr>
          <p:cNvSpPr txBox="1">
            <a:spLocks noChangeArrowheads="1"/>
          </p:cNvSpPr>
          <p:nvPr/>
        </p:nvSpPr>
        <p:spPr bwMode="auto">
          <a:xfrm>
            <a:off x="266700" y="2971800"/>
            <a:ext cx="8686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latin typeface="+mn-lt"/>
              </a:rPr>
              <a:t>You hypocrites! Well did Isaiah prophesy of you, when he said: </a:t>
            </a:r>
            <a:r>
              <a:rPr lang="en-US" sz="3200" b="1" baseline="30000" dirty="0">
                <a:latin typeface="+mn-lt"/>
              </a:rPr>
              <a:t>8 </a:t>
            </a:r>
            <a:r>
              <a:rPr lang="en-US" sz="3200" dirty="0">
                <a:latin typeface="+mn-lt"/>
              </a:rPr>
              <a:t>“ </a:t>
            </a:r>
            <a:r>
              <a:rPr lang="en-US" sz="3200" dirty="0">
                <a:solidFill>
                  <a:srgbClr val="3E0000"/>
                </a:solidFill>
                <a:latin typeface="+mn-lt"/>
              </a:rPr>
              <a:t>‘This people honors me with their lips, </a:t>
            </a:r>
            <a:r>
              <a:rPr lang="en-US" sz="3200" b="1" u="sng" dirty="0">
                <a:solidFill>
                  <a:srgbClr val="3E0000"/>
                </a:solidFill>
                <a:latin typeface="+mn-lt"/>
              </a:rPr>
              <a:t>but their heart is far from me</a:t>
            </a:r>
            <a:r>
              <a:rPr lang="en-US" sz="3200" dirty="0">
                <a:solidFill>
                  <a:srgbClr val="3E0000"/>
                </a:solidFill>
                <a:latin typeface="+mn-lt"/>
              </a:rPr>
              <a:t>; </a:t>
            </a:r>
            <a:r>
              <a:rPr lang="en-US" sz="3200" b="1" baseline="30000" dirty="0">
                <a:solidFill>
                  <a:srgbClr val="3E0000"/>
                </a:solidFill>
                <a:latin typeface="+mn-lt"/>
              </a:rPr>
              <a:t>9 </a:t>
            </a:r>
            <a:r>
              <a:rPr lang="en-US" sz="3200" dirty="0">
                <a:solidFill>
                  <a:srgbClr val="3E0000"/>
                </a:solidFill>
                <a:latin typeface="+mn-lt"/>
              </a:rPr>
              <a:t>in vain do they worship me… ’ </a:t>
            </a:r>
            <a:r>
              <a:rPr lang="en-US" sz="3200" dirty="0">
                <a:latin typeface="+mn-lt"/>
              </a:rPr>
              <a:t>” </a:t>
            </a:r>
            <a:r>
              <a:rPr lang="en-US" sz="3200" b="1" baseline="30000" dirty="0">
                <a:latin typeface="+mn-lt"/>
              </a:rPr>
              <a:t>10 </a:t>
            </a:r>
            <a:r>
              <a:rPr lang="en-US" sz="3200" dirty="0">
                <a:latin typeface="+mn-lt"/>
              </a:rPr>
              <a:t>And he called the people to him and said to them, </a:t>
            </a:r>
            <a:r>
              <a:rPr lang="en-US" sz="3200" dirty="0">
                <a:solidFill>
                  <a:srgbClr val="3E0000"/>
                </a:solidFill>
                <a:latin typeface="+mn-lt"/>
              </a:rPr>
              <a:t>“Hear and understand: </a:t>
            </a:r>
            <a:r>
              <a:rPr lang="en-US" sz="3200" b="1" baseline="30000" dirty="0">
                <a:solidFill>
                  <a:srgbClr val="3E0000"/>
                </a:solidFill>
                <a:latin typeface="+mn-lt"/>
              </a:rPr>
              <a:t>11 </a:t>
            </a:r>
            <a:r>
              <a:rPr lang="en-US" sz="3200" dirty="0">
                <a:solidFill>
                  <a:srgbClr val="3E0000"/>
                </a:solidFill>
                <a:latin typeface="+mn-lt"/>
              </a:rPr>
              <a:t>it is not what goes into the mouth that defiles a person, but what comes out of the mouth;” </a:t>
            </a:r>
            <a:r>
              <a:rPr lang="en-US" sz="2800" b="1" dirty="0">
                <a:solidFill>
                  <a:prstClr val="black"/>
                </a:solidFill>
                <a:latin typeface="+mn-lt"/>
              </a:rPr>
              <a:t>	Mt 15:7-11 abv</a:t>
            </a:r>
            <a:endParaRPr lang="en-US" sz="2800" dirty="0">
              <a:latin typeface="+mn-lt"/>
            </a:endParaRPr>
          </a:p>
        </p:txBody>
      </p:sp>
      <p:sp>
        <p:nvSpPr>
          <p:cNvPr id="4" name="Explosion: 8 Points 3">
            <a:extLst>
              <a:ext uri="{FF2B5EF4-FFF2-40B4-BE49-F238E27FC236}">
                <a16:creationId xmlns:a16="http://schemas.microsoft.com/office/drawing/2014/main" id="{7BA954CA-B7F7-59CE-6397-47631914160F}"/>
              </a:ext>
            </a:extLst>
          </p:cNvPr>
          <p:cNvSpPr/>
          <p:nvPr/>
        </p:nvSpPr>
        <p:spPr>
          <a:xfrm>
            <a:off x="609600" y="5401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109475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CC1B4-8A6C-1E3A-6714-8C1635EFFA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292F83-084E-EC91-8245-65F0966283B1}"/>
              </a:ext>
            </a:extLst>
          </p:cNvPr>
          <p:cNvSpPr txBox="1">
            <a:spLocks noChangeArrowheads="1"/>
          </p:cNvSpPr>
          <p:nvPr/>
        </p:nvSpPr>
        <p:spPr bwMode="auto">
          <a:xfrm>
            <a:off x="419100" y="1066800"/>
            <a:ext cx="83058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For the Word of God is living and active, sharper than any two-edged sword, piercing to the division of soul and of spirit, of joints and of marrow, and </a:t>
            </a:r>
            <a:r>
              <a:rPr lang="en-US" sz="3600" b="1" u="sng" dirty="0">
                <a:solidFill>
                  <a:srgbClr val="3E0000"/>
                </a:solidFill>
                <a:uFill>
                  <a:solidFill>
                    <a:srgbClr val="3E0000"/>
                  </a:solidFill>
                </a:uFill>
                <a:latin typeface="+mn-lt"/>
              </a:rPr>
              <a:t>discerning the thoughts and intentions of the heart</a:t>
            </a:r>
            <a:r>
              <a:rPr lang="en-US" sz="3600" dirty="0">
                <a:latin typeface="+mn-lt"/>
              </a:rPr>
              <a:t>. </a:t>
            </a:r>
            <a:r>
              <a:rPr lang="en-US" sz="3600" b="1" baseline="30000" dirty="0">
                <a:latin typeface="+mn-lt"/>
              </a:rPr>
              <a:t>13 </a:t>
            </a:r>
            <a:r>
              <a:rPr lang="en-US" sz="3600" dirty="0">
                <a:latin typeface="+mn-lt"/>
              </a:rPr>
              <a:t>And no creature is hidden from HIS sight, but all are naked and exposed to the eyes of him to whom we must give account. </a:t>
            </a:r>
          </a:p>
          <a:p>
            <a:pPr>
              <a:tabLst>
                <a:tab pos="8458200" algn="r"/>
              </a:tabLst>
            </a:pPr>
            <a:r>
              <a:rPr lang="en-US" sz="2800" b="1" dirty="0">
                <a:solidFill>
                  <a:prstClr val="black"/>
                </a:solidFill>
                <a:latin typeface="+mn-lt"/>
              </a:rPr>
              <a:t>	Heb 4:12-13</a:t>
            </a:r>
            <a:endParaRPr lang="en-US" sz="2800" dirty="0">
              <a:latin typeface="+mn-lt"/>
            </a:endParaRPr>
          </a:p>
        </p:txBody>
      </p:sp>
    </p:spTree>
    <p:extLst>
      <p:ext uri="{BB962C8B-B14F-4D97-AF65-F5344CB8AC3E}">
        <p14:creationId xmlns:p14="http://schemas.microsoft.com/office/powerpoint/2010/main" val="1839625736"/>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DBB2-7D1C-7D5B-A7AE-1519BF3069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4315E99-7DC3-4566-2347-E3455B9B069C}"/>
              </a:ext>
            </a:extLst>
          </p:cNvPr>
          <p:cNvSpPr txBox="1">
            <a:spLocks noChangeArrowheads="1"/>
          </p:cNvSpPr>
          <p:nvPr/>
        </p:nvSpPr>
        <p:spPr bwMode="auto">
          <a:xfrm>
            <a:off x="190500" y="335845"/>
            <a:ext cx="87630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07400" algn="r"/>
              </a:tabLst>
            </a:pPr>
            <a:r>
              <a:rPr lang="en-US" sz="3600" dirty="0"/>
              <a:t>the life (Jesus) was made manifest, and we have seen it, and testify to it and proclaim to you the eternal life, which was with the Father and was made manifest to us— </a:t>
            </a:r>
            <a:r>
              <a:rPr lang="en-US" sz="3600" b="1" baseline="30000" dirty="0"/>
              <a:t>3 </a:t>
            </a:r>
            <a:r>
              <a:rPr lang="en-US" sz="3600" dirty="0"/>
              <a:t>that which we have seen and heard we proclaim also to you, </a:t>
            </a:r>
            <a:r>
              <a:rPr lang="en-US" sz="3600" b="1" i="1" u="sng" dirty="0"/>
              <a:t>so that you too may have fellowship with us</a:t>
            </a:r>
            <a:r>
              <a:rPr lang="en-US" sz="3600" dirty="0"/>
              <a:t>; and indeed </a:t>
            </a:r>
            <a:r>
              <a:rPr lang="en-US" sz="3600" b="1" i="1" u="sng" dirty="0"/>
              <a:t>our fellowship is with the Father and with his Son Jesus Christ</a:t>
            </a:r>
            <a:r>
              <a:rPr lang="en-US" sz="3600" dirty="0"/>
              <a:t>. </a:t>
            </a:r>
            <a:r>
              <a:rPr lang="en-US" sz="3600" b="1" baseline="30000" dirty="0"/>
              <a:t>4 </a:t>
            </a:r>
            <a:r>
              <a:rPr lang="en-US" sz="3600" dirty="0"/>
              <a:t>And we are writing these things so that our joy may be complete.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1 Jn 1:2-4</a:t>
            </a:r>
            <a:r>
              <a:rPr lang="en-US" sz="3600" dirty="0"/>
              <a:t> </a:t>
            </a:r>
          </a:p>
        </p:txBody>
      </p:sp>
    </p:spTree>
    <p:extLst>
      <p:ext uri="{BB962C8B-B14F-4D97-AF65-F5344CB8AC3E}">
        <p14:creationId xmlns:p14="http://schemas.microsoft.com/office/powerpoint/2010/main" val="3001324596"/>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5A6E7-91FF-C939-D8E5-7CADAA1E9D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E8559E7-1A00-4CC0-C4F0-AC10D96FD07D}"/>
              </a:ext>
            </a:extLst>
          </p:cNvPr>
          <p:cNvSpPr txBox="1">
            <a:spLocks noChangeArrowheads="1"/>
          </p:cNvSpPr>
          <p:nvPr/>
        </p:nvSpPr>
        <p:spPr bwMode="auto">
          <a:xfrm>
            <a:off x="215900" y="1251089"/>
            <a:ext cx="8763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600" b="1" baseline="30000" dirty="0"/>
              <a:t>5 </a:t>
            </a:r>
            <a:r>
              <a:rPr lang="en-US" sz="3600" dirty="0"/>
              <a:t>This is the message we have heard from him and proclaim to you, that God is light, and in him is no darkness at all. </a:t>
            </a:r>
            <a:r>
              <a:rPr lang="en-US" sz="3600" b="1" baseline="30000" dirty="0"/>
              <a:t>6 </a:t>
            </a:r>
            <a:r>
              <a:rPr lang="en-US" sz="3600" dirty="0"/>
              <a:t>If we say we have fellowship with him while we walk in darkness, we lie and do not practice the truth. </a:t>
            </a:r>
            <a:r>
              <a:rPr lang="en-US" sz="3600" b="1" baseline="30000" dirty="0"/>
              <a:t>7 </a:t>
            </a:r>
            <a:r>
              <a:rPr lang="en-US" sz="3600" dirty="0"/>
              <a:t>But if we walk in the light, as he is in the light, we have fellowship with one another, and the blood of Jesus his Son cleanses us from all sin.</a:t>
            </a:r>
            <a:r>
              <a:rPr lang="en-US" sz="3600" dirty="0">
                <a:latin typeface="Calibri" panose="020F0502020204030204" pitchFamily="34" charset="0"/>
              </a:rPr>
              <a:t>	</a:t>
            </a:r>
            <a:r>
              <a:rPr lang="en-US" sz="2800" b="1" dirty="0">
                <a:solidFill>
                  <a:prstClr val="black"/>
                </a:solidFill>
                <a:latin typeface="+mn-lt"/>
              </a:rPr>
              <a:t>	1 Jn 1:5-7</a:t>
            </a:r>
            <a:endParaRPr lang="en-US" sz="2800" dirty="0">
              <a:latin typeface="+mn-lt"/>
            </a:endParaRPr>
          </a:p>
        </p:txBody>
      </p:sp>
      <p:sp>
        <p:nvSpPr>
          <p:cNvPr id="2" name="TextBox 1">
            <a:extLst>
              <a:ext uri="{FF2B5EF4-FFF2-40B4-BE49-F238E27FC236}">
                <a16:creationId xmlns:a16="http://schemas.microsoft.com/office/drawing/2014/main" id="{FD6BF22B-AC02-8BA6-A983-9DD6D1EC7DD3}"/>
              </a:ext>
            </a:extLst>
          </p:cNvPr>
          <p:cNvSpPr txBox="1">
            <a:spLocks noChangeArrowheads="1"/>
          </p:cNvSpPr>
          <p:nvPr/>
        </p:nvSpPr>
        <p:spPr bwMode="auto">
          <a:xfrm>
            <a:off x="215900" y="228600"/>
            <a:ext cx="8763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07400" algn="r"/>
              </a:tabLst>
            </a:pPr>
            <a:r>
              <a:rPr lang="en-US" sz="5400" b="1" dirty="0"/>
              <a:t>Walking in the Light</a:t>
            </a:r>
          </a:p>
        </p:txBody>
      </p:sp>
    </p:spTree>
    <p:extLst>
      <p:ext uri="{BB962C8B-B14F-4D97-AF65-F5344CB8AC3E}">
        <p14:creationId xmlns:p14="http://schemas.microsoft.com/office/powerpoint/2010/main" val="1427018072"/>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2A11A-23D5-7E74-61D9-B851060F48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783B00-0501-9810-8D1A-2D6D04697835}"/>
              </a:ext>
            </a:extLst>
          </p:cNvPr>
          <p:cNvSpPr txBox="1"/>
          <p:nvPr/>
        </p:nvSpPr>
        <p:spPr>
          <a:xfrm>
            <a:off x="914400" y="1536174"/>
            <a:ext cx="7315200" cy="378565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I, </a:t>
            </a:r>
            <a:r>
              <a:rPr lang="en-US" sz="6000" b="1" u="sng" kern="1400" dirty="0">
                <a:ln>
                  <a:noFill/>
                </a:ln>
                <a:solidFill>
                  <a:srgbClr val="000000"/>
                </a:solidFill>
                <a:effectLst/>
                <a:latin typeface="Calibri" panose="020F0502020204030204" pitchFamily="34" charset="0"/>
              </a:rPr>
              <a:t>Dale Rintelman</a:t>
            </a:r>
            <a:r>
              <a:rPr lang="en-US" sz="6000" b="1" kern="1400" dirty="0">
                <a:ln>
                  <a:noFill/>
                </a:ln>
                <a:solidFill>
                  <a:srgbClr val="000000"/>
                </a:solidFill>
                <a:effectLst/>
                <a:latin typeface="Calibri" panose="020F0502020204030204" pitchFamily="34" charset="0"/>
              </a:rPr>
              <a:t>, desire to invoke the work of Jesus to clean my heart!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B589CD1E-604F-8974-03C8-C3F36F146CB0}"/>
              </a:ext>
            </a:extLst>
          </p:cNvPr>
          <p:cNvSpPr/>
          <p:nvPr/>
        </p:nvSpPr>
        <p:spPr>
          <a:xfrm>
            <a:off x="1066800" y="1243418"/>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7395260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6B769-B056-99D8-D4B7-B4972BD133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CEDE11-1FD3-F76F-4B55-FD611D9B4A81}"/>
              </a:ext>
            </a:extLst>
          </p:cNvPr>
          <p:cNvSpPr txBox="1">
            <a:spLocks noChangeArrowheads="1"/>
          </p:cNvSpPr>
          <p:nvPr/>
        </p:nvSpPr>
        <p:spPr bwMode="auto">
          <a:xfrm>
            <a:off x="381000" y="612844"/>
            <a:ext cx="85344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 and </a:t>
            </a:r>
            <a:r>
              <a:rPr lang="en-US" sz="3600" b="1" i="1" dirty="0">
                <a:latin typeface="+mn-lt"/>
              </a:rPr>
              <a:t>Jesus</a:t>
            </a:r>
            <a:r>
              <a:rPr lang="en-US" sz="3600" dirty="0">
                <a:latin typeface="+mn-lt"/>
              </a:rPr>
              <a:t> died for all, that those who live might no longer live for themselves but for </a:t>
            </a:r>
            <a:r>
              <a:rPr lang="en-US" sz="3600" b="1" dirty="0">
                <a:latin typeface="+mn-lt"/>
              </a:rPr>
              <a:t>Him</a:t>
            </a:r>
            <a:r>
              <a:rPr lang="en-US" sz="3600" dirty="0">
                <a:latin typeface="+mn-lt"/>
              </a:rPr>
              <a:t> who for their sake died and was raised. </a:t>
            </a:r>
          </a:p>
          <a:p>
            <a:pPr>
              <a:tabLst>
                <a:tab pos="8229600" algn="r"/>
              </a:tabLst>
            </a:pPr>
            <a:r>
              <a:rPr lang="en-US" sz="3600" b="1" baseline="30000" dirty="0">
                <a:latin typeface="+mn-lt"/>
              </a:rPr>
              <a:t>16 </a:t>
            </a:r>
            <a:r>
              <a:rPr lang="en-US" sz="3600" dirty="0">
                <a:latin typeface="+mn-lt"/>
              </a:rPr>
              <a:t>From now on, therefore, </a:t>
            </a:r>
            <a:r>
              <a:rPr lang="en-US" sz="3600" u="sng" dirty="0">
                <a:latin typeface="+mn-lt"/>
              </a:rPr>
              <a:t>we regard no one according to the flesh</a:t>
            </a:r>
            <a:r>
              <a:rPr lang="en-US" sz="3600" dirty="0">
                <a:latin typeface="+mn-lt"/>
              </a:rPr>
              <a:t>. Even though we once regarded Christ according to the flesh, we regard him thus no longer. </a:t>
            </a:r>
            <a:r>
              <a:rPr lang="en-US" sz="3600" b="1" baseline="30000" dirty="0">
                <a:latin typeface="+mn-lt"/>
              </a:rPr>
              <a:t>17 </a:t>
            </a:r>
            <a:r>
              <a:rPr lang="en-US" sz="3600" dirty="0">
                <a:latin typeface="+mn-lt"/>
              </a:rPr>
              <a:t>Therefore, if anyone is in Christ, he is a new creation. The old has passed away; behold, the new has come.</a:t>
            </a:r>
            <a:r>
              <a:rPr lang="en-US" sz="2800" b="1" dirty="0">
                <a:solidFill>
                  <a:prstClr val="black"/>
                </a:solidFill>
                <a:latin typeface="+mn-lt"/>
              </a:rPr>
              <a:t>	2 Cor 5:15-17</a:t>
            </a:r>
            <a:endParaRPr lang="en-US" sz="2800" dirty="0">
              <a:latin typeface="+mn-lt"/>
            </a:endParaRPr>
          </a:p>
        </p:txBody>
      </p:sp>
    </p:spTree>
    <p:extLst>
      <p:ext uri="{BB962C8B-B14F-4D97-AF65-F5344CB8AC3E}">
        <p14:creationId xmlns:p14="http://schemas.microsoft.com/office/powerpoint/2010/main" val="1675169362"/>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9B1DB-6713-AA7B-2C98-FB257BF9C4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9BBD62-E5D6-EF1E-070E-8A9CBF8A4084}"/>
              </a:ext>
            </a:extLst>
          </p:cNvPr>
          <p:cNvSpPr txBox="1"/>
          <p:nvPr/>
        </p:nvSpPr>
        <p:spPr>
          <a:xfrm>
            <a:off x="533400" y="1074509"/>
            <a:ext cx="7848600" cy="4708981"/>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I, </a:t>
            </a:r>
            <a:r>
              <a:rPr lang="en-US" sz="6000" b="1" u="sng" kern="1400" dirty="0">
                <a:ln>
                  <a:noFill/>
                </a:ln>
                <a:solidFill>
                  <a:srgbClr val="000000"/>
                </a:solidFill>
                <a:effectLst/>
                <a:latin typeface="Calibri" panose="020F0502020204030204" pitchFamily="34" charset="0"/>
              </a:rPr>
              <a:t>Dale Rintelman</a:t>
            </a:r>
            <a:r>
              <a:rPr lang="en-US" sz="6000" b="1" kern="1400" dirty="0">
                <a:ln>
                  <a:noFill/>
                </a:ln>
                <a:solidFill>
                  <a:srgbClr val="000000"/>
                </a:solidFill>
                <a:effectLst/>
                <a:latin typeface="Calibri" panose="020F0502020204030204" pitchFamily="34" charset="0"/>
              </a:rPr>
              <a:t>, will walk in the light so that others will encounter my Fellowshipping Lord God continually!</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598641053"/>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474165-3828-CEBC-45BE-9F67AB2749FF}"/>
              </a:ext>
            </a:extLst>
          </p:cNvPr>
          <p:cNvSpPr txBox="1"/>
          <p:nvPr/>
        </p:nvSpPr>
        <p:spPr>
          <a:xfrm>
            <a:off x="304800" y="304800"/>
            <a:ext cx="8610600" cy="6063198"/>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Soul Care Principles:</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ln>
                  <a:noFill/>
                </a:ln>
                <a:solidFill>
                  <a:srgbClr val="000000"/>
                </a:solidFill>
                <a:effectLst/>
                <a:uFill>
                  <a:solidFill>
                    <a:srgbClr val="3E0000"/>
                  </a:solidFill>
                </a:uFill>
                <a:latin typeface="Calibri" panose="020F0502020204030204" pitchFamily="34" charset="0"/>
              </a:rPr>
              <a:t>Embraced </a:t>
            </a:r>
            <a:r>
              <a:rPr lang="en-US" sz="3600" b="1" kern="1400" dirty="0">
                <a:solidFill>
                  <a:srgbClr val="000000"/>
                </a:solidFill>
                <a:uFill>
                  <a:solidFill>
                    <a:srgbClr val="3E0000"/>
                  </a:solidFill>
                </a:uFill>
                <a:latin typeface="Calibri" panose="020F0502020204030204" pitchFamily="34" charset="0"/>
              </a:rPr>
              <a:t>wholeheartedly:</a:t>
            </a:r>
          </a:p>
          <a:p>
            <a:pPr marL="0" marR="38100" lvl="0" indent="0" defTabSz="914400" rtl="0" eaLnBrk="0" fontAlgn="base" latinLnBrk="0" hangingPunct="0">
              <a:lnSpc>
                <a:spcPct val="100000"/>
              </a:lnSpc>
              <a:spcBef>
                <a:spcPts val="0"/>
              </a:spcBef>
              <a:spcAft>
                <a:spcPts val="0"/>
              </a:spcAft>
              <a:buClrTx/>
              <a:buSzTx/>
              <a:buFontTx/>
              <a:buNone/>
              <a:tabLst/>
              <a:defRPr/>
            </a:pPr>
            <a:endParaRPr lang="en-US" sz="1000" b="1" kern="1400" dirty="0">
              <a:ln>
                <a:noFill/>
              </a:ln>
              <a:solidFill>
                <a:srgbClr val="000000"/>
              </a:solidFill>
              <a:effectLst/>
              <a:uFill>
                <a:solidFill>
                  <a:srgbClr val="3E0000"/>
                </a:solidFill>
              </a:u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Holy Spirit Weekend</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ln>
                  <a:noFill/>
                </a:ln>
                <a:solidFill>
                  <a:srgbClr val="000000"/>
                </a:solidFill>
                <a:effectLst/>
                <a:uFill>
                  <a:solidFill>
                    <a:srgbClr val="3E0000"/>
                  </a:solidFill>
                </a:uFill>
                <a:latin typeface="Calibri" panose="020F0502020204030204" pitchFamily="34" charset="0"/>
              </a:rPr>
              <a:t>	$75 / person – We will help!!</a:t>
            </a:r>
          </a:p>
          <a:p>
            <a:pPr marL="0" marR="38100" lvl="0" indent="0" defTabSz="914400" rtl="0" eaLnBrk="0" fontAlgn="base" latinLnBrk="0" hangingPunct="0">
              <a:lnSpc>
                <a:spcPct val="100000"/>
              </a:lnSpc>
              <a:spcBef>
                <a:spcPts val="0"/>
              </a:spcBef>
              <a:spcAft>
                <a:spcPts val="0"/>
              </a:spcAft>
              <a:buClrTx/>
              <a:buSzTx/>
              <a:buFontTx/>
              <a:buNone/>
              <a:tabLst/>
              <a:defRPr/>
            </a:pPr>
            <a:endParaRPr lang="en-US" sz="1000" b="1" kern="1400" dirty="0">
              <a:solidFill>
                <a:srgbClr val="000000"/>
              </a:solidFill>
              <a:uFill>
                <a:solidFill>
                  <a:srgbClr val="3E0000"/>
                </a:solidFill>
              </a:uFill>
              <a:latin typeface="Calibri" panose="020F0502020204030204" pitchFamily="34" charset="0"/>
            </a:endParaRPr>
          </a:p>
          <a:p>
            <a:pPr marR="38100" lvl="0">
              <a:spcBef>
                <a:spcPts val="0"/>
              </a:spcBef>
              <a:spcAft>
                <a:spcPts val="0"/>
              </a:spcAft>
              <a:defRPr/>
            </a:pPr>
            <a:r>
              <a:rPr lang="en-US" sz="3600" dirty="0"/>
              <a:t>10% discount: </a:t>
            </a:r>
            <a:r>
              <a:rPr lang="en-US" sz="3600" b="1" dirty="0"/>
              <a:t>GRPSCC10 </a:t>
            </a:r>
            <a:r>
              <a:rPr lang="en-US" sz="3600" dirty="0"/>
              <a:t>at checkout</a:t>
            </a:r>
          </a:p>
          <a:p>
            <a:pPr marR="38100" lvl="0">
              <a:spcBef>
                <a:spcPts val="0"/>
              </a:spcBef>
              <a:spcAft>
                <a:spcPts val="0"/>
              </a:spcAft>
              <a:defRPr/>
            </a:pPr>
            <a:endParaRPr lang="en-US" sz="1000" b="1" kern="1400" dirty="0">
              <a:ln>
                <a:noFill/>
              </a:ln>
              <a:solidFill>
                <a:srgbClr val="000000"/>
              </a:solidFill>
              <a:effectLst/>
              <a:uFill>
                <a:solidFill>
                  <a:srgbClr val="3E0000"/>
                </a:solidFill>
              </a:uFill>
              <a:latin typeface="Calibri" panose="020F0502020204030204" pitchFamily="34" charset="0"/>
            </a:endParaRPr>
          </a:p>
          <a:p>
            <a:pPr marR="38100" lvl="0">
              <a:spcBef>
                <a:spcPts val="0"/>
              </a:spcBef>
              <a:spcAft>
                <a:spcPts val="0"/>
              </a:spcAft>
              <a:defRPr/>
            </a:pPr>
            <a:r>
              <a:rPr lang="en-US" sz="3600" b="1" kern="1400" dirty="0">
                <a:solidFill>
                  <a:srgbClr val="000000"/>
                </a:solidFill>
                <a:uFill>
                  <a:solidFill>
                    <a:srgbClr val="3E0000"/>
                  </a:solidFill>
                </a:uFill>
                <a:latin typeface="Calibri" panose="020F0502020204030204" pitchFamily="34" charset="0"/>
              </a:rPr>
              <a:t>At City Alliance on Saturday 11/1: </a:t>
            </a:r>
          </a:p>
          <a:p>
            <a:pPr marR="38100" lvl="0">
              <a:spcBef>
                <a:spcPts val="0"/>
              </a:spcBef>
              <a:spcAft>
                <a:spcPts val="0"/>
              </a:spcAft>
              <a:defRPr/>
            </a:pPr>
            <a:r>
              <a:rPr lang="en-US" sz="3600" b="1" kern="1400" dirty="0">
                <a:ln>
                  <a:noFill/>
                </a:ln>
                <a:solidFill>
                  <a:srgbClr val="000000"/>
                </a:solidFill>
                <a:effectLst/>
                <a:uFill>
                  <a:solidFill>
                    <a:srgbClr val="3E0000"/>
                  </a:solidFill>
                </a:uFill>
                <a:latin typeface="Calibri" panose="020F0502020204030204" pitchFamily="34" charset="0"/>
              </a:rPr>
              <a:t>	“I am with Pastor Dale”</a:t>
            </a:r>
          </a:p>
          <a:p>
            <a:pPr marR="38100" lvl="0">
              <a:spcBef>
                <a:spcPts val="0"/>
              </a:spcBef>
              <a:spcAft>
                <a:spcPts val="0"/>
              </a:spcAft>
              <a:defRPr/>
            </a:pPr>
            <a:endParaRPr lang="en-US" sz="1000" b="1" kern="1400" dirty="0">
              <a:solidFill>
                <a:srgbClr val="000000"/>
              </a:solidFill>
              <a:uFill>
                <a:solidFill>
                  <a:srgbClr val="3E0000"/>
                </a:solidFill>
              </a:uFill>
              <a:latin typeface="Calibri" panose="020F0502020204030204" pitchFamily="34" charset="0"/>
            </a:endParaRPr>
          </a:p>
          <a:p>
            <a:pPr marR="38100" lvl="0">
              <a:spcBef>
                <a:spcPts val="0"/>
              </a:spcBef>
              <a:spcAft>
                <a:spcPts val="0"/>
              </a:spcAft>
              <a:defRPr/>
            </a:pPr>
            <a:r>
              <a:rPr lang="en-US" sz="3200" b="1" kern="1400" dirty="0">
                <a:solidFill>
                  <a:srgbClr val="3E0000"/>
                </a:solidFill>
                <a:uFill>
                  <a:solidFill>
                    <a:srgbClr val="3E0000"/>
                  </a:solidFill>
                </a:uFill>
                <a:latin typeface="Calibri" panose="020F0502020204030204" pitchFamily="34" charset="0"/>
              </a:rPr>
              <a:t>https://renewalinternational.org/events-1/holy-spirit-weekend-williamsport-pa</a:t>
            </a:r>
            <a:endParaRPr lang="en-US" sz="3200" b="1" kern="1400" dirty="0">
              <a:ln>
                <a:noFill/>
              </a:ln>
              <a:solidFill>
                <a:srgbClr val="3E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910320502"/>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1B662-EC05-39B5-0181-97B6E04D0F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CE65FF-78CE-122F-84A3-71CD98A472FF}"/>
              </a:ext>
            </a:extLst>
          </p:cNvPr>
          <p:cNvSpPr txBox="1"/>
          <p:nvPr/>
        </p:nvSpPr>
        <p:spPr>
          <a:xfrm>
            <a:off x="304800" y="3429000"/>
            <a:ext cx="8610600" cy="3046988"/>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defRPr/>
            </a:pPr>
            <a:r>
              <a:rPr lang="en-US" sz="4800" b="1" kern="1400" dirty="0">
                <a:ln>
                  <a:noFill/>
                </a:ln>
                <a:solidFill>
                  <a:srgbClr val="000000"/>
                </a:solidFill>
                <a:effectLst/>
                <a:latin typeface="Calibri" panose="020F0502020204030204" pitchFamily="34" charset="0"/>
              </a:rPr>
              <a:t>I anticipate &amp; am Praying for:</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ln>
                  <a:noFill/>
                </a:ln>
                <a:solidFill>
                  <a:srgbClr val="000000"/>
                </a:solidFill>
                <a:effectLst/>
                <a:uFill>
                  <a:solidFill>
                    <a:srgbClr val="3E0000"/>
                  </a:solidFill>
                </a:uFill>
                <a:latin typeface="Calibri" panose="020F0502020204030204" pitchFamily="34" charset="0"/>
              </a:rPr>
              <a:t>Healings</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Deliverances</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ln>
                  <a:noFill/>
                </a:ln>
                <a:solidFill>
                  <a:srgbClr val="000000"/>
                </a:solidFill>
                <a:effectLst/>
                <a:uFill>
                  <a:solidFill>
                    <a:srgbClr val="3E0000"/>
                  </a:solidFill>
                </a:uFill>
                <a:latin typeface="Calibri" panose="020F0502020204030204" pitchFamily="34" charset="0"/>
              </a:rPr>
              <a:t>Filling of the Holy Spirit</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Testimonies of Freedom in Christ Jesus</a:t>
            </a:r>
            <a:endParaRPr lang="en-US" sz="3600" b="1" kern="1400" dirty="0">
              <a:ln>
                <a:noFill/>
              </a:ln>
              <a:solidFill>
                <a:srgbClr val="000000"/>
              </a:solidFill>
              <a:effectLst/>
              <a:uFill>
                <a:solidFill>
                  <a:srgbClr val="3E0000"/>
                </a:solidFill>
              </a:uFill>
              <a:latin typeface="Calibri" panose="020F0502020204030204" pitchFamily="34" charset="0"/>
            </a:endParaRPr>
          </a:p>
        </p:txBody>
      </p:sp>
      <p:pic>
        <p:nvPicPr>
          <p:cNvPr id="3" name="Picture 2">
            <a:extLst>
              <a:ext uri="{FF2B5EF4-FFF2-40B4-BE49-F238E27FC236}">
                <a16:creationId xmlns:a16="http://schemas.microsoft.com/office/drawing/2014/main" id="{312818A1-1955-0724-46CE-4C2492A8006E}"/>
              </a:ext>
            </a:extLst>
          </p:cNvPr>
          <p:cNvPicPr>
            <a:picLocks noChangeAspect="1"/>
          </p:cNvPicPr>
          <p:nvPr/>
        </p:nvPicPr>
        <p:blipFill>
          <a:blip r:embed="rId2"/>
          <a:stretch>
            <a:fillRect/>
          </a:stretch>
        </p:blipFill>
        <p:spPr>
          <a:xfrm>
            <a:off x="76200" y="0"/>
            <a:ext cx="9144000" cy="2981093"/>
          </a:xfrm>
          <a:prstGeom prst="rect">
            <a:avLst/>
          </a:prstGeom>
        </p:spPr>
      </p:pic>
    </p:spTree>
    <p:extLst>
      <p:ext uri="{BB962C8B-B14F-4D97-AF65-F5344CB8AC3E}">
        <p14:creationId xmlns:p14="http://schemas.microsoft.com/office/powerpoint/2010/main" val="3187293919"/>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18601</TotalTime>
  <Words>711</Words>
  <Application>Microsoft Office PowerPoint</Application>
  <PresentationFormat>On-screen Show (4:3)</PresentationFormat>
  <Paragraphs>55</Paragraphs>
  <Slides>12</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897</cp:revision>
  <cp:lastPrinted>2022-10-02T13:03:38Z</cp:lastPrinted>
  <dcterms:created xsi:type="dcterms:W3CDTF">2020-07-19T11:17:55Z</dcterms:created>
  <dcterms:modified xsi:type="dcterms:W3CDTF">2025-09-14T13:08:58Z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