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6"/>
  </p:notesMasterIdLst>
  <p:handoutMasterIdLst>
    <p:handoutMasterId r:id="rId17"/>
  </p:handoutMasterIdLst>
  <p:sldIdLst>
    <p:sldId id="8441" r:id="rId5"/>
    <p:sldId id="8586" r:id="rId6"/>
    <p:sldId id="8596" r:id="rId7"/>
    <p:sldId id="8590" r:id="rId8"/>
    <p:sldId id="8606" r:id="rId9"/>
    <p:sldId id="8573" r:id="rId10"/>
    <p:sldId id="8597" r:id="rId11"/>
    <p:sldId id="8600" r:id="rId12"/>
    <p:sldId id="8571" r:id="rId13"/>
    <p:sldId id="8599" r:id="rId14"/>
    <p:sldId id="8539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1026" autoAdjust="0"/>
  </p:normalViewPr>
  <p:slideViewPr>
    <p:cSldViewPr showGuides="1">
      <p:cViewPr>
        <p:scale>
          <a:sx n="50" d="100"/>
          <a:sy n="50" d="100"/>
        </p:scale>
        <p:origin x="1520" y="404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7/27/2025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6" y="2396649"/>
            <a:ext cx="3019425" cy="2971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15:10-20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Mk 7:14-23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13:34-35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4B6524A-A141-0B6E-C086-27987AA8F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5649" y="6096254"/>
            <a:ext cx="20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solidFill>
                  <a:schemeClr val="bg1"/>
                </a:solidFill>
                <a:cs typeface="Arial" panose="020B0604020202020204" pitchFamily="34" charset="0"/>
              </a:rPr>
              <a:t>7/20/25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3BBC2F3-17BA-7CAF-1AC7-0F8D18C7F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A Clean Hands Parable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i="1" dirty="0">
                <a:cs typeface="Arial" panose="020B0604020202020204" pitchFamily="34" charset="0"/>
              </a:rPr>
              <a:t>A Heart Reality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4FBA13-155D-6125-1E8A-69EFC3E8A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8"/>
          <a:stretch>
            <a:fillRect/>
          </a:stretch>
        </p:blipFill>
        <p:spPr bwMode="auto">
          <a:xfrm>
            <a:off x="3657602" y="1828800"/>
            <a:ext cx="4572000" cy="475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10CAE491-434D-CE0C-FC1C-B4EBC0BC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6" y="5918299"/>
            <a:ext cx="20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7/27/25</a:t>
            </a:r>
          </a:p>
        </p:txBody>
      </p:sp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3B250-D173-303A-12FC-04C9F4B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DAA09C-7CD0-5FBC-DF42-56FC04C3BFDD}"/>
              </a:ext>
            </a:extLst>
          </p:cNvPr>
          <p:cNvSpPr txBox="1"/>
          <p:nvPr/>
        </p:nvSpPr>
        <p:spPr>
          <a:xfrm>
            <a:off x="76200" y="609600"/>
            <a:ext cx="8991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Pharisees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complain to Jesus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AAC4E2-A3E2-F182-FC7D-0CEEC620C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489336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200" dirty="0"/>
              <a:t>Then Pharisees and scribes came to Jesus from Jerusalem and said, </a:t>
            </a:r>
            <a:r>
              <a:rPr lang="en-US" sz="3200" b="1" baseline="30000" dirty="0"/>
              <a:t>2 </a:t>
            </a:r>
            <a:r>
              <a:rPr lang="en-US" sz="3200" dirty="0"/>
              <a:t>“Why do your disciples break the tradition of the elders? For they do not wash their hands when they eat.” </a:t>
            </a:r>
          </a:p>
          <a:p>
            <a:pPr>
              <a:tabLst>
                <a:tab pos="8343900" algn="r"/>
              </a:tabLst>
            </a:pPr>
            <a:r>
              <a:rPr lang="en-US" sz="3200" dirty="0"/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15:1-2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711214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C2EAA-EE79-BAE7-ADE6-300549B2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ECE00F-C623-20A0-AC08-A1DDFFCC6C38}"/>
              </a:ext>
            </a:extLst>
          </p:cNvPr>
          <p:cNvSpPr txBox="1"/>
          <p:nvPr/>
        </p:nvSpPr>
        <p:spPr>
          <a:xfrm>
            <a:off x="0" y="586163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complaint is that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they didn’t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wash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their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hands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before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eating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74188-4AC9-3D54-2C7A-1788A96A4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209734"/>
            <a:ext cx="85344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Then Pharisees and scribes came to Jesus from Jerusalem and said, </a:t>
            </a:r>
            <a:r>
              <a:rPr lang="en-US" sz="3200" b="1" baseline="30000" dirty="0">
                <a:latin typeface="+mn-lt"/>
              </a:rPr>
              <a:t>2 </a:t>
            </a:r>
            <a:r>
              <a:rPr lang="en-US" sz="3200" dirty="0">
                <a:latin typeface="+mn-lt"/>
              </a:rPr>
              <a:t>“Why do your disciples break the tradition of the elders? For they do not wash their hands when they eat.” 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Mt 15:1-2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4C600121-6018-D90C-A9E3-A7FFB5740468}"/>
              </a:ext>
            </a:extLst>
          </p:cNvPr>
          <p:cNvSpPr/>
          <p:nvPr/>
        </p:nvSpPr>
        <p:spPr>
          <a:xfrm>
            <a:off x="838200" y="293408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39308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456B2-F94F-5F37-485C-889DF9CA4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0D1839-6188-6CAA-0B01-76301547B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117693"/>
            <a:ext cx="87630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93100" algn="r"/>
              </a:tabLst>
            </a:pPr>
            <a:r>
              <a:rPr lang="en-US" sz="3600" dirty="0">
                <a:latin typeface="+mn-lt"/>
              </a:rPr>
              <a:t>And he called the people to him and said to them, 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“Hear and understand: </a:t>
            </a:r>
            <a:r>
              <a:rPr lang="en-US" sz="3600" baseline="30000" dirty="0">
                <a:solidFill>
                  <a:srgbClr val="C00000"/>
                </a:solidFill>
                <a:latin typeface="+mn-lt"/>
              </a:rPr>
              <a:t>11 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it is not what goes into the mouth that defiles a person, but what comes out of the mouth; this defiles a person.” </a:t>
            </a:r>
            <a:r>
              <a:rPr lang="en-US" sz="3600" baseline="30000" dirty="0">
                <a:solidFill>
                  <a:srgbClr val="C00000"/>
                </a:solidFill>
                <a:latin typeface="+mn-lt"/>
              </a:rPr>
              <a:t>12 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Then the disciples came and said to him, “Do you know that the Pharisees were offended when they heard this saying?” </a:t>
            </a:r>
            <a:r>
              <a:rPr lang="en-US" sz="3600" dirty="0">
                <a:latin typeface="+mn-lt"/>
              </a:rPr>
              <a:t>He answered, 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“Every plant that my heavenly Father has not planted will be rooted up. </a:t>
            </a:r>
            <a:r>
              <a:rPr lang="en-US" sz="3600" b="1" baseline="30000" dirty="0">
                <a:solidFill>
                  <a:srgbClr val="C00000"/>
                </a:solidFill>
                <a:latin typeface="+mn-lt"/>
              </a:rPr>
              <a:t>14 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Let them alone; they are blind guides. And if the blind lead the blind, both will fall into a pit.”</a:t>
            </a: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15:10-14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8646652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3428-85DE-AF74-8A3D-5078718F0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0AA384-3594-13C4-F4F9-87FAD0924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0"/>
            <a:ext cx="85725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b="1" baseline="30000" dirty="0">
                <a:latin typeface="+mn-lt"/>
              </a:rPr>
              <a:t>15 </a:t>
            </a:r>
            <a:r>
              <a:rPr lang="en-US" sz="3600" dirty="0">
                <a:latin typeface="+mn-lt"/>
              </a:rPr>
              <a:t>But Peter said to him, “Explain the parable to us.”</a:t>
            </a:r>
            <a:r>
              <a:rPr lang="en-US" sz="3600" b="1" baseline="30000" dirty="0">
                <a:latin typeface="+mn-lt"/>
              </a:rPr>
              <a:t>  16 </a:t>
            </a:r>
            <a:r>
              <a:rPr lang="en-US" sz="3600" dirty="0">
                <a:latin typeface="+mn-lt"/>
              </a:rPr>
              <a:t>And he said, 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“Are you also still without understanding? </a:t>
            </a:r>
            <a:r>
              <a:rPr lang="en-US" sz="3600" b="1" baseline="30000" dirty="0">
                <a:solidFill>
                  <a:srgbClr val="C00000"/>
                </a:solidFill>
                <a:latin typeface="+mn-lt"/>
              </a:rPr>
              <a:t>17 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Do you not see that whatever goes into the mouth passes into the stomach and is expelled? </a:t>
            </a:r>
            <a:r>
              <a:rPr lang="en-US" sz="3600" baseline="30000" dirty="0">
                <a:solidFill>
                  <a:srgbClr val="C00000"/>
                </a:solidFill>
                <a:latin typeface="+mn-lt"/>
              </a:rPr>
              <a:t>18 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what comes out of the mouth proceeds from the heart, and this defiles a person. 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out of the heart come evil thoughts, murder, adultery, sexual immorality, theft, false witness, slander. 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are what defile a person. But to eat with unwashed hands does not defile anyone.”</a:t>
            </a: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15:15-20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963392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65BB6-0EC8-2A34-48A5-151067778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73A42E-3728-6793-ECFE-6C9B84D19687}"/>
              </a:ext>
            </a:extLst>
          </p:cNvPr>
          <p:cNvSpPr txBox="1"/>
          <p:nvPr/>
        </p:nvSpPr>
        <p:spPr>
          <a:xfrm>
            <a:off x="0" y="87891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parable is about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eating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speaking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A91EA-EC46-7A64-EAF1-793076FC1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86200"/>
            <a:ext cx="86868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b="1" baseline="30000" dirty="0">
                <a:latin typeface="+mn-lt"/>
              </a:rPr>
              <a:t>17 </a:t>
            </a:r>
            <a:r>
              <a:rPr lang="en-US" sz="3200" dirty="0">
                <a:latin typeface="+mn-lt"/>
              </a:rPr>
              <a:t>Do you not see that whatever goes into the mouth passes into the stomach and is expelled? </a:t>
            </a:r>
            <a:r>
              <a:rPr lang="en-US" sz="3200" b="1" baseline="30000" dirty="0">
                <a:latin typeface="+mn-lt"/>
              </a:rPr>
              <a:t>18 </a:t>
            </a:r>
            <a:r>
              <a:rPr lang="en-US" sz="3200" dirty="0">
                <a:latin typeface="+mn-lt"/>
              </a:rPr>
              <a:t>But what comes out of the mouth proceeds from the heart, and this defiles a person.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15:17-18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BACB0C4B-8348-BDB1-DEA9-295CEBB9F6D3}"/>
              </a:ext>
            </a:extLst>
          </p:cNvPr>
          <p:cNvSpPr/>
          <p:nvPr/>
        </p:nvSpPr>
        <p:spPr>
          <a:xfrm>
            <a:off x="914400" y="586163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1721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7415-6A83-5FEE-C1E7-DBE0F798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6D5DDF-A3FA-5F9B-4365-DFD444D9577C}"/>
              </a:ext>
            </a:extLst>
          </p:cNvPr>
          <p:cNvSpPr txBox="1"/>
          <p:nvPr/>
        </p:nvSpPr>
        <p:spPr>
          <a:xfrm>
            <a:off x="0" y="10668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 washing hands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broke the Elders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tradition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F61BE399-857B-F0D8-1099-B2AEF62B231F}"/>
              </a:ext>
            </a:extLst>
          </p:cNvPr>
          <p:cNvSpPr/>
          <p:nvPr/>
        </p:nvSpPr>
        <p:spPr>
          <a:xfrm>
            <a:off x="1143000" y="83820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E43FD-5E48-8344-6D31-5E58E1177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4038600"/>
            <a:ext cx="84582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Then Pharisees and scribes came to Jesus from Jerusalem and said, </a:t>
            </a:r>
            <a:r>
              <a:rPr lang="en-US" sz="3200" b="1" baseline="30000" dirty="0">
                <a:latin typeface="+mn-lt"/>
              </a:rPr>
              <a:t>2 </a:t>
            </a:r>
            <a:r>
              <a:rPr lang="en-US" sz="3200" dirty="0">
                <a:latin typeface="+mn-lt"/>
              </a:rPr>
              <a:t>“Why do your disciples break the tradition of the elders? For they do not wash their hands when they eat.” 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Mt 15:1-2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924197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definition of Tradition? - Habits ...">
            <a:extLst>
              <a:ext uri="{FF2B5EF4-FFF2-40B4-BE49-F238E27FC236}">
                <a16:creationId xmlns:a16="http://schemas.microsoft.com/office/drawing/2014/main" id="{2BCFD6E1-A5BC-1B98-62B6-8FA3F593C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1383" y="1466708"/>
            <a:ext cx="3576566" cy="357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687860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474165-3828-CEBC-45BE-9F67AB2749FF}"/>
              </a:ext>
            </a:extLst>
          </p:cNvPr>
          <p:cNvSpPr txBox="1"/>
          <p:nvPr/>
        </p:nvSpPr>
        <p:spPr>
          <a:xfrm>
            <a:off x="76200" y="228600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Tradition: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Merriam-Webster</a:t>
            </a: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D4DBE-56AD-37AA-1D46-6DDC758DB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62200"/>
            <a:ext cx="83820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/>
            <a:r>
              <a:rPr lang="en-US" sz="3600" b="1" dirty="0"/>
              <a:t>Noun</a:t>
            </a:r>
          </a:p>
          <a:p>
            <a:pPr fontAlgn="auto"/>
            <a:r>
              <a:rPr lang="en-US" sz="3200" b="1" dirty="0"/>
              <a:t>1a: </a:t>
            </a:r>
            <a:r>
              <a:rPr lang="en-US" sz="3200" dirty="0"/>
              <a:t>an inherited, established, or customary pattern of thought, action, or behavior (such as a religious practice or a social custom)</a:t>
            </a:r>
          </a:p>
          <a:p>
            <a:pPr fontAlgn="auto"/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b: 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belief or story or a body of beliefs or stories relating to the past that are commonly accepted as historical though not verifiable</a:t>
            </a:r>
          </a:p>
        </p:txBody>
      </p:sp>
    </p:spTree>
    <p:extLst>
      <p:ext uri="{BB962C8B-B14F-4D97-AF65-F5344CB8AC3E}">
        <p14:creationId xmlns:p14="http://schemas.microsoft.com/office/powerpoint/2010/main" val="2910320502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74039-6B8C-6DC5-25B8-9008A1576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6A6A9F-1C6C-6D0F-0857-5C9DBF67E1F1}"/>
              </a:ext>
            </a:extLst>
          </p:cNvPr>
          <p:cNvSpPr txBox="1"/>
          <p:nvPr/>
        </p:nvSpPr>
        <p:spPr>
          <a:xfrm>
            <a:off x="0" y="457200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Sin is what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proceeds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from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natural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human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soul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0E36A-1859-2889-63EA-4207C602A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579160"/>
            <a:ext cx="8534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And </a:t>
            </a:r>
            <a:r>
              <a:rPr lang="en-US" sz="3200" i="1" dirty="0">
                <a:latin typeface="+mn-lt"/>
              </a:rPr>
              <a:t>Jesus</a:t>
            </a:r>
            <a:r>
              <a:rPr lang="en-US" sz="3200" dirty="0">
                <a:latin typeface="+mn-lt"/>
              </a:rPr>
              <a:t> said,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“Are you also still without understanding? </a:t>
            </a:r>
            <a:r>
              <a:rPr lang="en-US" sz="3200" baseline="30000" dirty="0">
                <a:solidFill>
                  <a:srgbClr val="FF0000"/>
                </a:solidFill>
                <a:latin typeface="+mn-lt"/>
              </a:rPr>
              <a:t>17 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Do you not see that whatever goes into the mouth passes into the stomach and is expelled? </a:t>
            </a:r>
            <a:r>
              <a:rPr lang="en-US" sz="3200" baseline="30000" dirty="0">
                <a:solidFill>
                  <a:srgbClr val="FF0000"/>
                </a:solidFill>
                <a:latin typeface="+mn-lt"/>
              </a:rPr>
              <a:t>18 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But what comes out of the mouth proceeds from the heart, and this defiles a person.”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Mt 15:16-18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E4B466B1-54B3-9BEE-ACB7-CDFB2134CE22}"/>
              </a:ext>
            </a:extLst>
          </p:cNvPr>
          <p:cNvSpPr/>
          <p:nvPr/>
        </p:nvSpPr>
        <p:spPr>
          <a:xfrm>
            <a:off x="914400" y="293407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1552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E5BA9-4266-5856-E45C-539CD7B55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79DBD5-E8F6-F325-B3DA-BA913AEC0598}"/>
              </a:ext>
            </a:extLst>
          </p:cNvPr>
          <p:cNvSpPr txBox="1"/>
          <p:nvPr/>
        </p:nvSpPr>
        <p:spPr>
          <a:xfrm>
            <a:off x="533400" y="1524000"/>
            <a:ext cx="82296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Will you help me make this BODY a place where HEARTS FIND HEALING?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(not a place of lifeless tradition)</a:t>
            </a:r>
            <a:endParaRPr lang="en-US" sz="4400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787839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18349</TotalTime>
  <Words>575</Words>
  <Application>Microsoft Office PowerPoint</Application>
  <PresentationFormat>On-screen Show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886</cp:revision>
  <cp:lastPrinted>2022-10-02T13:03:38Z</cp:lastPrinted>
  <dcterms:created xsi:type="dcterms:W3CDTF">2020-07-19T11:17:55Z</dcterms:created>
  <dcterms:modified xsi:type="dcterms:W3CDTF">2025-07-27T12:14:58Z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