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5"/>
  </p:notesMasterIdLst>
  <p:handoutMasterIdLst>
    <p:handoutMasterId r:id="rId16"/>
  </p:handoutMasterIdLst>
  <p:sldIdLst>
    <p:sldId id="8441" r:id="rId5"/>
    <p:sldId id="8477" r:id="rId6"/>
    <p:sldId id="8521" r:id="rId7"/>
    <p:sldId id="8536" r:id="rId8"/>
    <p:sldId id="8539" r:id="rId9"/>
    <p:sldId id="8542" r:id="rId10"/>
    <p:sldId id="8543" r:id="rId11"/>
    <p:sldId id="8544" r:id="rId12"/>
    <p:sldId id="8546" r:id="rId13"/>
    <p:sldId id="8495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1026" autoAdjust="0"/>
  </p:normalViewPr>
  <p:slideViewPr>
    <p:cSldViewPr showGuides="1">
      <p:cViewPr varScale="1">
        <p:scale>
          <a:sx n="67" d="100"/>
          <a:sy n="67" d="100"/>
        </p:scale>
        <p:origin x="508" y="44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7/6/2025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" y="2057400"/>
            <a:ext cx="2362200" cy="3581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14:22-33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Mk 6:45-51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6:15-21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Heb 4:16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4B6524A-A141-0B6E-C086-27987AA8F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" y="5904497"/>
            <a:ext cx="2038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7/6/25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2B013D7-62C9-F549-1480-25FC4508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8" y="53017"/>
            <a:ext cx="914399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A Desert Mountain Alert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i="1" dirty="0">
                <a:cs typeface="Arial" panose="020B0604020202020204" pitchFamily="34" charset="0"/>
              </a:rPr>
              <a:t>Viewpoint Jesus</a:t>
            </a:r>
          </a:p>
        </p:txBody>
      </p:sp>
      <p:pic>
        <p:nvPicPr>
          <p:cNvPr id="2" name="Picture 2" descr="Nine Times Jesus Retreated to Be Alone with God">
            <a:extLst>
              <a:ext uri="{FF2B5EF4-FFF2-40B4-BE49-F238E27FC236}">
                <a16:creationId xmlns:a16="http://schemas.microsoft.com/office/drawing/2014/main" id="{6D8961F5-3D83-444D-B6D5-D94C42393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 t="6000" r="18001" b="9201"/>
          <a:stretch>
            <a:fillRect/>
          </a:stretch>
        </p:blipFill>
        <p:spPr bwMode="auto">
          <a:xfrm>
            <a:off x="2733675" y="2011680"/>
            <a:ext cx="6400800" cy="484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317F9-07BF-1F31-E7C8-24E7C83D4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00AA29-8230-5AAE-4544-CEA1F5760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43512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the disciples get into the boat and go before him to the other side, while he dismissed the crowds.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23 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he had dismissed the crowds, he went up on the mountain by himself to pray. When evening came, he was there alone…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14:22-23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D74446-C881-D701-7A61-D6107FD11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14561"/>
            <a:ext cx="8686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his disciples get into the boat and go before him to the other side, to Bethsaida, while he dismissed the crowd.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46 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he had taken leave of them, he went up on the mountain to pray.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Mk 6:45-46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781017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E2FB5-094C-C15E-28D4-5A8D3FC2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4E9F31-E789-C422-44A1-48D010D96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050"/>
            <a:ext cx="86868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but the boat by this time was a long way from the land, beaten by the waves, for the wind was against them.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25 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in the fourth watch of the night he came to them, walking on the sea.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But when the disciples saw him walking on the sea, they were terrified, and said, “It is a ghost!” and they cried out in fear.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27 </a:t>
            </a:r>
            <a:r>
              <a:rPr lang="en-US" sz="3600" dirty="0">
                <a:effectLst/>
                <a:latin typeface="Calibri" panose="020F0502020204030204" pitchFamily="34" charset="0"/>
              </a:rPr>
              <a:t>But immediately Jesus spoke to them, saying, “Take heart; it is I. Do not be afraid.” </a:t>
            </a:r>
          </a:p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baseline="30000" dirty="0">
                <a:effectLst/>
                <a:latin typeface="Calibri" panose="020F0502020204030204" pitchFamily="34" charset="0"/>
              </a:rPr>
              <a:t>28 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Peter answered him, “Lord, if it is you, command me to come to you on the water.”</a:t>
            </a:r>
            <a:endParaRPr lang="en-US" sz="2800" dirty="0">
              <a:effectLst/>
              <a:latin typeface="Calibri" panose="020F0502020204030204" pitchFamily="34" charset="0"/>
            </a:endParaRPr>
          </a:p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28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effectLst/>
                <a:latin typeface="+mn-lt"/>
              </a:rPr>
              <a:t>Mt 14:24-28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9651828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764A-FF98-D954-76AA-751F3AE15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B8F7B2-458E-72C9-1C21-8D1FC4CFF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97401"/>
            <a:ext cx="8686800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He said, “Come.” So Peter got out of the boat and walked on the water and came to Jesus.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30 </a:t>
            </a:r>
            <a:r>
              <a:rPr lang="en-US" sz="3600" dirty="0">
                <a:effectLst/>
                <a:latin typeface="Calibri" panose="020F0502020204030204" pitchFamily="34" charset="0"/>
              </a:rPr>
              <a:t>But when he saw the wind, he was afraid, and beginning to sink he cried out, “Lord, save me.”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31 </a:t>
            </a:r>
            <a:r>
              <a:rPr lang="en-US" sz="3600" dirty="0">
                <a:effectLst/>
                <a:latin typeface="Calibri" panose="020F0502020204030204" pitchFamily="34" charset="0"/>
              </a:rPr>
              <a:t>Jesus immediately reached out his hand and took hold of him, saying to him, “O you of little faith, why did you doubt?”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32 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when they got into the boat, the wind ceased.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33 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those in the boat worshiped him, saying, “Truly you are the Son of God.”</a:t>
            </a:r>
          </a:p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28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effectLst/>
                <a:latin typeface="+mn-lt"/>
              </a:rPr>
              <a:t>Mt 14:29-33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4609165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E5BA9-4266-5856-E45C-539CD7B55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79DBD5-E8F6-F325-B3DA-BA913AEC0598}"/>
              </a:ext>
            </a:extLst>
          </p:cNvPr>
          <p:cNvSpPr txBox="1"/>
          <p:nvPr/>
        </p:nvSpPr>
        <p:spPr>
          <a:xfrm>
            <a:off x="-19050" y="839386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set a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course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for the disciples.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Mt 14:22-23; Mk 6:45-46; Jn 6:15-16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468A9BB2-613C-6743-14CF-2929B8B439B5}"/>
              </a:ext>
            </a:extLst>
          </p:cNvPr>
          <p:cNvSpPr/>
          <p:nvPr/>
        </p:nvSpPr>
        <p:spPr>
          <a:xfrm>
            <a:off x="1371600" y="464165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86A499-B5F7-0909-AD23-FA6DD0B60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77734"/>
            <a:ext cx="86868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Immediately he made his disciples get into the boat and go before him to the other side, to Bethsaida, while he dismissed the crowd.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46 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after he had taken leave of them, he went up on the mountain to pray.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Mk 6:45-46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878783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043C5-E4E4-A7F5-9A6F-84B30AF60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BC6620-BC45-C5EB-6B5F-97E455C1C0F9}"/>
              </a:ext>
            </a:extLst>
          </p:cNvPr>
          <p:cNvSpPr txBox="1"/>
          <p:nvPr/>
        </p:nvSpPr>
        <p:spPr>
          <a:xfrm>
            <a:off x="-19050" y="839386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goes to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mountain to be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alone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Mt 14:22-23; Mk 6:45-46; Jn 6:15-16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8D384D23-36B4-E2B9-0B4E-680E1C34EBB0}"/>
              </a:ext>
            </a:extLst>
          </p:cNvPr>
          <p:cNvSpPr/>
          <p:nvPr/>
        </p:nvSpPr>
        <p:spPr>
          <a:xfrm>
            <a:off x="2133600" y="47369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382DFF-1F39-E458-8688-28A284A8F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77734"/>
            <a:ext cx="86868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Immediately he made his disciples get into the boat and go before him to the other side, to Bethsaida, while he dismissed the crowd.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46 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after he had taken leave of them, he went up on the mountain to pray.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Mk 6:45-46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199629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96D9D-86D1-A5C2-AB55-B9213F50A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4B086-D39C-CE18-CA51-0BF117ED6CF9}"/>
              </a:ext>
            </a:extLst>
          </p:cNvPr>
          <p:cNvSpPr txBox="1"/>
          <p:nvPr/>
        </p:nvSpPr>
        <p:spPr>
          <a:xfrm>
            <a:off x="9525" y="502265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Jesus’ mind was set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blanketing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intimacy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Mk 6:47-48; Jn 6:18-19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B14CE9BA-53FF-71FD-000A-A697167BCD23}"/>
              </a:ext>
            </a:extLst>
          </p:cNvPr>
          <p:cNvSpPr/>
          <p:nvPr/>
        </p:nvSpPr>
        <p:spPr>
          <a:xfrm>
            <a:off x="990600" y="33247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33530-0B55-4D7C-4F74-D489E227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13017"/>
            <a:ext cx="86868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And when evening came, the boat was out on the sea, and he was alone on the land.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48 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he saw that they were making headway painfully </a:t>
            </a:r>
            <a:r>
              <a:rPr lang="en-US" sz="2800" b="1" dirty="0">
                <a:effectLst/>
                <a:latin typeface="Calibri" panose="020F0502020204030204" pitchFamily="34" charset="0"/>
              </a:rPr>
              <a:t>(3-4 miles- Jn 6:18-19)</a:t>
            </a:r>
            <a:r>
              <a:rPr lang="en-US" sz="3200" dirty="0">
                <a:effectLst/>
                <a:latin typeface="Calibri" panose="020F0502020204030204" pitchFamily="34" charset="0"/>
              </a:rPr>
              <a:t>, for the wind was against them. And about the fourth watch of the night he came to them, walking on the sea. He meant to pass by them…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Mk 6:47-48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802135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177F5-2EBA-A9E1-A352-A4FFAE985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84F4B4-7C42-75A2-766A-8D1B6F04D27E}"/>
              </a:ext>
            </a:extLst>
          </p:cNvPr>
          <p:cNvSpPr txBox="1"/>
          <p:nvPr/>
        </p:nvSpPr>
        <p:spPr>
          <a:xfrm>
            <a:off x="9525" y="502265"/>
            <a:ext cx="91440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was fully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aware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of the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storm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Mt 14:23-25; Mk 6:47-48; Jn 6:18-19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32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8FCC77F5-B98B-93C6-988E-49DD4D74DAA7}"/>
              </a:ext>
            </a:extLst>
          </p:cNvPr>
          <p:cNvSpPr/>
          <p:nvPr/>
        </p:nvSpPr>
        <p:spPr>
          <a:xfrm>
            <a:off x="990600" y="33247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5BA62-2B17-5C0C-1594-157630903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13017"/>
            <a:ext cx="86868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And after he had dismissed the crowds, he went up on the mountain by himself to pray. When evening came, he was there alone,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24 </a:t>
            </a:r>
            <a:r>
              <a:rPr lang="en-US" sz="3200" dirty="0">
                <a:effectLst/>
                <a:latin typeface="Calibri" panose="020F0502020204030204" pitchFamily="34" charset="0"/>
              </a:rPr>
              <a:t>but the boat by this time was a long way from the land, beaten by the waves, for the wind was against them.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25 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in the fourth watch of the night he came to them, walking on the sea.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14:23-25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311503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FE5C1-8DC4-0AA7-F8AE-F17CB61A6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AB2FD6-C7DF-E042-4BF1-20FFDD7B66AE}"/>
              </a:ext>
            </a:extLst>
          </p:cNvPr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Jesus Viewpoint Facts:</a:t>
            </a:r>
            <a:endParaRPr lang="en-US" sz="48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7859AF-C15B-B1C6-214B-85C94D8C7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16710"/>
            <a:ext cx="86868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b="1" dirty="0">
                <a:latin typeface="Calibri" panose="020F0502020204030204" pitchFamily="34" charset="0"/>
              </a:rPr>
              <a:t>He plans to get away</a:t>
            </a:r>
            <a:r>
              <a:rPr lang="en-US" sz="2400" dirty="0">
                <a:effectLst/>
                <a:latin typeface="Calibri" panose="020F0502020204030204" pitchFamily="34" charset="0"/>
              </a:rPr>
              <a:t>	</a:t>
            </a:r>
            <a:r>
              <a:rPr lang="en-US" sz="2400" b="1" dirty="0">
                <a:solidFill>
                  <a:prstClr val="black"/>
                </a:solidFill>
                <a:latin typeface="+mn-lt"/>
              </a:rPr>
              <a:t>Mt 14:23; Mk 6:47; Jn 6:15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Disciples in a boat to Capernaum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Crowds dismissed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By Evening He is alone on the mountain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C8650E-B64E-7A28-801B-A6B7D4AD7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55358"/>
            <a:ext cx="868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b="1" dirty="0">
                <a:latin typeface="Calibri" panose="020F0502020204030204" pitchFamily="34" charset="0"/>
              </a:rPr>
              <a:t>He spends time with His Father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	</a:t>
            </a:r>
            <a:r>
              <a:rPr lang="en-US" sz="2400" b="1" dirty="0">
                <a:solidFill>
                  <a:prstClr val="black"/>
                </a:solidFill>
                <a:latin typeface="+mn-lt"/>
              </a:rPr>
              <a:t>Mk 6:47; Mt 14:23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During a windstorm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Knowing His disciples are struggling	</a:t>
            </a:r>
            <a:r>
              <a:rPr lang="en-US" sz="2400" b="1" dirty="0">
                <a:solidFill>
                  <a:prstClr val="black"/>
                </a:solidFill>
                <a:latin typeface="+mn-lt"/>
              </a:rPr>
              <a:t>Mk 6:48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His time with God is COMPLETE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B89E67-D8AE-FB82-155F-57E23277A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94006"/>
            <a:ext cx="86868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b="1" dirty="0">
                <a:latin typeface="Calibri" panose="020F0502020204030204" pitchFamily="34" charset="0"/>
              </a:rPr>
              <a:t>He goes to His disciples</a:t>
            </a:r>
            <a:r>
              <a:rPr lang="en-US" sz="2400" dirty="0">
                <a:effectLst/>
                <a:latin typeface="Calibri" panose="020F0502020204030204" pitchFamily="34" charset="0"/>
              </a:rPr>
              <a:t>	</a:t>
            </a:r>
            <a:r>
              <a:rPr lang="en-US" sz="2400" b="1" dirty="0">
                <a:solidFill>
                  <a:prstClr val="black"/>
                </a:solidFill>
                <a:latin typeface="+mn-lt"/>
              </a:rPr>
              <a:t>Jn 6:14-15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Within sight of them – ON WATER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As if passing by</a:t>
            </a:r>
            <a:r>
              <a:rPr lang="en-US" sz="2400" b="1" dirty="0">
                <a:solidFill>
                  <a:prstClr val="black"/>
                </a:solidFill>
                <a:latin typeface="+mn-lt"/>
              </a:rPr>
              <a:t>	Mk 6:48</a:t>
            </a:r>
          </a:p>
          <a:p>
            <a:pPr marL="0" marR="0">
              <a:spcAft>
                <a:spcPts val="0"/>
              </a:spcAft>
              <a:tabLst>
                <a:tab pos="457200" algn="l"/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- He responds to their needs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0256684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E1EC-076C-33DF-BE25-295D04B85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F4DBBB-1F1F-6D5C-FADA-50CD47F4832D}"/>
              </a:ext>
            </a:extLst>
          </p:cNvPr>
          <p:cNvSpPr txBox="1"/>
          <p:nvPr/>
        </p:nvSpPr>
        <p:spPr>
          <a:xfrm>
            <a:off x="762000" y="685800"/>
            <a:ext cx="7620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Jesus will always come to you in your time of need…  His time!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D1163B-4C9E-A0FA-A031-D5090CF63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343400"/>
            <a:ext cx="83820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Let us then with confidence draw near to the throne of grace, that we may receive mercy and find grace to help in </a:t>
            </a:r>
            <a:r>
              <a:rPr lang="en-US" sz="3200" b="1" u="sng" dirty="0">
                <a:effectLst/>
                <a:latin typeface="Calibri" panose="020F0502020204030204" pitchFamily="34" charset="0"/>
              </a:rPr>
              <a:t>time of need</a:t>
            </a:r>
            <a:r>
              <a:rPr lang="en-US" sz="3200" dirty="0">
                <a:effectLst/>
                <a:latin typeface="Calibri" panose="020F0502020204030204" pitchFamily="34" charset="0"/>
              </a:rPr>
              <a:t>.</a:t>
            </a: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Heb 4:16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2862296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17855</TotalTime>
  <Words>826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877</cp:revision>
  <cp:lastPrinted>2022-10-02T13:03:38Z</cp:lastPrinted>
  <dcterms:created xsi:type="dcterms:W3CDTF">2020-07-19T11:17:55Z</dcterms:created>
  <dcterms:modified xsi:type="dcterms:W3CDTF">2025-07-06T13:00:35Z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