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8"/>
  </p:notesMasterIdLst>
  <p:handoutMasterIdLst>
    <p:handoutMasterId r:id="rId19"/>
  </p:handoutMasterIdLst>
  <p:sldIdLst>
    <p:sldId id="8441" r:id="rId5"/>
    <p:sldId id="8477" r:id="rId6"/>
    <p:sldId id="8443" r:id="rId7"/>
    <p:sldId id="8495" r:id="rId8"/>
    <p:sldId id="8508" r:id="rId9"/>
    <p:sldId id="8510" r:id="rId10"/>
    <p:sldId id="8519" r:id="rId11"/>
    <p:sldId id="8511" r:id="rId12"/>
    <p:sldId id="8512" r:id="rId13"/>
    <p:sldId id="8513" r:id="rId14"/>
    <p:sldId id="8507" r:id="rId15"/>
    <p:sldId id="8488" r:id="rId16"/>
    <p:sldId id="8474" r:id="rId1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1026" autoAdjust="0"/>
  </p:normalViewPr>
  <p:slideViewPr>
    <p:cSldViewPr showGuides="1">
      <p:cViewPr varScale="1">
        <p:scale>
          <a:sx n="54" d="100"/>
          <a:sy n="54" d="100"/>
        </p:scale>
        <p:origin x="1420" y="5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5/18/2025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" y="2286000"/>
            <a:ext cx="2362200" cy="2514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14:22-24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Mk 6:45-46</a:t>
            </a:r>
          </a:p>
          <a:p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6:15</a:t>
            </a:r>
          </a:p>
          <a:p>
            <a:endParaRPr lang="en-US" sz="32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4B6524A-A141-0B6E-C086-27987AA8F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" y="5904497"/>
            <a:ext cx="20383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5/18/25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2B013D7-62C9-F549-1480-25FC4508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8" y="53017"/>
            <a:ext cx="9143999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Mountain Prayer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i="1" dirty="0">
                <a:cs typeface="Arial" panose="020B0604020202020204" pitchFamily="34" charset="0"/>
              </a:rPr>
              <a:t>Jesus’ Sabbath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endParaRPr lang="en-US" sz="5400" b="1" i="1" dirty="0">
              <a:cs typeface="Arial" panose="020B0604020202020204" pitchFamily="34" charset="0"/>
            </a:endParaRPr>
          </a:p>
        </p:txBody>
      </p:sp>
      <p:pic>
        <p:nvPicPr>
          <p:cNvPr id="4" name="Picture 3" descr="A building with a courtyard and tables and chairs&#10;&#10;AI-generated content may be incorrect.">
            <a:extLst>
              <a:ext uri="{FF2B5EF4-FFF2-40B4-BE49-F238E27FC236}">
                <a16:creationId xmlns:a16="http://schemas.microsoft.com/office/drawing/2014/main" id="{3439D550-80B1-6931-2DA8-BA2516E54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6" t="7502" r="10001" b="20481"/>
          <a:stretch/>
        </p:blipFill>
        <p:spPr>
          <a:xfrm>
            <a:off x="2834640" y="1676400"/>
            <a:ext cx="6309360" cy="4389120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23BB168C-6AF7-735F-23FB-A1FA2893B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0" y="6158652"/>
            <a:ext cx="63093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 err="1">
                <a:cs typeface="Arial" panose="020B0604020202020204" pitchFamily="34" charset="0"/>
              </a:rPr>
              <a:t>Rinteln</a:t>
            </a:r>
            <a:r>
              <a:rPr lang="en-US" altLang="en-US" sz="3600" b="1" i="1" dirty="0">
                <a:cs typeface="Arial" panose="020B0604020202020204" pitchFamily="34" charset="0"/>
              </a:rPr>
              <a:t> Ratskeller</a:t>
            </a:r>
          </a:p>
        </p:txBody>
      </p:sp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317F9-07BF-1F31-E7C8-24E7C83D4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00AA29-8230-5AAE-4544-CEA1F576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43512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the disciples get into the boat and go before him to the other side, while he dismissed the crowds.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23 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dismissed the crowds, he went up on the mountain by himself to pray. When evening came, he was there alone…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14:22-23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D74446-C881-D701-7A61-D6107FD11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14561"/>
            <a:ext cx="8686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his disciples get into the boat and go before him to the other side, to Bethsaida, while he dismissed the crowd.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taken leave of them, he went up on the mountain to pray.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6:45-46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781017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0" y="381831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These verses show Jesus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directing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3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assignments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14:22-23, Mk 6:45-46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304800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C7A50-F508-74F4-3CFC-3A61D1BFF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445823"/>
            <a:ext cx="8686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his disciples get into the boat and go before him to the other side, to Bethsaida, while he dismissed the crowd.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46 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he had taken leave of them, he went up on the mountain to pray.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Mk 6:45-46</a:t>
            </a:r>
            <a:endParaRPr lang="en-US" sz="2800" dirty="0">
              <a:latin typeface="+mn-lt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F35301-BCDA-C50D-1567-0B584512D4CA}"/>
              </a:ext>
            </a:extLst>
          </p:cNvPr>
          <p:cNvSpPr/>
          <p:nvPr/>
        </p:nvSpPr>
        <p:spPr>
          <a:xfrm>
            <a:off x="2667000" y="3505200"/>
            <a:ext cx="4038600" cy="539535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17C5FC5-54C5-586E-B647-E9B0C0C9D1AE}"/>
              </a:ext>
            </a:extLst>
          </p:cNvPr>
          <p:cNvSpPr/>
          <p:nvPr/>
        </p:nvSpPr>
        <p:spPr>
          <a:xfrm>
            <a:off x="3962400" y="4607216"/>
            <a:ext cx="4495800" cy="539535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D880B0D-8597-DBE6-37C5-4804F6187242}"/>
              </a:ext>
            </a:extLst>
          </p:cNvPr>
          <p:cNvSpPr/>
          <p:nvPr/>
        </p:nvSpPr>
        <p:spPr>
          <a:xfrm>
            <a:off x="304800" y="5709232"/>
            <a:ext cx="6324600" cy="539535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2949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E1EC-076C-33DF-BE25-295D04B85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F4DBBB-1F1F-6D5C-FADA-50CD47F4832D}"/>
              </a:ext>
            </a:extLst>
          </p:cNvPr>
          <p:cNvSpPr txBox="1"/>
          <p:nvPr/>
        </p:nvSpPr>
        <p:spPr>
          <a:xfrm>
            <a:off x="-8860" y="698384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Assignment 1: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Disciples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to a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boat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4A2B8EE2-6334-AE45-D9F3-77BA5CA1393E}"/>
              </a:ext>
            </a:extLst>
          </p:cNvPr>
          <p:cNvSpPr/>
          <p:nvPr/>
        </p:nvSpPr>
        <p:spPr>
          <a:xfrm>
            <a:off x="1905000" y="32316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364AE-B693-9975-D942-E758241B0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62400"/>
            <a:ext cx="8686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</a:t>
            </a:r>
            <a:r>
              <a:rPr lang="en-US" sz="36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made the disciples get into the boat</a:t>
            </a:r>
            <a:r>
              <a:rPr lang="en-US" sz="3600" dirty="0">
                <a:effectLst/>
                <a:latin typeface="Calibri" panose="020F0502020204030204" pitchFamily="34" charset="0"/>
              </a:rPr>
              <a:t> and go before him to the other side, while he dismissed the crowds. 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14:22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287166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DA444-601F-2AFA-3777-A046C556F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4B98AD-B5D4-D004-DBAF-7F69CF5EB35E}"/>
              </a:ext>
            </a:extLst>
          </p:cNvPr>
          <p:cNvSpPr txBox="1"/>
          <p:nvPr/>
        </p:nvSpPr>
        <p:spPr>
          <a:xfrm>
            <a:off x="-8860" y="698384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Assignment 2: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People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to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their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homes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14:22-23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2313042B-3F1E-F06F-1561-2B4B00FEC36D}"/>
              </a:ext>
            </a:extLst>
          </p:cNvPr>
          <p:cNvSpPr/>
          <p:nvPr/>
        </p:nvSpPr>
        <p:spPr>
          <a:xfrm>
            <a:off x="1905000" y="32316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EDF3EE-44A4-6102-5DB6-3162D3A0B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276600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Immediately he made the disciples get into the boat and go before him to the other side, while </a:t>
            </a:r>
            <a:r>
              <a:rPr lang="en-US" sz="36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dismissed the crowds</a:t>
            </a:r>
            <a:r>
              <a:rPr lang="en-US" sz="3600" dirty="0">
                <a:effectLst/>
                <a:latin typeface="Calibri" panose="020F0502020204030204" pitchFamily="34" charset="0"/>
              </a:rPr>
              <a:t>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23 </a:t>
            </a:r>
            <a:r>
              <a:rPr lang="en-US" sz="3600" dirty="0">
                <a:effectLst/>
                <a:latin typeface="Calibri" panose="020F0502020204030204" pitchFamily="34" charset="0"/>
              </a:rPr>
              <a:t>And after </a:t>
            </a:r>
            <a:r>
              <a:rPr lang="en-US" sz="36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had dismissed the crowds</a:t>
            </a:r>
            <a:r>
              <a:rPr lang="en-US" sz="3600" dirty="0">
                <a:effectLst/>
                <a:latin typeface="Calibri" panose="020F0502020204030204" pitchFamily="34" charset="0"/>
              </a:rPr>
              <a:t>, he went up on the mountain by himself to pray. When evening came, he was there alone…</a:t>
            </a:r>
            <a:r>
              <a:rPr lang="en-US" sz="3400" b="1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14:22-23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479658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7CD9-62C5-142C-BDB0-07494C16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97F440-7E0D-B661-A57E-826B03BEAA23}"/>
              </a:ext>
            </a:extLst>
          </p:cNvPr>
          <p:cNvSpPr txBox="1"/>
          <p:nvPr/>
        </p:nvSpPr>
        <p:spPr>
          <a:xfrm>
            <a:off x="0" y="1066800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Assignment 3: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to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alone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14:23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CC4527BF-5622-2343-A9F8-6F232352E119}"/>
              </a:ext>
            </a:extLst>
          </p:cNvPr>
          <p:cNvSpPr/>
          <p:nvPr/>
        </p:nvSpPr>
        <p:spPr>
          <a:xfrm>
            <a:off x="1913860" y="691579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06D28A-FAAF-3FE5-EA42-71BAABE19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349623"/>
            <a:ext cx="86868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And after he had dismissed the crowds, </a:t>
            </a:r>
            <a:r>
              <a:rPr lang="en-US" sz="36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went up on the mountain by himself to pray</a:t>
            </a:r>
            <a:r>
              <a:rPr lang="en-US" sz="3600" dirty="0">
                <a:effectLst/>
                <a:latin typeface="Calibri" panose="020F0502020204030204" pitchFamily="34" charset="0"/>
              </a:rPr>
              <a:t>. When evening came, </a:t>
            </a:r>
            <a:r>
              <a:rPr lang="en-US" sz="3600" b="1" u="heavy" dirty="0"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was there alone</a:t>
            </a:r>
            <a:r>
              <a:rPr lang="en-US" sz="3600" dirty="0">
                <a:effectLst/>
                <a:latin typeface="Calibri" panose="020F0502020204030204" pitchFamily="34" charset="0"/>
              </a:rPr>
              <a:t>…</a:t>
            </a:r>
            <a:endParaRPr lang="en-US" sz="2800" b="1" dirty="0">
              <a:solidFill>
                <a:prstClr val="black"/>
              </a:solidFill>
              <a:latin typeface="+mn-lt"/>
            </a:endParaRPr>
          </a:p>
          <a:p>
            <a:pPr marL="0" marR="0" algn="ctr">
              <a:spcAft>
                <a:spcPts val="0"/>
              </a:spcAft>
              <a:tabLst>
                <a:tab pos="8740775" algn="r"/>
              </a:tabLst>
            </a:pPr>
            <a:r>
              <a:rPr lang="en-US" sz="2800" b="1" dirty="0">
                <a:solidFill>
                  <a:prstClr val="black"/>
                </a:solidFill>
                <a:latin typeface="+mn-lt"/>
              </a:rPr>
              <a:t>Mt 14:23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299378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158D3-C5B8-DFAF-4079-84A07F237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A732FE-0B4A-B250-FE59-EC1EE0F149F9}"/>
              </a:ext>
            </a:extLst>
          </p:cNvPr>
          <p:cNvSpPr txBox="1"/>
          <p:nvPr/>
        </p:nvSpPr>
        <p:spPr>
          <a:xfrm>
            <a:off x="0" y="1442021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reasons for these assignments are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human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need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heavenly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empowerment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433263ED-8E53-9E43-356A-56BEBA6606C1}"/>
              </a:ext>
            </a:extLst>
          </p:cNvPr>
          <p:cNvSpPr/>
          <p:nvPr/>
        </p:nvSpPr>
        <p:spPr>
          <a:xfrm>
            <a:off x="762000" y="10668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7860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courtyard and tables and chairs&#10;&#10;AI-generated content may be incorrect.">
            <a:extLst>
              <a:ext uri="{FF2B5EF4-FFF2-40B4-BE49-F238E27FC236}">
                <a16:creationId xmlns:a16="http://schemas.microsoft.com/office/drawing/2014/main" id="{A23E6E7B-78F7-5981-F873-88F964EB9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86351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trees in front of it&#10;&#10;AI-generated content may be incorrect.">
            <a:extLst>
              <a:ext uri="{FF2B5EF4-FFF2-40B4-BE49-F238E27FC236}">
                <a16:creationId xmlns:a16="http://schemas.microsoft.com/office/drawing/2014/main" id="{17C190EB-9E9B-2E41-F923-44B4D0B9E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429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42527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city&#10;&#10;AI-generated content may be incorrect.">
            <a:extLst>
              <a:ext uri="{FF2B5EF4-FFF2-40B4-BE49-F238E27FC236}">
                <a16:creationId xmlns:a16="http://schemas.microsoft.com/office/drawing/2014/main" id="{86F08663-1C4B-1ABD-1459-3AFC1308C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2"/>
            <a:ext cx="9144000" cy="730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85617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242300-0D87-F31E-4B50-79028030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740"/>
            <a:ext cx="9144000" cy="6754519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65C25DCA-6B9C-2395-5C87-E09CD964C9F6}"/>
              </a:ext>
            </a:extLst>
          </p:cNvPr>
          <p:cNvSpPr/>
          <p:nvPr/>
        </p:nvSpPr>
        <p:spPr>
          <a:xfrm>
            <a:off x="7010400" y="381000"/>
            <a:ext cx="1371600" cy="1066800"/>
          </a:xfrm>
          <a:prstGeom prst="downArrow">
            <a:avLst/>
          </a:prstGeom>
          <a:noFill/>
          <a:ln w="1143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2A9B0DF-B2AA-4EC0-3DBF-E53D2EC1A212}"/>
              </a:ext>
            </a:extLst>
          </p:cNvPr>
          <p:cNvSpPr/>
          <p:nvPr/>
        </p:nvSpPr>
        <p:spPr>
          <a:xfrm rot="10800000">
            <a:off x="228600" y="5334000"/>
            <a:ext cx="1371600" cy="1143000"/>
          </a:xfrm>
          <a:prstGeom prst="downArrow">
            <a:avLst/>
          </a:prstGeom>
          <a:noFill/>
          <a:ln w="1143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87136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FE8DA-C222-01AF-A4E5-EE0485E7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873865-732B-71DA-37D9-F0D8C68550FB}"/>
              </a:ext>
            </a:extLst>
          </p:cNvPr>
          <p:cNvSpPr txBox="1"/>
          <p:nvPr/>
        </p:nvSpPr>
        <p:spPr>
          <a:xfrm>
            <a:off x="0" y="93974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Our Lord is not weary.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AA96F-D64D-BA61-2750-255637589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1219200"/>
            <a:ext cx="86106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dirty="0">
                <a:effectLst/>
                <a:latin typeface="Calibri" panose="020F0502020204030204" pitchFamily="34" charset="0"/>
              </a:rPr>
              <a:t>Have you not known? Have you not heard?  The LORD is the everlasting God, the Creator of the ends of the earth.  He does not faint or grow weary; His understanding is unsearchable.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29 </a:t>
            </a:r>
            <a:r>
              <a:rPr lang="en-US" sz="3200" dirty="0">
                <a:effectLst/>
                <a:latin typeface="Calibri" panose="020F0502020204030204" pitchFamily="34" charset="0"/>
              </a:rPr>
              <a:t>He gives power to the faint, and to him who has no might he increases strength.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30 </a:t>
            </a:r>
            <a:r>
              <a:rPr lang="en-US" sz="3200" dirty="0">
                <a:effectLst/>
                <a:latin typeface="Calibri" panose="020F0502020204030204" pitchFamily="34" charset="0"/>
              </a:rPr>
              <a:t>Even youths shall faint and be weary, and young men shall fall exhausted; </a:t>
            </a:r>
            <a:r>
              <a:rPr lang="en-US" sz="3200" baseline="30000" dirty="0">
                <a:effectLst/>
                <a:latin typeface="Calibri" panose="020F0502020204030204" pitchFamily="34" charset="0"/>
              </a:rPr>
              <a:t>31 </a:t>
            </a:r>
            <a:r>
              <a:rPr lang="en-US" sz="3200" dirty="0">
                <a:effectLst/>
                <a:latin typeface="Calibri" panose="020F0502020204030204" pitchFamily="34" charset="0"/>
              </a:rPr>
              <a:t>but they who wait for the LORD shall renew their strength; they shall mount up with wings like eagles; they shall run and not be weary; they shall walk and not faint.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Is 40:28-31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3778123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791D2-8E83-982F-4B1F-4C9D2F9B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369F57-6E16-0489-BC97-7D4399933064}"/>
              </a:ext>
            </a:extLst>
          </p:cNvPr>
          <p:cNvSpPr txBox="1"/>
          <p:nvPr/>
        </p:nvSpPr>
        <p:spPr>
          <a:xfrm>
            <a:off x="0" y="4572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is the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bread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of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life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 16:35, 48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6EFD2CD0-F6E8-F196-7D10-8AB66A3E02A2}"/>
              </a:ext>
            </a:extLst>
          </p:cNvPr>
          <p:cNvSpPr/>
          <p:nvPr/>
        </p:nvSpPr>
        <p:spPr>
          <a:xfrm>
            <a:off x="2286000" y="201335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7B2C3-6008-F005-E8EC-1F1F1C201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624792"/>
            <a:ext cx="8763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And Jesus said to them, “I am the bread of life. He who comes to Me shall never hunger, and he who believes in Me shall never thirst.”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6:35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17996F-A4F9-98AC-1AC0-FF087D0A4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4423052"/>
            <a:ext cx="8763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293100" algn="r"/>
              </a:tabLs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Not that anyone has seen the Father, except He who is from God; He has seen the Father.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47 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Most assuredly, I say to you, he who believes in Me has everlasting life.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48 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I am the bread of life.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6:46-48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54401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17591</TotalTime>
  <Words>554</Words>
  <Application>Microsoft Office PowerPoint</Application>
  <PresentationFormat>On-screen Show (4:3)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866</cp:revision>
  <cp:lastPrinted>2022-10-02T13:03:38Z</cp:lastPrinted>
  <dcterms:created xsi:type="dcterms:W3CDTF">2020-07-19T11:17:55Z</dcterms:created>
  <dcterms:modified xsi:type="dcterms:W3CDTF">2025-05-18T11:56:04Z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