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2"/>
  </p:notesMasterIdLst>
  <p:handoutMasterIdLst>
    <p:handoutMasterId r:id="rId23"/>
  </p:handoutMasterIdLst>
  <p:sldIdLst>
    <p:sldId id="8441" r:id="rId5"/>
    <p:sldId id="8443" r:id="rId6"/>
    <p:sldId id="8472" r:id="rId7"/>
    <p:sldId id="8473" r:id="rId8"/>
    <p:sldId id="8466" r:id="rId9"/>
    <p:sldId id="8480" r:id="rId10"/>
    <p:sldId id="8475" r:id="rId11"/>
    <p:sldId id="8481" r:id="rId12"/>
    <p:sldId id="8482" r:id="rId13"/>
    <p:sldId id="8484" r:id="rId14"/>
    <p:sldId id="8496" r:id="rId15"/>
    <p:sldId id="8486" r:id="rId16"/>
    <p:sldId id="8492" r:id="rId17"/>
    <p:sldId id="8487" r:id="rId18"/>
    <p:sldId id="8488" r:id="rId19"/>
    <p:sldId id="8489" r:id="rId20"/>
    <p:sldId id="8491" r:id="rId2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1236"/>
    <a:srgbClr val="3E00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4" autoAdjust="0"/>
    <p:restoredTop sz="91026" autoAdjust="0"/>
  </p:normalViewPr>
  <p:slideViewPr>
    <p:cSldViewPr showGuides="1">
      <p:cViewPr varScale="1">
        <p:scale>
          <a:sx n="54" d="100"/>
          <a:sy n="54" d="100"/>
        </p:scale>
        <p:origin x="1388" y="56"/>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4/20/2025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4/20/2025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4/20/2025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4/20/2025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4/20/2025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4/20/2025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4/20/2025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4/20/2025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4/20/2025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4/20/2025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4/20/2025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4/20/2025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4/20/2025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4/20/2025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381000" y="1931895"/>
            <a:ext cx="2743200" cy="4038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b="1" kern="1400" dirty="0">
                <a:ln>
                  <a:noFill/>
                </a:ln>
                <a:solidFill>
                  <a:srgbClr val="000000"/>
                </a:solidFill>
                <a:effectLst/>
                <a:latin typeface="Calibri" panose="020F0502020204030204" pitchFamily="34" charset="0"/>
              </a:rPr>
              <a:t>Gen 1:26-27</a:t>
            </a:r>
          </a:p>
          <a:p>
            <a:r>
              <a:rPr lang="en-US" sz="3200" b="1" kern="1400" dirty="0">
                <a:ln>
                  <a:noFill/>
                </a:ln>
                <a:solidFill>
                  <a:srgbClr val="000000"/>
                </a:solidFill>
                <a:effectLst/>
                <a:latin typeface="Calibri" panose="020F0502020204030204" pitchFamily="34" charset="0"/>
              </a:rPr>
              <a:t>Jn 1:1-18 </a:t>
            </a:r>
          </a:p>
          <a:p>
            <a:r>
              <a:rPr lang="en-US" sz="3200" b="1" kern="1400" dirty="0">
                <a:ln>
                  <a:noFill/>
                </a:ln>
                <a:solidFill>
                  <a:srgbClr val="000000"/>
                </a:solidFill>
                <a:effectLst/>
                <a:latin typeface="Calibri" panose="020F0502020204030204" pitchFamily="34" charset="0"/>
              </a:rPr>
              <a:t>Jn 19:40-42</a:t>
            </a:r>
          </a:p>
          <a:p>
            <a:r>
              <a:rPr lang="en-US" sz="3200" b="1" kern="1400" dirty="0">
                <a:ln>
                  <a:noFill/>
                </a:ln>
                <a:solidFill>
                  <a:srgbClr val="000000"/>
                </a:solidFill>
                <a:effectLst/>
                <a:latin typeface="Calibri" panose="020F0502020204030204" pitchFamily="34" charset="0"/>
              </a:rPr>
              <a:t>1 Cor 15:3-23</a:t>
            </a:r>
          </a:p>
          <a:p>
            <a:r>
              <a:rPr lang="en-US" sz="3200" b="1" kern="1400" dirty="0">
                <a:ln>
                  <a:noFill/>
                </a:ln>
                <a:solidFill>
                  <a:srgbClr val="000000"/>
                </a:solidFill>
                <a:effectLst/>
                <a:latin typeface="Calibri" panose="020F0502020204030204" pitchFamily="34" charset="0"/>
              </a:rPr>
              <a:t>Rom 1:20</a:t>
            </a:r>
          </a:p>
          <a:p>
            <a:r>
              <a:rPr lang="en-US" sz="3200" b="1" kern="1400" dirty="0">
                <a:ln>
                  <a:noFill/>
                </a:ln>
                <a:solidFill>
                  <a:srgbClr val="000000"/>
                </a:solidFill>
                <a:effectLst/>
                <a:latin typeface="Calibri" panose="020F0502020204030204" pitchFamily="34" charset="0"/>
              </a:rPr>
              <a:t>Phil 2:5-11</a:t>
            </a:r>
          </a:p>
          <a:p>
            <a:r>
              <a:rPr lang="en-US" sz="3200" b="1" kern="1400" dirty="0">
                <a:ln>
                  <a:noFill/>
                </a:ln>
                <a:solidFill>
                  <a:srgbClr val="000000"/>
                </a:solidFill>
                <a:effectLst/>
                <a:latin typeface="Calibri" panose="020F0502020204030204" pitchFamily="34" charset="0"/>
              </a:rPr>
              <a:t>Eph 5:13-14 </a:t>
            </a:r>
          </a:p>
          <a:p>
            <a:pPr marL="0" marR="0" indent="0" algn="l"/>
            <a:r>
              <a:rPr lang="en-US" sz="1800" kern="1400" dirty="0">
                <a:ln>
                  <a:noFill/>
                </a:ln>
                <a:solidFill>
                  <a:srgbClr val="000000"/>
                </a:solidFill>
                <a:effectLst/>
                <a:latin typeface="Times New Roman" panose="02020603050405020304" pitchFamily="18" charset="0"/>
              </a:rPr>
              <a:t> </a:t>
            </a:r>
          </a:p>
          <a:p>
            <a:pPr marL="0" marR="0" indent="0" algn="l"/>
            <a:endParaRPr lang="en-US" sz="3600" b="1" kern="1400" dirty="0">
              <a:ln>
                <a:noFill/>
              </a:ln>
              <a:solidFill>
                <a:srgbClr val="000000"/>
              </a:solidFill>
              <a:effectLst/>
              <a:latin typeface="Calibri" panose="020F0502020204030204" pitchFamily="34" charset="0"/>
            </a:endParaRPr>
          </a:p>
          <a:p>
            <a:pPr marR="38100" eaLnBrk="1" hangingPunct="1">
              <a:lnSpc>
                <a:spcPct val="90000"/>
              </a:lnSpc>
              <a:spcBef>
                <a:spcPts val="0"/>
              </a:spcBef>
              <a:spcAft>
                <a:spcPts val="600"/>
              </a:spcAft>
            </a:pPr>
            <a:endParaRPr lang="en-US" sz="2400" b="1" kern="1400" dirty="0">
              <a:solidFill>
                <a:srgbClr val="000000"/>
              </a:solidFill>
              <a:uFill>
                <a:solidFill>
                  <a:srgbClr val="3E0000"/>
                </a:solidFill>
              </a:uFill>
              <a:latin typeface="+mn-lt"/>
            </a:endParaRPr>
          </a:p>
        </p:txBody>
      </p:sp>
      <p:sp>
        <p:nvSpPr>
          <p:cNvPr id="7" name="TextBox 9">
            <a:extLst>
              <a:ext uri="{FF2B5EF4-FFF2-40B4-BE49-F238E27FC236}">
                <a16:creationId xmlns:a16="http://schemas.microsoft.com/office/drawing/2014/main" id="{94B6524A-A141-0B6E-C086-27987AA8FC28}"/>
              </a:ext>
            </a:extLst>
          </p:cNvPr>
          <p:cNvSpPr txBox="1">
            <a:spLocks noChangeArrowheads="1"/>
          </p:cNvSpPr>
          <p:nvPr/>
        </p:nvSpPr>
        <p:spPr bwMode="auto">
          <a:xfrm>
            <a:off x="0" y="5824847"/>
            <a:ext cx="33908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4/20/25</a:t>
            </a:r>
          </a:p>
        </p:txBody>
      </p:sp>
      <p:sp>
        <p:nvSpPr>
          <p:cNvPr id="9" name="TextBox 9">
            <a:extLst>
              <a:ext uri="{FF2B5EF4-FFF2-40B4-BE49-F238E27FC236}">
                <a16:creationId xmlns:a16="http://schemas.microsoft.com/office/drawing/2014/main" id="{52B013D7-62C9-F549-1480-25FC4508923E}"/>
              </a:ext>
            </a:extLst>
          </p:cNvPr>
          <p:cNvSpPr txBox="1">
            <a:spLocks noChangeArrowheads="1"/>
          </p:cNvSpPr>
          <p:nvPr/>
        </p:nvSpPr>
        <p:spPr bwMode="auto">
          <a:xfrm>
            <a:off x="19048" y="53017"/>
            <a:ext cx="9143999"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Jesus’ Tomb</a:t>
            </a:r>
          </a:p>
          <a:p>
            <a:pPr marL="0" marR="38100" indent="0" algn="ctr">
              <a:spcBef>
                <a:spcPts val="0"/>
              </a:spcBef>
              <a:spcAft>
                <a:spcPts val="600"/>
              </a:spcAft>
            </a:pPr>
            <a:r>
              <a:rPr lang="en-US" sz="3600" b="1" i="1" dirty="0">
                <a:cs typeface="Arial" panose="020B0604020202020204" pitchFamily="34" charset="0"/>
              </a:rPr>
              <a:t>What If?</a:t>
            </a:r>
          </a:p>
        </p:txBody>
      </p:sp>
      <p:pic>
        <p:nvPicPr>
          <p:cNvPr id="1026" name="Picture 2" descr="Did Jesus Rise From the Dead? – Vapors In The Wind">
            <a:extLst>
              <a:ext uri="{FF2B5EF4-FFF2-40B4-BE49-F238E27FC236}">
                <a16:creationId xmlns:a16="http://schemas.microsoft.com/office/drawing/2014/main" id="{2EA1B155-96B3-C14B-B8DD-F92CD1873F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 r="39996"/>
          <a:stretch/>
        </p:blipFill>
        <p:spPr bwMode="auto">
          <a:xfrm>
            <a:off x="3390894" y="1687112"/>
            <a:ext cx="5772153" cy="517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57593" y="457200"/>
            <a:ext cx="8915400" cy="2862322"/>
          </a:xfrm>
          <a:prstGeom prst="rect">
            <a:avLst/>
          </a:prstGeom>
          <a:noFill/>
        </p:spPr>
        <p:txBody>
          <a:bodyPr wrap="square">
            <a:spAutoFit/>
          </a:bodyPr>
          <a:lstStyle/>
          <a:p>
            <a:pPr marL="114300" marR="38100" indent="0" algn="l">
              <a:buNone/>
            </a:pPr>
            <a:r>
              <a:rPr lang="en-US" sz="6000" b="1" kern="1400" dirty="0">
                <a:ln>
                  <a:noFill/>
                </a:ln>
                <a:solidFill>
                  <a:srgbClr val="000000"/>
                </a:solidFill>
                <a:effectLst/>
                <a:latin typeface="Calibri" panose="020F0502020204030204" pitchFamily="34" charset="0"/>
              </a:rPr>
              <a:t>What if there is a God who created the heavens, the earth, and all life in it?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5" name="TextBox 4">
            <a:extLst>
              <a:ext uri="{FF2B5EF4-FFF2-40B4-BE49-F238E27FC236}">
                <a16:creationId xmlns:a16="http://schemas.microsoft.com/office/drawing/2014/main" id="{F68011E6-B446-F466-BFD5-17F126CDA7EC}"/>
              </a:ext>
            </a:extLst>
          </p:cNvPr>
          <p:cNvSpPr txBox="1">
            <a:spLocks noChangeArrowheads="1"/>
          </p:cNvSpPr>
          <p:nvPr/>
        </p:nvSpPr>
        <p:spPr bwMode="auto">
          <a:xfrm>
            <a:off x="266700" y="3501604"/>
            <a:ext cx="8763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In the beginning was the Word, and the Word was with God, and the Word was God. </a:t>
            </a:r>
            <a:r>
              <a:rPr lang="en-US" sz="3200" baseline="30000" dirty="0">
                <a:effectLst/>
                <a:latin typeface="Calibri" panose="020F0502020204030204" pitchFamily="34" charset="0"/>
              </a:rPr>
              <a:t>2 </a:t>
            </a:r>
            <a:r>
              <a:rPr lang="en-US" sz="3200" dirty="0">
                <a:effectLst/>
                <a:latin typeface="Calibri" panose="020F0502020204030204" pitchFamily="34" charset="0"/>
              </a:rPr>
              <a:t>He was in the beginning with God. </a:t>
            </a:r>
            <a:r>
              <a:rPr lang="en-US" sz="3200" baseline="30000" dirty="0">
                <a:effectLst/>
                <a:latin typeface="Calibri" panose="020F0502020204030204" pitchFamily="34" charset="0"/>
              </a:rPr>
              <a:t>3 </a:t>
            </a:r>
            <a:r>
              <a:rPr lang="en-US" sz="3200" dirty="0">
                <a:effectLst/>
                <a:latin typeface="Calibri" panose="020F0502020204030204" pitchFamily="34" charset="0"/>
              </a:rPr>
              <a:t>All things were made through him, and without him was not any thing made that was made. </a:t>
            </a:r>
            <a:r>
              <a:rPr lang="en-US" sz="3200" baseline="30000" dirty="0">
                <a:effectLst/>
                <a:latin typeface="Calibri" panose="020F0502020204030204" pitchFamily="34" charset="0"/>
              </a:rPr>
              <a:t>4 </a:t>
            </a:r>
            <a:r>
              <a:rPr lang="en-US" sz="3200" dirty="0">
                <a:effectLst/>
                <a:latin typeface="Calibri" panose="020F0502020204030204" pitchFamily="34" charset="0"/>
              </a:rPr>
              <a:t>In him was life, and the life was the light of men.</a:t>
            </a:r>
            <a:r>
              <a:rPr lang="en-US" sz="2800" dirty="0">
                <a:latin typeface="+mn-lt"/>
              </a:rPr>
              <a:t>	</a:t>
            </a:r>
            <a:r>
              <a:rPr lang="en-US" sz="2800" b="1" dirty="0">
                <a:solidFill>
                  <a:prstClr val="black"/>
                </a:solidFill>
                <a:latin typeface="Calibri" panose="020F0502020204030204"/>
              </a:rPr>
              <a:t>Jn 1:1-4</a:t>
            </a:r>
            <a:endParaRPr lang="en-US" sz="2800" dirty="0">
              <a:latin typeface="+mn-lt"/>
            </a:endParaRPr>
          </a:p>
        </p:txBody>
      </p:sp>
    </p:spTree>
    <p:extLst>
      <p:ext uri="{BB962C8B-B14F-4D97-AF65-F5344CB8AC3E}">
        <p14:creationId xmlns:p14="http://schemas.microsoft.com/office/powerpoint/2010/main" val="1154129498"/>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D3BC7-EE2D-E48D-B8C0-DC00243DFA4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96FC56E-C73B-FD59-2B89-83705A3E7A4E}"/>
              </a:ext>
            </a:extLst>
          </p:cNvPr>
          <p:cNvSpPr txBox="1"/>
          <p:nvPr/>
        </p:nvSpPr>
        <p:spPr>
          <a:xfrm>
            <a:off x="533400" y="457200"/>
            <a:ext cx="8229600" cy="6124754"/>
          </a:xfrm>
          <a:prstGeom prst="rect">
            <a:avLst/>
          </a:prstGeom>
          <a:noFill/>
        </p:spPr>
        <p:txBody>
          <a:bodyPr wrap="square">
            <a:spAutoFit/>
          </a:bodyPr>
          <a:lstStyle/>
          <a:p>
            <a:pPr marL="114300" marR="38100" indent="0">
              <a:buNone/>
            </a:pPr>
            <a:r>
              <a:rPr lang="en-US" sz="6000" b="1" kern="1400" dirty="0">
                <a:ln>
                  <a:noFill/>
                </a:ln>
                <a:solidFill>
                  <a:srgbClr val="000000"/>
                </a:solidFill>
                <a:effectLst/>
                <a:latin typeface="Calibri" panose="020F0502020204030204" pitchFamily="34" charset="0"/>
              </a:rPr>
              <a:t>What if He created humankind uniquely, man and woman, in His own image and likeness to have a relationship with Him?</a:t>
            </a:r>
          </a:p>
          <a:p>
            <a:pPr marL="114300" marR="38100" indent="0" algn="l">
              <a:buNone/>
            </a:pP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601762825"/>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6EDDE-74A8-2A04-F16A-96D5954E8A9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B3CB4C5-68BD-41F6-8165-C76246976A40}"/>
              </a:ext>
            </a:extLst>
          </p:cNvPr>
          <p:cNvSpPr txBox="1">
            <a:spLocks noChangeArrowheads="1"/>
          </p:cNvSpPr>
          <p:nvPr/>
        </p:nvSpPr>
        <p:spPr bwMode="auto">
          <a:xfrm>
            <a:off x="457200" y="838200"/>
            <a:ext cx="82296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Then God said, “Let us make man in our image, after our likeness. And let them have dominion over the fish of the sea and over the birds of the heavens and over the livestock and over all the earth and over every creeping thing that creeps on the earth.”  </a:t>
            </a:r>
            <a:r>
              <a:rPr lang="en-US" sz="3600" baseline="30000" dirty="0">
                <a:effectLst/>
                <a:latin typeface="Calibri" panose="020F0502020204030204" pitchFamily="34" charset="0"/>
              </a:rPr>
              <a:t>27 </a:t>
            </a:r>
            <a:r>
              <a:rPr lang="en-US" sz="3600" dirty="0">
                <a:effectLst/>
                <a:latin typeface="Calibri" panose="020F0502020204030204" pitchFamily="34" charset="0"/>
              </a:rPr>
              <a:t>So God created man in his own image, </a:t>
            </a:r>
            <a:r>
              <a:rPr lang="en-US" sz="3600" u="sng" dirty="0">
                <a:effectLst/>
                <a:latin typeface="Calibri" panose="020F0502020204030204" pitchFamily="34" charset="0"/>
              </a:rPr>
              <a:t>in the image of God he created him</a:t>
            </a:r>
            <a:r>
              <a:rPr lang="en-US" sz="3600" dirty="0">
                <a:effectLst/>
                <a:latin typeface="Calibri" panose="020F0502020204030204" pitchFamily="34" charset="0"/>
              </a:rPr>
              <a:t>; </a:t>
            </a:r>
            <a:r>
              <a:rPr lang="en-US" sz="3600" b="1" dirty="0">
                <a:effectLst/>
                <a:latin typeface="Calibri" panose="020F0502020204030204" pitchFamily="34" charset="0"/>
              </a:rPr>
              <a:t>male</a:t>
            </a:r>
            <a:r>
              <a:rPr lang="en-US" sz="3600" dirty="0">
                <a:effectLst/>
                <a:latin typeface="Calibri" panose="020F0502020204030204" pitchFamily="34" charset="0"/>
              </a:rPr>
              <a:t> and </a:t>
            </a:r>
            <a:r>
              <a:rPr lang="en-US" sz="3600" b="1" dirty="0">
                <a:effectLst/>
                <a:latin typeface="Calibri" panose="020F0502020204030204" pitchFamily="34" charset="0"/>
              </a:rPr>
              <a:t>female </a:t>
            </a:r>
            <a:r>
              <a:rPr lang="en-US" sz="3600" dirty="0">
                <a:effectLst/>
                <a:latin typeface="Calibri" panose="020F0502020204030204" pitchFamily="34" charset="0"/>
              </a:rPr>
              <a:t>he created </a:t>
            </a:r>
            <a:r>
              <a:rPr lang="en-US" sz="3600" b="1" dirty="0">
                <a:effectLst/>
                <a:latin typeface="Calibri" panose="020F0502020204030204" pitchFamily="34" charset="0"/>
              </a:rPr>
              <a:t>them</a:t>
            </a:r>
            <a:r>
              <a:rPr lang="en-US" sz="3600" dirty="0">
                <a:effectLst/>
                <a:latin typeface="Calibri" panose="020F0502020204030204" pitchFamily="34" charset="0"/>
              </a:rPr>
              <a:t>.</a:t>
            </a:r>
            <a:r>
              <a:rPr lang="en-US" sz="2800" dirty="0">
                <a:latin typeface="+mn-lt"/>
              </a:rPr>
              <a:t>	</a:t>
            </a:r>
            <a:endParaRPr lang="en-US" sz="2800" b="1" dirty="0">
              <a:solidFill>
                <a:prstClr val="black"/>
              </a:solidFill>
              <a:latin typeface="Calibri" panose="020F0502020204030204"/>
            </a:endParaRPr>
          </a:p>
          <a:p>
            <a:pPr marL="0" marR="0">
              <a:spcAft>
                <a:spcPts val="0"/>
              </a:spcAft>
              <a:tabLst>
                <a:tab pos="8293100" algn="r"/>
              </a:tabLst>
            </a:pPr>
            <a:r>
              <a:rPr lang="en-US" sz="2800" b="1" dirty="0">
                <a:solidFill>
                  <a:prstClr val="black"/>
                </a:solidFill>
                <a:latin typeface="Calibri" panose="020F0502020204030204"/>
              </a:rPr>
              <a:t>	Gen 1:26-27</a:t>
            </a:r>
            <a:endParaRPr lang="en-US" sz="2800" dirty="0">
              <a:latin typeface="+mn-lt"/>
            </a:endParaRPr>
          </a:p>
        </p:txBody>
      </p:sp>
    </p:spTree>
    <p:extLst>
      <p:ext uri="{BB962C8B-B14F-4D97-AF65-F5344CB8AC3E}">
        <p14:creationId xmlns:p14="http://schemas.microsoft.com/office/powerpoint/2010/main" val="584963058"/>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C44A54-7863-A0D4-1126-D06E668515D4}"/>
              </a:ext>
            </a:extLst>
          </p:cNvPr>
          <p:cNvSpPr txBox="1"/>
          <p:nvPr/>
        </p:nvSpPr>
        <p:spPr>
          <a:xfrm>
            <a:off x="304800" y="533400"/>
            <a:ext cx="8534400" cy="5909310"/>
          </a:xfrm>
          <a:prstGeom prst="rect">
            <a:avLst/>
          </a:prstGeom>
          <a:noFill/>
        </p:spPr>
        <p:txBody>
          <a:bodyPr wrap="square">
            <a:spAutoFit/>
          </a:bodyPr>
          <a:lstStyle/>
          <a:p>
            <a:pPr marL="114300" marR="38100" indent="0" algn="ctr">
              <a:buNone/>
            </a:pPr>
            <a:r>
              <a:rPr lang="en-US" sz="5400" b="1" kern="1400" dirty="0">
                <a:solidFill>
                  <a:srgbClr val="000000"/>
                </a:solidFill>
                <a:latin typeface="Calibri" panose="020F0502020204030204" pitchFamily="34" charset="0"/>
              </a:rPr>
              <a:t>What if t</a:t>
            </a:r>
            <a:r>
              <a:rPr lang="en-US" sz="5400" b="1" kern="1400" dirty="0">
                <a:ln>
                  <a:noFill/>
                </a:ln>
                <a:solidFill>
                  <a:srgbClr val="000000"/>
                </a:solidFill>
                <a:effectLst/>
                <a:latin typeface="Calibri" panose="020F0502020204030204" pitchFamily="34" charset="0"/>
              </a:rPr>
              <a:t>he first man </a:t>
            </a:r>
            <a:r>
              <a:rPr lang="en-US" sz="4800" kern="1400" dirty="0">
                <a:ln>
                  <a:noFill/>
                </a:ln>
                <a:solidFill>
                  <a:srgbClr val="000000"/>
                </a:solidFill>
                <a:effectLst/>
                <a:latin typeface="Calibri" panose="020F0502020204030204" pitchFamily="34" charset="0"/>
              </a:rPr>
              <a:t>(Adam)</a:t>
            </a:r>
            <a:r>
              <a:rPr lang="en-US" sz="5400" b="1" kern="1400" dirty="0">
                <a:ln>
                  <a:noFill/>
                </a:ln>
                <a:solidFill>
                  <a:srgbClr val="000000"/>
                </a:solidFill>
                <a:effectLst/>
                <a:latin typeface="Calibri" panose="020F0502020204030204" pitchFamily="34" charset="0"/>
              </a:rPr>
              <a:t>, </a:t>
            </a:r>
            <a:r>
              <a:rPr lang="en-US" sz="5400" b="1" kern="1400" dirty="0">
                <a:ln>
                  <a:noFill/>
                </a:ln>
                <a:solidFill>
                  <a:srgbClr val="4E1623"/>
                </a:solidFill>
                <a:effectLst/>
                <a:latin typeface="Calibri" panose="020F0502020204030204" pitchFamily="34" charset="0"/>
              </a:rPr>
              <a:t>“did his own thing,” </a:t>
            </a:r>
            <a:r>
              <a:rPr lang="en-US" sz="5400" b="1" kern="1400" dirty="0">
                <a:ln>
                  <a:noFill/>
                </a:ln>
                <a:solidFill>
                  <a:srgbClr val="000000"/>
                </a:solidFill>
                <a:effectLst/>
                <a:latin typeface="Calibri" panose="020F0502020204030204" pitchFamily="34" charset="0"/>
              </a:rPr>
              <a:t>instead of following God’s simple instruction, and that he voluntarily received a sentence of death that affects all of us today?</a:t>
            </a:r>
            <a:r>
              <a:rPr lang="en-US" sz="5400" kern="1400" dirty="0">
                <a:ln>
                  <a:noFill/>
                </a:ln>
                <a:solidFill>
                  <a:srgbClr val="000000"/>
                </a:solidFill>
                <a:effectLst/>
                <a:latin typeface="Times New Roman" panose="02020603050405020304" pitchFamily="18" charset="0"/>
              </a:rPr>
              <a:t> </a:t>
            </a:r>
          </a:p>
        </p:txBody>
      </p:sp>
    </p:spTree>
    <p:extLst>
      <p:ext uri="{BB962C8B-B14F-4D97-AF65-F5344CB8AC3E}">
        <p14:creationId xmlns:p14="http://schemas.microsoft.com/office/powerpoint/2010/main" val="1239407558"/>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D0587-A4B3-35DB-6DC7-50482172661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D854ECD-8026-39E5-BC2B-E2AE5F444777}"/>
              </a:ext>
            </a:extLst>
          </p:cNvPr>
          <p:cNvSpPr txBox="1">
            <a:spLocks noChangeArrowheads="1"/>
          </p:cNvSpPr>
          <p:nvPr/>
        </p:nvSpPr>
        <p:spPr bwMode="auto">
          <a:xfrm>
            <a:off x="457200" y="838200"/>
            <a:ext cx="82296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But in fact, Christ has been raised from the dead, the firstfruits of those who have fallen asleep. </a:t>
            </a:r>
            <a:r>
              <a:rPr lang="en-US" sz="3600" baseline="30000" dirty="0">
                <a:effectLst/>
                <a:latin typeface="Calibri" panose="020F0502020204030204" pitchFamily="34" charset="0"/>
              </a:rPr>
              <a:t>21 </a:t>
            </a:r>
            <a:r>
              <a:rPr lang="en-US" sz="3600" dirty="0">
                <a:effectLst/>
                <a:latin typeface="Calibri" panose="020F0502020204030204" pitchFamily="34" charset="0"/>
              </a:rPr>
              <a:t>For as by a man came death, by a man has come also the resurrection of the dead. </a:t>
            </a:r>
            <a:r>
              <a:rPr lang="en-US" sz="3600" baseline="30000" dirty="0">
                <a:effectLst/>
                <a:latin typeface="Calibri" panose="020F0502020204030204" pitchFamily="34" charset="0"/>
              </a:rPr>
              <a:t>22 </a:t>
            </a:r>
            <a:r>
              <a:rPr lang="en-US" sz="3600" b="1" u="sng" dirty="0">
                <a:effectLst/>
                <a:latin typeface="Calibri" panose="020F0502020204030204" pitchFamily="34" charset="0"/>
              </a:rPr>
              <a:t>For as in Adam all die</a:t>
            </a:r>
            <a:r>
              <a:rPr lang="en-US" sz="3600" dirty="0">
                <a:effectLst/>
                <a:latin typeface="Calibri" panose="020F0502020204030204" pitchFamily="34" charset="0"/>
              </a:rPr>
              <a:t>, so also </a:t>
            </a:r>
            <a:r>
              <a:rPr lang="en-US" sz="3600" b="1" u="sng" dirty="0">
                <a:effectLst/>
                <a:latin typeface="Calibri" panose="020F0502020204030204" pitchFamily="34" charset="0"/>
              </a:rPr>
              <a:t>in Christ shall all be made alive</a:t>
            </a:r>
            <a:r>
              <a:rPr lang="en-US" sz="3600" dirty="0">
                <a:effectLst/>
                <a:latin typeface="Calibri" panose="020F0502020204030204" pitchFamily="34" charset="0"/>
              </a:rPr>
              <a:t>. </a:t>
            </a:r>
            <a:r>
              <a:rPr lang="en-US" sz="3600" baseline="30000" dirty="0">
                <a:effectLst/>
                <a:latin typeface="Calibri" panose="020F0502020204030204" pitchFamily="34" charset="0"/>
              </a:rPr>
              <a:t>23 </a:t>
            </a:r>
            <a:r>
              <a:rPr lang="en-US" sz="3600" dirty="0">
                <a:effectLst/>
                <a:latin typeface="Calibri" panose="020F0502020204030204" pitchFamily="34" charset="0"/>
              </a:rPr>
              <a:t>But each in his own order: Christ the firstfruits, then at his coming those who belong to Christ.</a:t>
            </a:r>
            <a:r>
              <a:rPr lang="en-US" sz="2800" b="1" dirty="0">
                <a:solidFill>
                  <a:prstClr val="black"/>
                </a:solidFill>
                <a:latin typeface="Calibri" panose="020F0502020204030204"/>
              </a:rPr>
              <a:t>	1 Cor 15:20-23</a:t>
            </a:r>
            <a:endParaRPr lang="en-US" sz="2800" dirty="0">
              <a:latin typeface="+mn-lt"/>
            </a:endParaRPr>
          </a:p>
        </p:txBody>
      </p:sp>
    </p:spTree>
    <p:extLst>
      <p:ext uri="{BB962C8B-B14F-4D97-AF65-F5344CB8AC3E}">
        <p14:creationId xmlns:p14="http://schemas.microsoft.com/office/powerpoint/2010/main" val="714968009"/>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C9344-6CEE-0141-028F-7DA2694A4B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5E6FDD-8D84-EF5F-F836-FF7F1F49002E}"/>
              </a:ext>
            </a:extLst>
          </p:cNvPr>
          <p:cNvSpPr txBox="1"/>
          <p:nvPr/>
        </p:nvSpPr>
        <p:spPr>
          <a:xfrm>
            <a:off x="228599" y="457200"/>
            <a:ext cx="8534401" cy="5632311"/>
          </a:xfrm>
          <a:prstGeom prst="rect">
            <a:avLst/>
          </a:prstGeom>
          <a:noFill/>
        </p:spPr>
        <p:txBody>
          <a:bodyPr wrap="square">
            <a:spAutoFit/>
          </a:bodyPr>
          <a:lstStyle/>
          <a:p>
            <a:pPr marL="114300" marR="38100" indent="0" algn="ctr">
              <a:buNone/>
            </a:pPr>
            <a:r>
              <a:rPr lang="en-US" sz="6000" b="1" kern="1400" dirty="0">
                <a:ln>
                  <a:noFill/>
                </a:ln>
                <a:solidFill>
                  <a:srgbClr val="000000"/>
                </a:solidFill>
                <a:effectLst/>
                <a:latin typeface="Calibri" panose="020F0502020204030204" pitchFamily="34" charset="0"/>
              </a:rPr>
              <a:t>What if God has been revealing His plan to restore us to the original relationship that Adam and Eve enjoyed from the beginning?</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1408195886"/>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BE3C2-9103-609B-F843-99D3ECF9E5E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40FC20-4415-5DED-62C8-B00BE57C76B2}"/>
              </a:ext>
            </a:extLst>
          </p:cNvPr>
          <p:cNvSpPr txBox="1"/>
          <p:nvPr/>
        </p:nvSpPr>
        <p:spPr>
          <a:xfrm>
            <a:off x="457200" y="828288"/>
            <a:ext cx="8229601" cy="4708981"/>
          </a:xfrm>
          <a:prstGeom prst="rect">
            <a:avLst/>
          </a:prstGeom>
          <a:noFill/>
        </p:spPr>
        <p:txBody>
          <a:bodyPr wrap="square">
            <a:spAutoFit/>
          </a:bodyPr>
          <a:lstStyle/>
          <a:p>
            <a:pPr marL="114300" marR="38100" indent="0" algn="ctr">
              <a:buNone/>
            </a:pPr>
            <a:r>
              <a:rPr lang="en-US" sz="6000" b="1" kern="1400" dirty="0">
                <a:ln>
                  <a:noFill/>
                </a:ln>
                <a:solidFill>
                  <a:srgbClr val="000000"/>
                </a:solidFill>
                <a:effectLst/>
                <a:latin typeface="Calibri" panose="020F0502020204030204" pitchFamily="34" charset="0"/>
              </a:rPr>
              <a:t>What if this plan was that He Himself, as God, had to become a human by being born to a Jewish mother?</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843006558"/>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59B92-84E0-86A1-BCDC-577BD3F5FF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B6DFCC-B0BD-8793-B484-1DEABEAD66CD}"/>
              </a:ext>
            </a:extLst>
          </p:cNvPr>
          <p:cNvSpPr txBox="1"/>
          <p:nvPr/>
        </p:nvSpPr>
        <p:spPr>
          <a:xfrm>
            <a:off x="380999" y="1066800"/>
            <a:ext cx="8305801" cy="4708981"/>
          </a:xfrm>
          <a:prstGeom prst="rect">
            <a:avLst/>
          </a:prstGeom>
          <a:noFill/>
        </p:spPr>
        <p:txBody>
          <a:bodyPr wrap="square">
            <a:spAutoFit/>
          </a:bodyPr>
          <a:lstStyle/>
          <a:p>
            <a:pPr marL="114300" marR="38100" indent="0" algn="ctr">
              <a:buNone/>
            </a:pPr>
            <a:r>
              <a:rPr lang="en-US" sz="6000" b="1" kern="1400" dirty="0">
                <a:ln>
                  <a:noFill/>
                </a:ln>
                <a:solidFill>
                  <a:srgbClr val="000000"/>
                </a:solidFill>
                <a:effectLst/>
                <a:latin typeface="Calibri" panose="020F0502020204030204" pitchFamily="34" charset="0"/>
              </a:rPr>
              <a:t>What if Jesus lived an innocent life, “doing life God’s way,” to break the curse of death that we all have over us?</a:t>
            </a:r>
            <a:endParaRPr lang="en-US" sz="60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166329796"/>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1225C-6F6D-0B25-CC18-D881BBD7A63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5F98B68-FF1B-C1F3-F48A-8F25B5916393}"/>
              </a:ext>
            </a:extLst>
          </p:cNvPr>
          <p:cNvSpPr txBox="1">
            <a:spLocks noChangeArrowheads="1"/>
          </p:cNvSpPr>
          <p:nvPr/>
        </p:nvSpPr>
        <p:spPr bwMode="auto">
          <a:xfrm>
            <a:off x="366650" y="674400"/>
            <a:ext cx="8410699"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Have this mind among yourselves, which is yours in Christ Jesus, </a:t>
            </a:r>
            <a:r>
              <a:rPr lang="en-US" sz="3600" baseline="30000" dirty="0">
                <a:effectLst/>
                <a:latin typeface="Calibri" panose="020F0502020204030204" pitchFamily="34" charset="0"/>
              </a:rPr>
              <a:t>6 </a:t>
            </a:r>
            <a:r>
              <a:rPr lang="en-US" sz="3600" dirty="0">
                <a:effectLst/>
                <a:latin typeface="Calibri" panose="020F0502020204030204" pitchFamily="34" charset="0"/>
              </a:rPr>
              <a:t>who, though he was in the form of God, did not count equality with God a thing to be grasped, </a:t>
            </a:r>
            <a:r>
              <a:rPr lang="en-US" sz="3600" baseline="30000" dirty="0">
                <a:effectLst/>
                <a:latin typeface="Calibri" panose="020F0502020204030204" pitchFamily="34" charset="0"/>
              </a:rPr>
              <a:t>7 </a:t>
            </a:r>
            <a:r>
              <a:rPr lang="en-US" sz="3600" dirty="0">
                <a:effectLst/>
                <a:latin typeface="Calibri" panose="020F0502020204030204" pitchFamily="34" charset="0"/>
              </a:rPr>
              <a:t>but emptied himself, by taking the form of a servant, being born in the likeness of men. </a:t>
            </a:r>
            <a:r>
              <a:rPr lang="en-US" sz="3600" baseline="30000" dirty="0">
                <a:effectLst/>
                <a:latin typeface="Calibri" panose="020F0502020204030204" pitchFamily="34" charset="0"/>
              </a:rPr>
              <a:t>8 </a:t>
            </a:r>
            <a:r>
              <a:rPr lang="en-US" sz="3600" dirty="0">
                <a:effectLst/>
                <a:latin typeface="Calibri" panose="020F0502020204030204" pitchFamily="34" charset="0"/>
              </a:rPr>
              <a:t>And being found in human form, he humbled himself by becoming obedient to the point of death, even death on a cross. </a:t>
            </a:r>
            <a:r>
              <a:rPr lang="en-US" sz="2800" b="1" dirty="0">
                <a:solidFill>
                  <a:prstClr val="black"/>
                </a:solidFill>
                <a:latin typeface="Calibri" panose="020F0502020204030204"/>
              </a:rPr>
              <a:t>	Phil 2:5-8</a:t>
            </a:r>
            <a:endParaRPr lang="en-US" sz="2800" dirty="0">
              <a:latin typeface="+mn-lt"/>
            </a:endParaRPr>
          </a:p>
        </p:txBody>
      </p:sp>
    </p:spTree>
    <p:extLst>
      <p:ext uri="{BB962C8B-B14F-4D97-AF65-F5344CB8AC3E}">
        <p14:creationId xmlns:p14="http://schemas.microsoft.com/office/powerpoint/2010/main" val="2004584652"/>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EB605-1F55-8815-75C2-5FAAE07BC63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2A89A43-3679-C318-2EDC-CE783341CEE6}"/>
              </a:ext>
            </a:extLst>
          </p:cNvPr>
          <p:cNvSpPr txBox="1">
            <a:spLocks noChangeArrowheads="1"/>
          </p:cNvSpPr>
          <p:nvPr/>
        </p:nvSpPr>
        <p:spPr bwMode="auto">
          <a:xfrm>
            <a:off x="190500" y="1752600"/>
            <a:ext cx="87630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For I delivered to you as of first importance what I also received: that Christ died for our sins in accordance with the Scriptures, </a:t>
            </a:r>
            <a:r>
              <a:rPr lang="en-US" sz="3200" baseline="30000" dirty="0">
                <a:effectLst/>
                <a:latin typeface="Calibri" panose="020F0502020204030204" pitchFamily="34" charset="0"/>
              </a:rPr>
              <a:t>4 </a:t>
            </a:r>
            <a:r>
              <a:rPr lang="en-US" sz="3200" dirty="0">
                <a:effectLst/>
                <a:latin typeface="Calibri" panose="020F0502020204030204" pitchFamily="34" charset="0"/>
              </a:rPr>
              <a:t>that he was buried, that he was raised on the third day in accordance with the Scriptures, </a:t>
            </a:r>
            <a:r>
              <a:rPr lang="en-US" sz="3200" baseline="30000" dirty="0">
                <a:effectLst/>
                <a:latin typeface="Calibri" panose="020F0502020204030204" pitchFamily="34" charset="0"/>
              </a:rPr>
              <a:t>5 </a:t>
            </a:r>
            <a:r>
              <a:rPr lang="en-US" sz="3200" dirty="0">
                <a:effectLst/>
                <a:latin typeface="Calibri" panose="020F0502020204030204" pitchFamily="34" charset="0"/>
              </a:rPr>
              <a:t>and that he appeared to Cephas, then to the twelve. </a:t>
            </a:r>
            <a:r>
              <a:rPr lang="en-US" sz="3200" baseline="30000" dirty="0">
                <a:effectLst/>
                <a:latin typeface="Calibri" panose="020F0502020204030204" pitchFamily="34" charset="0"/>
              </a:rPr>
              <a:t>6 </a:t>
            </a:r>
            <a:r>
              <a:rPr lang="en-US" sz="3200" dirty="0">
                <a:effectLst/>
                <a:latin typeface="Calibri" panose="020F0502020204030204" pitchFamily="34" charset="0"/>
              </a:rPr>
              <a:t>Then he appeared to more than five hundred brothers at one time, most of whom are still alive, though some have fallen asleep. </a:t>
            </a:r>
            <a:r>
              <a:rPr lang="en-US" sz="3200" baseline="30000" dirty="0">
                <a:effectLst/>
                <a:latin typeface="Calibri" panose="020F0502020204030204" pitchFamily="34" charset="0"/>
              </a:rPr>
              <a:t>7 </a:t>
            </a:r>
            <a:r>
              <a:rPr lang="en-US" sz="3200" dirty="0">
                <a:effectLst/>
                <a:latin typeface="Calibri" panose="020F0502020204030204" pitchFamily="34" charset="0"/>
              </a:rPr>
              <a:t>Then he appeared to James, then to all the apostles.</a:t>
            </a:r>
            <a:r>
              <a:rPr lang="en-US" sz="3200" b="1" dirty="0">
                <a:solidFill>
                  <a:prstClr val="black"/>
                </a:solidFill>
                <a:latin typeface="Calibri" panose="020F0502020204030204"/>
              </a:rPr>
              <a:t>	</a:t>
            </a:r>
            <a:r>
              <a:rPr lang="en-US" sz="2800" b="1" dirty="0">
                <a:solidFill>
                  <a:prstClr val="black"/>
                </a:solidFill>
                <a:latin typeface="Calibri" panose="020F0502020204030204"/>
              </a:rPr>
              <a:t>1 Cor 15:3-7</a:t>
            </a:r>
            <a:endParaRPr lang="en-US" sz="2800" dirty="0">
              <a:latin typeface="+mn-lt"/>
            </a:endParaRPr>
          </a:p>
        </p:txBody>
      </p:sp>
      <p:sp>
        <p:nvSpPr>
          <p:cNvPr id="2" name="TextBox 1">
            <a:extLst>
              <a:ext uri="{FF2B5EF4-FFF2-40B4-BE49-F238E27FC236}">
                <a16:creationId xmlns:a16="http://schemas.microsoft.com/office/drawing/2014/main" id="{A394CDF8-0305-7625-5E90-8BE77C343860}"/>
              </a:ext>
            </a:extLst>
          </p:cNvPr>
          <p:cNvSpPr txBox="1"/>
          <p:nvPr/>
        </p:nvSpPr>
        <p:spPr>
          <a:xfrm>
            <a:off x="215240" y="88642"/>
            <a:ext cx="8738260" cy="1754326"/>
          </a:xfrm>
          <a:prstGeom prst="rect">
            <a:avLst/>
          </a:prstGeom>
          <a:noFill/>
        </p:spPr>
        <p:txBody>
          <a:bodyPr wrap="square">
            <a:spAutoFit/>
          </a:bodyPr>
          <a:lstStyle/>
          <a:p>
            <a:pPr marL="114300" marR="38100" indent="0" algn="ctr">
              <a:buNone/>
            </a:pPr>
            <a:r>
              <a:rPr lang="en-US" sz="5400" b="1" kern="1400" dirty="0">
                <a:ln>
                  <a:noFill/>
                </a:ln>
                <a:solidFill>
                  <a:srgbClr val="000000"/>
                </a:solidFill>
                <a:effectLst/>
                <a:latin typeface="Calibri" panose="020F0502020204030204" pitchFamily="34" charset="0"/>
              </a:rPr>
              <a:t>What if Jesus was seen</a:t>
            </a:r>
          </a:p>
          <a:p>
            <a:pPr marL="114300" marR="38100" indent="0" algn="ctr">
              <a:buNone/>
            </a:pPr>
            <a:r>
              <a:rPr lang="en-US" sz="5400" b="1" kern="1400" dirty="0">
                <a:ln>
                  <a:noFill/>
                </a:ln>
                <a:solidFill>
                  <a:srgbClr val="000000"/>
                </a:solidFill>
                <a:effectLst/>
                <a:latin typeface="Calibri" panose="020F0502020204030204" pitchFamily="34" charset="0"/>
              </a:rPr>
              <a:t>by witnesses?</a:t>
            </a:r>
            <a:endParaRPr lang="en-US" sz="54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647560619"/>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C800A-89B3-1477-18F7-A57DDC37F30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4F69970-5771-5660-4C31-58DF3A7CD615}"/>
              </a:ext>
            </a:extLst>
          </p:cNvPr>
          <p:cNvSpPr txBox="1"/>
          <p:nvPr/>
        </p:nvSpPr>
        <p:spPr>
          <a:xfrm>
            <a:off x="190500" y="304800"/>
            <a:ext cx="8762999" cy="1815882"/>
          </a:xfrm>
          <a:prstGeom prst="rect">
            <a:avLst/>
          </a:prstGeom>
          <a:noFill/>
        </p:spPr>
        <p:txBody>
          <a:bodyPr wrap="square">
            <a:spAutoFit/>
          </a:bodyPr>
          <a:lstStyle/>
          <a:p>
            <a:pPr marL="114300" marR="38100" indent="0" algn="ctr">
              <a:buNone/>
            </a:pPr>
            <a:r>
              <a:rPr lang="en-US" sz="5600" b="1" kern="1400" dirty="0">
                <a:ln>
                  <a:noFill/>
                </a:ln>
                <a:solidFill>
                  <a:srgbClr val="000000"/>
                </a:solidFill>
                <a:effectLst/>
                <a:latin typeface="Calibri" panose="020F0502020204030204" pitchFamily="34" charset="0"/>
              </a:rPr>
              <a:t>What if Jesus really did rise from the dead ETERNALLY?</a:t>
            </a:r>
            <a:endParaRPr lang="en-US" sz="60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B508EFBF-1A8A-9812-9955-0C8683CD3154}"/>
              </a:ext>
            </a:extLst>
          </p:cNvPr>
          <p:cNvSpPr txBox="1">
            <a:spLocks noChangeArrowheads="1"/>
          </p:cNvSpPr>
          <p:nvPr/>
        </p:nvSpPr>
        <p:spPr bwMode="auto">
          <a:xfrm>
            <a:off x="381000" y="2438400"/>
            <a:ext cx="82296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Therefore, God has highly exalted him and bestowed on him the name that is above every name, </a:t>
            </a:r>
            <a:r>
              <a:rPr lang="en-US" sz="3600" baseline="30000" dirty="0">
                <a:effectLst/>
                <a:latin typeface="Calibri" panose="020F0502020204030204" pitchFamily="34" charset="0"/>
              </a:rPr>
              <a:t>10 </a:t>
            </a:r>
            <a:r>
              <a:rPr lang="en-US" sz="3600" dirty="0">
                <a:effectLst/>
                <a:latin typeface="Calibri" panose="020F0502020204030204" pitchFamily="34" charset="0"/>
              </a:rPr>
              <a:t>so that at the name of Jesus every knee should bow, in heaven and on earth and under the earth, </a:t>
            </a:r>
            <a:r>
              <a:rPr lang="en-US" sz="3600" baseline="30000" dirty="0">
                <a:effectLst/>
                <a:latin typeface="Calibri" panose="020F0502020204030204" pitchFamily="34" charset="0"/>
              </a:rPr>
              <a:t>11 </a:t>
            </a:r>
            <a:r>
              <a:rPr lang="en-US" sz="3600" dirty="0">
                <a:effectLst/>
                <a:latin typeface="Calibri" panose="020F0502020204030204" pitchFamily="34" charset="0"/>
              </a:rPr>
              <a:t>and every tongue confess that Jesus Christ is Lord, to the glory of God the Father.	</a:t>
            </a:r>
            <a:r>
              <a:rPr lang="en-US" sz="2800" b="1" dirty="0">
                <a:solidFill>
                  <a:prstClr val="black"/>
                </a:solidFill>
                <a:latin typeface="Calibri" panose="020F0502020204030204"/>
              </a:rPr>
              <a:t>Phil 2:9-11</a:t>
            </a:r>
            <a:endParaRPr lang="en-US" sz="2800" dirty="0">
              <a:latin typeface="+mn-lt"/>
            </a:endParaRPr>
          </a:p>
        </p:txBody>
      </p:sp>
    </p:spTree>
    <p:extLst>
      <p:ext uri="{BB962C8B-B14F-4D97-AF65-F5344CB8AC3E}">
        <p14:creationId xmlns:p14="http://schemas.microsoft.com/office/powerpoint/2010/main" val="1231295639"/>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 Want You Uncle Sam Poster transparent PNG - StickPNG">
            <a:extLst>
              <a:ext uri="{FF2B5EF4-FFF2-40B4-BE49-F238E27FC236}">
                <a16:creationId xmlns:a16="http://schemas.microsoft.com/office/drawing/2014/main" id="{C0112899-6BE0-A31D-1E93-B5D8D8CF4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2400"/>
            <a:ext cx="50292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175120"/>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46BDE-D015-CB73-F641-D34DE9489A2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44C2438-AE40-DFAC-86CD-209E7C053991}"/>
              </a:ext>
            </a:extLst>
          </p:cNvPr>
          <p:cNvSpPr txBox="1">
            <a:spLocks noChangeArrowheads="1"/>
          </p:cNvSpPr>
          <p:nvPr/>
        </p:nvSpPr>
        <p:spPr bwMode="auto">
          <a:xfrm>
            <a:off x="152400" y="0"/>
            <a:ext cx="88392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buNone/>
            </a:pPr>
            <a:r>
              <a:rPr lang="en-US" sz="3600" dirty="0">
                <a:effectLst/>
                <a:latin typeface="Calibri" panose="020F0502020204030204" pitchFamily="34" charset="0"/>
              </a:rPr>
              <a:t>And He called a child to Himself and set him before them, </a:t>
            </a:r>
            <a:r>
              <a:rPr lang="en-US" sz="3600" baseline="30000" dirty="0">
                <a:effectLst/>
                <a:latin typeface="Calibri" panose="020F0502020204030204" pitchFamily="34" charset="0"/>
              </a:rPr>
              <a:t>3 </a:t>
            </a:r>
            <a:r>
              <a:rPr lang="en-US" sz="3600" dirty="0">
                <a:effectLst/>
                <a:latin typeface="Calibri" panose="020F0502020204030204" pitchFamily="34" charset="0"/>
              </a:rPr>
              <a:t>and said, </a:t>
            </a:r>
            <a:r>
              <a:rPr lang="en-US" sz="3600" dirty="0">
                <a:solidFill>
                  <a:srgbClr val="FF0000"/>
                </a:solidFill>
                <a:effectLst/>
                <a:latin typeface="Calibri" panose="020F0502020204030204" pitchFamily="34" charset="0"/>
              </a:rPr>
              <a:t>“Truly I say to you, unless you are converted and become like children, you will not enter the kingdom of heaven.</a:t>
            </a:r>
            <a:r>
              <a:rPr lang="en-US" sz="3600" dirty="0">
                <a:effectLst/>
                <a:latin typeface="Calibri" panose="020F0502020204030204" pitchFamily="34" charset="0"/>
              </a:rPr>
              <a:t> </a:t>
            </a:r>
            <a:r>
              <a:rPr lang="en-US" sz="3600" baseline="30000" dirty="0">
                <a:effectLst/>
                <a:latin typeface="Calibri" panose="020F0502020204030204" pitchFamily="34" charset="0"/>
              </a:rPr>
              <a:t>4 </a:t>
            </a:r>
            <a:r>
              <a:rPr lang="en-US" sz="3600" dirty="0">
                <a:solidFill>
                  <a:srgbClr val="FF0000"/>
                </a:solidFill>
                <a:effectLst/>
                <a:latin typeface="Calibri" panose="020F0502020204030204" pitchFamily="34" charset="0"/>
              </a:rPr>
              <a:t>“Whoever then humbles himself as this child, he is the greatest in the kingdom of heaven.</a:t>
            </a:r>
            <a:r>
              <a:rPr lang="en-US" sz="3600" dirty="0">
                <a:effectLst/>
                <a:latin typeface="Calibri" panose="020F0502020204030204" pitchFamily="34" charset="0"/>
              </a:rPr>
              <a:t> </a:t>
            </a:r>
            <a:r>
              <a:rPr lang="en-US" sz="3600" baseline="30000" dirty="0">
                <a:effectLst/>
                <a:latin typeface="Calibri" panose="020F0502020204030204" pitchFamily="34" charset="0"/>
              </a:rPr>
              <a:t>5 </a:t>
            </a:r>
            <a:r>
              <a:rPr lang="en-US" sz="3600" dirty="0">
                <a:solidFill>
                  <a:srgbClr val="FF0000"/>
                </a:solidFill>
                <a:effectLst/>
                <a:latin typeface="Calibri" panose="020F0502020204030204" pitchFamily="34" charset="0"/>
              </a:rPr>
              <a:t>“And whoever receives one such child in My name receives Me;</a:t>
            </a:r>
            <a:r>
              <a:rPr lang="en-US" sz="3600" dirty="0">
                <a:effectLst/>
                <a:latin typeface="Calibri" panose="020F0502020204030204" pitchFamily="34" charset="0"/>
              </a:rPr>
              <a:t> </a:t>
            </a:r>
            <a:r>
              <a:rPr lang="en-US" sz="3600" baseline="30000" dirty="0">
                <a:effectLst/>
                <a:latin typeface="Calibri" panose="020F0502020204030204" pitchFamily="34" charset="0"/>
              </a:rPr>
              <a:t>6 </a:t>
            </a:r>
            <a:r>
              <a:rPr lang="en-US" sz="3600" dirty="0">
                <a:solidFill>
                  <a:srgbClr val="FF0000"/>
                </a:solidFill>
                <a:effectLst/>
                <a:latin typeface="Calibri" panose="020F0502020204030204" pitchFamily="34" charset="0"/>
              </a:rPr>
              <a:t>but whoever causes one of these little ones who believe in Me to stumble, it would be better for him to have a heavy millstone hung around his neck, and to be drowned in the depth of the sea.”</a:t>
            </a:r>
            <a:endParaRPr lang="en-US" sz="2800" dirty="0">
              <a:latin typeface="+mn-lt"/>
            </a:endParaRPr>
          </a:p>
        </p:txBody>
      </p:sp>
    </p:spTree>
    <p:extLst>
      <p:ext uri="{BB962C8B-B14F-4D97-AF65-F5344CB8AC3E}">
        <p14:creationId xmlns:p14="http://schemas.microsoft.com/office/powerpoint/2010/main" val="558435804"/>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002FD-F432-DCB0-9010-9BB45E45128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F86437D-2581-F210-D53D-9522D6FD11AC}"/>
              </a:ext>
            </a:extLst>
          </p:cNvPr>
          <p:cNvSpPr txBox="1">
            <a:spLocks noChangeArrowheads="1"/>
          </p:cNvSpPr>
          <p:nvPr/>
        </p:nvSpPr>
        <p:spPr bwMode="auto">
          <a:xfrm>
            <a:off x="304800" y="3124200"/>
            <a:ext cx="85344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0"/>
              </a:spcAft>
              <a:tabLst>
                <a:tab pos="8455025" algn="r"/>
              </a:tabLst>
            </a:pPr>
            <a:r>
              <a:rPr lang="en-US" sz="3600" dirty="0">
                <a:effectLst/>
                <a:latin typeface="Calibri" panose="020F0502020204030204" pitchFamily="34" charset="0"/>
              </a:rPr>
              <a:t>“See that you do not despise one of these little ones, for I say to you that their angels in heaven continually see the face of My Father who is in heaven. </a:t>
            </a:r>
            <a:r>
              <a:rPr lang="en-US" sz="3600" baseline="30000" dirty="0">
                <a:effectLst/>
                <a:latin typeface="Calibri" panose="020F0502020204030204" pitchFamily="34" charset="0"/>
              </a:rPr>
              <a:t>11 </a:t>
            </a:r>
            <a:r>
              <a:rPr lang="en-US" sz="3600" dirty="0">
                <a:effectLst/>
                <a:latin typeface="Calibri" panose="020F0502020204030204" pitchFamily="34" charset="0"/>
              </a:rPr>
              <a:t>For the Son of Man has come to save that which was lost.”</a:t>
            </a:r>
            <a:r>
              <a:rPr lang="en-US" sz="2800" b="1" dirty="0">
                <a:solidFill>
                  <a:prstClr val="black"/>
                </a:solidFill>
                <a:latin typeface="Calibri" panose="020F0502020204030204"/>
              </a:rPr>
              <a:t>	</a:t>
            </a:r>
          </a:p>
          <a:p>
            <a:pPr>
              <a:spcAft>
                <a:spcPts val="0"/>
              </a:spcAft>
              <a:tabLst>
                <a:tab pos="8455025" algn="r"/>
              </a:tabLst>
            </a:pPr>
            <a:r>
              <a:rPr lang="en-US" sz="2800" b="1" dirty="0">
                <a:solidFill>
                  <a:prstClr val="black"/>
                </a:solidFill>
                <a:latin typeface="Calibri" panose="020F0502020204030204"/>
              </a:rPr>
              <a:t>	Mt 18:2-11</a:t>
            </a:r>
            <a:endParaRPr lang="en-US" sz="2800" dirty="0">
              <a:latin typeface="+mn-lt"/>
            </a:endParaRPr>
          </a:p>
        </p:txBody>
      </p:sp>
      <p:sp>
        <p:nvSpPr>
          <p:cNvPr id="2" name="TextBox 1">
            <a:extLst>
              <a:ext uri="{FF2B5EF4-FFF2-40B4-BE49-F238E27FC236}">
                <a16:creationId xmlns:a16="http://schemas.microsoft.com/office/drawing/2014/main" id="{CE47F370-84FF-06FC-AE73-2ACA729F04B9}"/>
              </a:ext>
            </a:extLst>
          </p:cNvPr>
          <p:cNvSpPr txBox="1"/>
          <p:nvPr/>
        </p:nvSpPr>
        <p:spPr>
          <a:xfrm>
            <a:off x="190500" y="449282"/>
            <a:ext cx="8762999" cy="1938992"/>
          </a:xfrm>
          <a:prstGeom prst="rect">
            <a:avLst/>
          </a:prstGeom>
          <a:noFill/>
        </p:spPr>
        <p:txBody>
          <a:bodyPr wrap="square">
            <a:spAutoFit/>
          </a:bodyPr>
          <a:lstStyle/>
          <a:p>
            <a:pPr marL="114300" marR="38100" indent="0" algn="ctr">
              <a:buNone/>
            </a:pPr>
            <a:r>
              <a:rPr lang="en-US" sz="6000" b="1" kern="1400" dirty="0">
                <a:ln>
                  <a:noFill/>
                </a:ln>
                <a:solidFill>
                  <a:srgbClr val="000000"/>
                </a:solidFill>
                <a:effectLst/>
                <a:latin typeface="Calibri" panose="020F0502020204030204" pitchFamily="34" charset="0"/>
              </a:rPr>
              <a:t>Jesus makes heaven simple!</a:t>
            </a:r>
            <a:endParaRPr lang="en-US" sz="60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9620609"/>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ED7EF-E4FF-8068-44BC-5CC99B7D529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BDE2552-7604-F235-A597-AAA344016A19}"/>
              </a:ext>
            </a:extLst>
          </p:cNvPr>
          <p:cNvSpPr txBox="1">
            <a:spLocks noChangeArrowheads="1"/>
          </p:cNvSpPr>
          <p:nvPr/>
        </p:nvSpPr>
        <p:spPr bwMode="auto">
          <a:xfrm>
            <a:off x="190500" y="977563"/>
            <a:ext cx="85344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0"/>
              </a:spcAft>
              <a:tabLst>
                <a:tab pos="8455025" algn="r"/>
              </a:tabLst>
            </a:pPr>
            <a:r>
              <a:rPr lang="en-US" sz="3600" dirty="0">
                <a:effectLst/>
                <a:latin typeface="Calibri" panose="020F0502020204030204" pitchFamily="34" charset="0"/>
              </a:rPr>
              <a:t>What do you think? If any man has a hundred sheep, and one of them has gone astray, does he not leave the ninety-nine on the mountains and go and search for the one that is straying? </a:t>
            </a:r>
            <a:r>
              <a:rPr lang="en-US" sz="3600" baseline="30000" dirty="0">
                <a:effectLst/>
                <a:latin typeface="Calibri" panose="020F0502020204030204" pitchFamily="34" charset="0"/>
              </a:rPr>
              <a:t>13 </a:t>
            </a:r>
            <a:r>
              <a:rPr lang="en-US" sz="3600" dirty="0">
                <a:effectLst/>
                <a:latin typeface="Calibri" panose="020F0502020204030204" pitchFamily="34" charset="0"/>
              </a:rPr>
              <a:t>If it turns out that he finds it, truly I say to you, he rejoices over it more than over the ninety-nine which have not gone astray. </a:t>
            </a:r>
            <a:r>
              <a:rPr lang="en-US" sz="3600" baseline="30000" dirty="0">
                <a:effectLst/>
                <a:latin typeface="Calibri" panose="020F0502020204030204" pitchFamily="34" charset="0"/>
              </a:rPr>
              <a:t>14 </a:t>
            </a:r>
            <a:r>
              <a:rPr lang="en-US" sz="3600" dirty="0">
                <a:effectLst/>
                <a:latin typeface="Calibri" panose="020F0502020204030204" pitchFamily="34" charset="0"/>
              </a:rPr>
              <a:t>So it is not the will of your Father who is in heaven that one of these little ones perish.</a:t>
            </a:r>
            <a:r>
              <a:rPr lang="en-US" sz="2800" b="1" dirty="0">
                <a:solidFill>
                  <a:prstClr val="black"/>
                </a:solidFill>
                <a:latin typeface="Calibri" panose="020F0502020204030204"/>
              </a:rPr>
              <a:t>	Mt 18:12-14</a:t>
            </a:r>
            <a:endParaRPr lang="en-US" sz="2800" dirty="0">
              <a:latin typeface="+mn-lt"/>
            </a:endParaRPr>
          </a:p>
        </p:txBody>
      </p:sp>
      <p:sp>
        <p:nvSpPr>
          <p:cNvPr id="2" name="TextBox 1">
            <a:extLst>
              <a:ext uri="{FF2B5EF4-FFF2-40B4-BE49-F238E27FC236}">
                <a16:creationId xmlns:a16="http://schemas.microsoft.com/office/drawing/2014/main" id="{857F0B2B-4FB1-FAE4-E467-E71BF3526EE7}"/>
              </a:ext>
            </a:extLst>
          </p:cNvPr>
          <p:cNvSpPr txBox="1"/>
          <p:nvPr/>
        </p:nvSpPr>
        <p:spPr>
          <a:xfrm>
            <a:off x="190500" y="-76200"/>
            <a:ext cx="8762999" cy="1015663"/>
          </a:xfrm>
          <a:prstGeom prst="rect">
            <a:avLst/>
          </a:prstGeom>
          <a:noFill/>
        </p:spPr>
        <p:txBody>
          <a:bodyPr wrap="square">
            <a:spAutoFit/>
          </a:bodyPr>
          <a:lstStyle/>
          <a:p>
            <a:pPr marL="114300" marR="38100" indent="0" algn="ctr">
              <a:buNone/>
            </a:pPr>
            <a:r>
              <a:rPr lang="en-US" sz="6000" b="1" kern="1400" dirty="0">
                <a:ln>
                  <a:noFill/>
                </a:ln>
                <a:solidFill>
                  <a:srgbClr val="000000"/>
                </a:solidFill>
                <a:effectLst/>
                <a:latin typeface="Calibri" panose="020F0502020204030204" pitchFamily="34" charset="0"/>
              </a:rPr>
              <a:t>Jesus desires you!</a:t>
            </a:r>
            <a:endParaRPr lang="en-US" sz="60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712580367"/>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A0627-6B1E-606B-5582-C7AD23C6C1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7E01F4D-0CFC-8487-6232-10AC26E7FF03}"/>
              </a:ext>
            </a:extLst>
          </p:cNvPr>
          <p:cNvSpPr txBox="1"/>
          <p:nvPr/>
        </p:nvSpPr>
        <p:spPr>
          <a:xfrm>
            <a:off x="190500" y="2209800"/>
            <a:ext cx="8762999" cy="1938992"/>
          </a:xfrm>
          <a:prstGeom prst="rect">
            <a:avLst/>
          </a:prstGeom>
          <a:noFill/>
        </p:spPr>
        <p:txBody>
          <a:bodyPr wrap="square">
            <a:spAutoFit/>
          </a:bodyPr>
          <a:lstStyle/>
          <a:p>
            <a:pPr marL="114300" marR="38100" indent="0" algn="ctr">
              <a:buNone/>
            </a:pPr>
            <a:r>
              <a:rPr lang="en-US" sz="6000" b="1" kern="1400" dirty="0">
                <a:ln>
                  <a:noFill/>
                </a:ln>
                <a:solidFill>
                  <a:srgbClr val="000000"/>
                </a:solidFill>
                <a:effectLst/>
                <a:latin typeface="Calibri" panose="020F0502020204030204" pitchFamily="34" charset="0"/>
              </a:rPr>
              <a:t>Jesus’ arms are open</a:t>
            </a:r>
          </a:p>
          <a:p>
            <a:pPr marL="114300" marR="38100" indent="0" algn="ctr">
              <a:buNone/>
            </a:pPr>
            <a:r>
              <a:rPr lang="en-US" sz="6000" b="1" kern="1400" dirty="0">
                <a:ln>
                  <a:noFill/>
                </a:ln>
                <a:solidFill>
                  <a:srgbClr val="000000"/>
                </a:solidFill>
                <a:effectLst/>
                <a:latin typeface="Calibri" panose="020F0502020204030204" pitchFamily="34" charset="0"/>
              </a:rPr>
              <a:t>for you today!</a:t>
            </a:r>
            <a:endParaRPr lang="en-US" sz="60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1749536586"/>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17356</TotalTime>
  <Words>979</Words>
  <Application>Microsoft Office PowerPoint</Application>
  <PresentationFormat>On-screen Show (4:3)</PresentationFormat>
  <Paragraphs>35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864</cp:revision>
  <cp:lastPrinted>2022-10-02T13:03:38Z</cp:lastPrinted>
  <dcterms:created xsi:type="dcterms:W3CDTF">2020-07-19T11:17:55Z</dcterms:created>
  <dcterms:modified xsi:type="dcterms:W3CDTF">2025-04-20T12:11:02Z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