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6"/>
  </p:notesMasterIdLst>
  <p:handoutMasterIdLst>
    <p:handoutMasterId r:id="rId17"/>
  </p:handoutMasterIdLst>
  <p:sldIdLst>
    <p:sldId id="8319" r:id="rId5"/>
    <p:sldId id="8291" r:id="rId6"/>
    <p:sldId id="8380" r:id="rId7"/>
    <p:sldId id="8381" r:id="rId8"/>
    <p:sldId id="8023" r:id="rId9"/>
    <p:sldId id="8389" r:id="rId10"/>
    <p:sldId id="8387" r:id="rId11"/>
    <p:sldId id="8388" r:id="rId12"/>
    <p:sldId id="8392" r:id="rId13"/>
    <p:sldId id="8394" r:id="rId14"/>
    <p:sldId id="8400" r:id="rId15"/>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3300"/>
    <a:srgbClr val="001236"/>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06" autoAdjust="0"/>
    <p:restoredTop sz="91026" autoAdjust="0"/>
  </p:normalViewPr>
  <p:slideViewPr>
    <p:cSldViewPr showGuides="1">
      <p:cViewPr varScale="1">
        <p:scale>
          <a:sx n="102" d="100"/>
          <a:sy n="102" d="100"/>
        </p:scale>
        <p:origin x="1560" y="126"/>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3/2/2025</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3/2/2025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extLst>
      <p:ext uri="{BB962C8B-B14F-4D97-AF65-F5344CB8AC3E}">
        <p14:creationId xmlns:p14="http://schemas.microsoft.com/office/powerpoint/2010/main" val="10764008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3/2/2025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3/2/2025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3/2/2025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3/2/2025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3/2/2025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3/2/2025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3/2/2025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3/2/2025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3/2/2025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3/2/2025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3/2/2025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3/2/2025</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xmlns="" id="{FE117635-1170-FAE7-FC1A-D151B0C7E2B8}"/>
              </a:ext>
            </a:extLst>
          </p:cNvPr>
          <p:cNvSpPr txBox="1">
            <a:spLocks noChangeArrowheads="1"/>
          </p:cNvSpPr>
          <p:nvPr/>
        </p:nvSpPr>
        <p:spPr bwMode="auto">
          <a:xfrm>
            <a:off x="339536" y="2590800"/>
            <a:ext cx="2529840" cy="3352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indent="0" algn="l"/>
            <a:r>
              <a:rPr lang="en-US" sz="3600" b="1" kern="1400" dirty="0">
                <a:ln>
                  <a:noFill/>
                </a:ln>
                <a:solidFill>
                  <a:srgbClr val="000000"/>
                </a:solidFill>
                <a:effectLst/>
                <a:latin typeface="Calibri" panose="020F0502020204030204" pitchFamily="34" charset="0"/>
              </a:rPr>
              <a:t>Mt 14:12-15</a:t>
            </a:r>
          </a:p>
          <a:p>
            <a:pPr marL="0" marR="0" indent="0" algn="l"/>
            <a:r>
              <a:rPr lang="en-US" sz="3600" b="1" kern="1400" dirty="0">
                <a:solidFill>
                  <a:srgbClr val="000000"/>
                </a:solidFill>
                <a:latin typeface="Calibri" panose="020F0502020204030204" pitchFamily="34" charset="0"/>
              </a:rPr>
              <a:t>Lk 7:12-15</a:t>
            </a:r>
            <a:endParaRPr lang="en-US" sz="3600" b="1" kern="1400" dirty="0">
              <a:ln>
                <a:noFill/>
              </a:ln>
              <a:solidFill>
                <a:srgbClr val="000000"/>
              </a:solidFill>
              <a:effectLst/>
              <a:latin typeface="Calibri" panose="020F0502020204030204" pitchFamily="34" charset="0"/>
            </a:endParaRPr>
          </a:p>
          <a:p>
            <a:pPr marL="0" marR="0" indent="0" algn="l"/>
            <a:r>
              <a:rPr lang="en-US" sz="3600" b="1" kern="1400" dirty="0">
                <a:solidFill>
                  <a:srgbClr val="000000"/>
                </a:solidFill>
                <a:latin typeface="Calibri" panose="020F0502020204030204" pitchFamily="34" charset="0"/>
              </a:rPr>
              <a:t>Jn 11:32-35</a:t>
            </a:r>
          </a:p>
          <a:p>
            <a:pPr marL="0" marR="0" indent="0" algn="l"/>
            <a:r>
              <a:rPr lang="en-US" sz="3600" b="1" kern="1400">
                <a:solidFill>
                  <a:srgbClr val="000000"/>
                </a:solidFill>
                <a:uFill>
                  <a:solidFill>
                    <a:srgbClr val="3E0000"/>
                  </a:solidFill>
                </a:uFill>
                <a:latin typeface="Calibri" panose="020F0502020204030204" pitchFamily="34" charset="0"/>
              </a:rPr>
              <a:t>Is 53:1-6</a:t>
            </a:r>
            <a:endParaRPr lang="en-US" sz="2800" b="1" kern="1400" dirty="0">
              <a:solidFill>
                <a:srgbClr val="000000"/>
              </a:solidFill>
              <a:uFill>
                <a:solidFill>
                  <a:srgbClr val="3E0000"/>
                </a:solidFill>
              </a:uFill>
              <a:latin typeface="+mn-lt"/>
            </a:endParaRPr>
          </a:p>
        </p:txBody>
      </p:sp>
      <p:sp>
        <p:nvSpPr>
          <p:cNvPr id="7" name="TextBox 9">
            <a:extLst>
              <a:ext uri="{FF2B5EF4-FFF2-40B4-BE49-F238E27FC236}">
                <a16:creationId xmlns:a16="http://schemas.microsoft.com/office/drawing/2014/main" xmlns="" id="{94B6524A-A141-0B6E-C086-27987AA8FC28}"/>
              </a:ext>
            </a:extLst>
          </p:cNvPr>
          <p:cNvSpPr txBox="1">
            <a:spLocks noChangeArrowheads="1"/>
          </p:cNvSpPr>
          <p:nvPr/>
        </p:nvSpPr>
        <p:spPr bwMode="auto">
          <a:xfrm>
            <a:off x="44448" y="6019800"/>
            <a:ext cx="2667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3/2/25</a:t>
            </a:r>
          </a:p>
        </p:txBody>
      </p:sp>
      <p:sp>
        <p:nvSpPr>
          <p:cNvPr id="9" name="TextBox 9">
            <a:extLst>
              <a:ext uri="{FF2B5EF4-FFF2-40B4-BE49-F238E27FC236}">
                <a16:creationId xmlns:a16="http://schemas.microsoft.com/office/drawing/2014/main" xmlns="" id="{52B013D7-62C9-F549-1480-25FC4508923E}"/>
              </a:ext>
            </a:extLst>
          </p:cNvPr>
          <p:cNvSpPr txBox="1">
            <a:spLocks noChangeArrowheads="1"/>
          </p:cNvSpPr>
          <p:nvPr/>
        </p:nvSpPr>
        <p:spPr bwMode="auto">
          <a:xfrm>
            <a:off x="19048" y="53017"/>
            <a:ext cx="9143999" cy="1677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Processing Grief</a:t>
            </a:r>
          </a:p>
          <a:p>
            <a:pPr marL="0" marR="38100" indent="0" algn="ctr">
              <a:spcBef>
                <a:spcPts val="0"/>
              </a:spcBef>
              <a:spcAft>
                <a:spcPts val="600"/>
              </a:spcAft>
            </a:pPr>
            <a:r>
              <a:rPr lang="en-US" sz="4000" b="1" i="1" dirty="0">
                <a:cs typeface="Arial" panose="020B0604020202020204" pitchFamily="34" charset="0"/>
              </a:rPr>
              <a:t>The weight of death</a:t>
            </a:r>
          </a:p>
        </p:txBody>
      </p:sp>
      <p:pic>
        <p:nvPicPr>
          <p:cNvPr id="3" name="Picture 2" descr="A person with long hair and beard laughing&#10;&#10;AI-generated content may be incorrect.">
            <a:extLst>
              <a:ext uri="{FF2B5EF4-FFF2-40B4-BE49-F238E27FC236}">
                <a16:creationId xmlns:a16="http://schemas.microsoft.com/office/drawing/2014/main" xmlns="" id="{660DD90F-BFF2-C0DB-6BBA-94C9D0CFA7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7303" y="1905000"/>
            <a:ext cx="6096000" cy="4953000"/>
          </a:xfrm>
          <a:prstGeom prst="rect">
            <a:avLst/>
          </a:prstGeom>
        </p:spPr>
      </p:pic>
    </p:spTree>
    <p:extLst>
      <p:ext uri="{BB962C8B-B14F-4D97-AF65-F5344CB8AC3E}">
        <p14:creationId xmlns:p14="http://schemas.microsoft.com/office/powerpoint/2010/main" val="89292904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19AC6CD-723F-5DBF-D2DE-567CACDFA45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E02A7C52-2362-DC66-18F7-23549EA52477}"/>
              </a:ext>
            </a:extLst>
          </p:cNvPr>
          <p:cNvSpPr txBox="1">
            <a:spLocks noChangeArrowheads="1"/>
          </p:cNvSpPr>
          <p:nvPr/>
        </p:nvSpPr>
        <p:spPr bwMode="auto">
          <a:xfrm>
            <a:off x="266700" y="2209800"/>
            <a:ext cx="8763000"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600" dirty="0">
                <a:effectLst/>
                <a:latin typeface="Calibri" panose="020F0502020204030204" pitchFamily="34" charset="0"/>
              </a:rPr>
              <a:t>And his disciples came and took the body and buried it, and they went and told Jesus.  </a:t>
            </a:r>
            <a:r>
              <a:rPr lang="en-US" sz="3600" baseline="30000" dirty="0">
                <a:effectLst/>
                <a:latin typeface="Calibri" panose="020F0502020204030204" pitchFamily="34" charset="0"/>
              </a:rPr>
              <a:t>13 </a:t>
            </a:r>
            <a:r>
              <a:rPr lang="en-US" sz="3600" dirty="0">
                <a:effectLst/>
                <a:latin typeface="Calibri" panose="020F0502020204030204" pitchFamily="34" charset="0"/>
              </a:rPr>
              <a:t>Now when Jesus heard this, he withdrew from there in a boat to a desolate place by himself. But when the crowds heard it, they followed him on foot from the towns.</a:t>
            </a:r>
          </a:p>
          <a:p>
            <a:pPr marL="0" marR="0">
              <a:spcAft>
                <a:spcPts val="0"/>
              </a:spcAft>
              <a:tabLst>
                <a:tab pos="8293100" algn="r"/>
              </a:tabLst>
            </a:pPr>
            <a:r>
              <a:rPr lang="en-US" sz="2800" dirty="0">
                <a:latin typeface="+mn-lt"/>
              </a:rPr>
              <a:t>	</a:t>
            </a:r>
            <a:r>
              <a:rPr lang="en-US" sz="2800" b="1" dirty="0">
                <a:solidFill>
                  <a:prstClr val="black"/>
                </a:solidFill>
                <a:latin typeface="Calibri" panose="020F0502020204030204"/>
              </a:rPr>
              <a:t>Mt 14:12-13</a:t>
            </a:r>
            <a:endParaRPr lang="en-US" sz="2800" dirty="0">
              <a:latin typeface="+mn-lt"/>
            </a:endParaRPr>
          </a:p>
        </p:txBody>
      </p:sp>
      <p:sp>
        <p:nvSpPr>
          <p:cNvPr id="2" name="TextBox 1">
            <a:extLst>
              <a:ext uri="{FF2B5EF4-FFF2-40B4-BE49-F238E27FC236}">
                <a16:creationId xmlns:a16="http://schemas.microsoft.com/office/drawing/2014/main" xmlns="" id="{4FB16631-32F3-FB51-2A3B-1C16511D6602}"/>
              </a:ext>
            </a:extLst>
          </p:cNvPr>
          <p:cNvSpPr txBox="1">
            <a:spLocks noChangeArrowheads="1"/>
          </p:cNvSpPr>
          <p:nvPr/>
        </p:nvSpPr>
        <p:spPr bwMode="auto">
          <a:xfrm>
            <a:off x="266700" y="304800"/>
            <a:ext cx="8763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lgn="ctr">
              <a:spcAft>
                <a:spcPts val="0"/>
              </a:spcAft>
              <a:tabLst>
                <a:tab pos="8293100" algn="r"/>
              </a:tabLst>
            </a:pPr>
            <a:r>
              <a:rPr lang="en-US" sz="6000" b="1" dirty="0">
                <a:effectLst/>
                <a:latin typeface="Calibri" panose="020F0502020204030204" pitchFamily="34" charset="0"/>
              </a:rPr>
              <a:t>John’s Death</a:t>
            </a:r>
            <a:endParaRPr lang="en-US" sz="6000" b="1" dirty="0">
              <a:latin typeface="+mn-lt"/>
            </a:endParaRPr>
          </a:p>
        </p:txBody>
      </p:sp>
    </p:spTree>
    <p:extLst>
      <p:ext uri="{BB962C8B-B14F-4D97-AF65-F5344CB8AC3E}">
        <p14:creationId xmlns:p14="http://schemas.microsoft.com/office/powerpoint/2010/main" val="3418549822"/>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1C98C6C-CE63-D620-E579-8AE488DD287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74DF57C4-351C-A695-1FC7-52F74A174B30}"/>
              </a:ext>
            </a:extLst>
          </p:cNvPr>
          <p:cNvSpPr txBox="1">
            <a:spLocks noChangeArrowheads="1"/>
          </p:cNvSpPr>
          <p:nvPr/>
        </p:nvSpPr>
        <p:spPr bwMode="auto">
          <a:xfrm>
            <a:off x="266700" y="1010245"/>
            <a:ext cx="8763000" cy="584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400" dirty="0">
                <a:effectLst/>
                <a:latin typeface="Calibri" panose="020F0502020204030204" pitchFamily="34" charset="0"/>
              </a:rPr>
              <a:t>As he drew near to the gate of the town, behold, a man who had died was being carried out, the only son of his mother, and she was a widow, and a considerable crowd from the town was with her. </a:t>
            </a:r>
            <a:r>
              <a:rPr lang="en-US" sz="3400" baseline="30000" dirty="0">
                <a:effectLst/>
                <a:latin typeface="Calibri" panose="020F0502020204030204" pitchFamily="34" charset="0"/>
              </a:rPr>
              <a:t>13 </a:t>
            </a:r>
            <a:r>
              <a:rPr lang="en-US" sz="3400" dirty="0">
                <a:effectLst/>
                <a:latin typeface="Calibri" panose="020F0502020204030204" pitchFamily="34" charset="0"/>
              </a:rPr>
              <a:t>And when the Lord saw her, he had compassion on her and said to her, </a:t>
            </a:r>
            <a:r>
              <a:rPr lang="en-US" sz="3400" b="1" dirty="0">
                <a:solidFill>
                  <a:srgbClr val="3E0000"/>
                </a:solidFill>
                <a:effectLst/>
                <a:latin typeface="Calibri" panose="020F0502020204030204" pitchFamily="34" charset="0"/>
              </a:rPr>
              <a:t>“Do not weep.” </a:t>
            </a:r>
            <a:r>
              <a:rPr lang="en-US" sz="3400" baseline="30000" dirty="0">
                <a:effectLst/>
                <a:latin typeface="Calibri" panose="020F0502020204030204" pitchFamily="34" charset="0"/>
              </a:rPr>
              <a:t>14 </a:t>
            </a:r>
            <a:r>
              <a:rPr lang="en-US" sz="3400" dirty="0">
                <a:effectLst/>
                <a:latin typeface="Calibri" panose="020F0502020204030204" pitchFamily="34" charset="0"/>
              </a:rPr>
              <a:t>Then he came up and touched the bier, and the bearers stood still. And he said, “Young man, I say to you, arise.” </a:t>
            </a:r>
            <a:r>
              <a:rPr lang="en-US" sz="3400" baseline="30000" dirty="0">
                <a:effectLst/>
                <a:latin typeface="Calibri" panose="020F0502020204030204" pitchFamily="34" charset="0"/>
              </a:rPr>
              <a:t>15 </a:t>
            </a:r>
            <a:r>
              <a:rPr lang="en-US" sz="3400" dirty="0">
                <a:effectLst/>
                <a:latin typeface="Calibri" panose="020F0502020204030204" pitchFamily="34" charset="0"/>
              </a:rPr>
              <a:t>And the dead man sat up and began to speak, and Jesus gave him to his mother.</a:t>
            </a:r>
            <a:r>
              <a:rPr lang="en-US" sz="2800" dirty="0">
                <a:latin typeface="+mn-lt"/>
              </a:rPr>
              <a:t>	</a:t>
            </a:r>
            <a:r>
              <a:rPr lang="en-US" sz="2800" b="1" dirty="0">
                <a:solidFill>
                  <a:prstClr val="black"/>
                </a:solidFill>
                <a:latin typeface="Calibri" panose="020F0502020204030204"/>
              </a:rPr>
              <a:t>Lk 7:12-15</a:t>
            </a:r>
            <a:endParaRPr lang="en-US" sz="2800" dirty="0">
              <a:latin typeface="+mn-lt"/>
            </a:endParaRPr>
          </a:p>
        </p:txBody>
      </p:sp>
      <p:sp>
        <p:nvSpPr>
          <p:cNvPr id="2" name="TextBox 1">
            <a:extLst>
              <a:ext uri="{FF2B5EF4-FFF2-40B4-BE49-F238E27FC236}">
                <a16:creationId xmlns:a16="http://schemas.microsoft.com/office/drawing/2014/main" xmlns="" id="{EB09BF1C-9211-38B4-6476-5EF690C02720}"/>
              </a:ext>
            </a:extLst>
          </p:cNvPr>
          <p:cNvSpPr txBox="1">
            <a:spLocks noChangeArrowheads="1"/>
          </p:cNvSpPr>
          <p:nvPr/>
        </p:nvSpPr>
        <p:spPr bwMode="auto">
          <a:xfrm>
            <a:off x="-25730" y="179248"/>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lgn="ctr">
              <a:spcAft>
                <a:spcPts val="0"/>
              </a:spcAft>
              <a:tabLst>
                <a:tab pos="8293100" algn="r"/>
              </a:tabLst>
            </a:pPr>
            <a:r>
              <a:rPr lang="en-US" sz="4800" b="1" dirty="0">
                <a:effectLst/>
                <a:latin typeface="Calibri" panose="020F0502020204030204" pitchFamily="34" charset="0"/>
              </a:rPr>
              <a:t>NAIN:  </a:t>
            </a:r>
            <a:r>
              <a:rPr lang="en-US" sz="4800" b="1" dirty="0">
                <a:solidFill>
                  <a:srgbClr val="3E0000"/>
                </a:solidFill>
                <a:effectLst/>
                <a:latin typeface="Calibri" panose="020F0502020204030204" pitchFamily="34" charset="0"/>
              </a:rPr>
              <a:t>“Do not weep.”</a:t>
            </a:r>
            <a:endParaRPr lang="en-US" sz="4800" b="1" dirty="0">
              <a:solidFill>
                <a:srgbClr val="3E0000"/>
              </a:solidFill>
              <a:latin typeface="+mn-lt"/>
            </a:endParaRPr>
          </a:p>
        </p:txBody>
      </p:sp>
    </p:spTree>
    <p:extLst>
      <p:ext uri="{BB962C8B-B14F-4D97-AF65-F5344CB8AC3E}">
        <p14:creationId xmlns:p14="http://schemas.microsoft.com/office/powerpoint/2010/main" val="4182597276"/>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1BF8F08-D1FA-F38A-5857-B9F4ADE31FB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FB4AE942-D290-3E8D-AB93-98F5022BE31D}"/>
              </a:ext>
            </a:extLst>
          </p:cNvPr>
          <p:cNvSpPr txBox="1">
            <a:spLocks noChangeArrowheads="1"/>
          </p:cNvSpPr>
          <p:nvPr/>
        </p:nvSpPr>
        <p:spPr bwMode="auto">
          <a:xfrm>
            <a:off x="190500" y="1447800"/>
            <a:ext cx="87630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458200" algn="r"/>
              </a:tabLst>
            </a:pPr>
            <a:r>
              <a:rPr lang="en-US" sz="3600" dirty="0">
                <a:effectLst/>
                <a:latin typeface="Calibri" panose="020F0502020204030204" pitchFamily="34" charset="0"/>
              </a:rPr>
              <a:t>Now when Mary came to where Jesus was and saw him, she fell at his feet, saying to him, “Lord, if you had been here, my brother would not have died.” </a:t>
            </a:r>
            <a:r>
              <a:rPr lang="en-US" sz="3600" baseline="30000" dirty="0">
                <a:effectLst/>
                <a:latin typeface="Calibri" panose="020F0502020204030204" pitchFamily="34" charset="0"/>
              </a:rPr>
              <a:t>33 </a:t>
            </a:r>
            <a:r>
              <a:rPr lang="en-US" sz="3600" dirty="0">
                <a:effectLst/>
                <a:latin typeface="Calibri" panose="020F0502020204030204" pitchFamily="34" charset="0"/>
              </a:rPr>
              <a:t>When Jesus saw her weeping, and the Jews who had come with her also weeping, he was deeply moved in his spirit and greatly troubled. </a:t>
            </a:r>
            <a:r>
              <a:rPr lang="en-US" sz="3600" baseline="30000" dirty="0">
                <a:effectLst/>
                <a:latin typeface="Calibri" panose="020F0502020204030204" pitchFamily="34" charset="0"/>
              </a:rPr>
              <a:t>34 </a:t>
            </a:r>
            <a:r>
              <a:rPr lang="en-US" sz="3600" dirty="0">
                <a:effectLst/>
                <a:latin typeface="Calibri" panose="020F0502020204030204" pitchFamily="34" charset="0"/>
              </a:rPr>
              <a:t>And he said, “Where have you laid him?” They said to him, “Lord, come and see.” </a:t>
            </a:r>
            <a:r>
              <a:rPr lang="en-US" sz="3600" baseline="30000" dirty="0">
                <a:effectLst/>
                <a:latin typeface="Calibri" panose="020F0502020204030204" pitchFamily="34" charset="0"/>
              </a:rPr>
              <a:t>35 </a:t>
            </a:r>
            <a:r>
              <a:rPr lang="en-US" sz="3600" dirty="0">
                <a:effectLst/>
                <a:latin typeface="Calibri" panose="020F0502020204030204" pitchFamily="34" charset="0"/>
              </a:rPr>
              <a:t>Jesus wept.</a:t>
            </a:r>
            <a:r>
              <a:rPr lang="en-US" sz="2800" dirty="0">
                <a:latin typeface="+mn-lt"/>
              </a:rPr>
              <a:t>	</a:t>
            </a:r>
            <a:r>
              <a:rPr lang="en-US" sz="2800" b="1" dirty="0">
                <a:solidFill>
                  <a:prstClr val="black"/>
                </a:solidFill>
                <a:latin typeface="Calibri" panose="020F0502020204030204"/>
              </a:rPr>
              <a:t>Jn 11:32-35</a:t>
            </a:r>
            <a:endParaRPr lang="en-US" sz="2800" dirty="0">
              <a:latin typeface="+mn-lt"/>
            </a:endParaRPr>
          </a:p>
        </p:txBody>
      </p:sp>
      <p:sp>
        <p:nvSpPr>
          <p:cNvPr id="2" name="TextBox 1">
            <a:extLst>
              <a:ext uri="{FF2B5EF4-FFF2-40B4-BE49-F238E27FC236}">
                <a16:creationId xmlns:a16="http://schemas.microsoft.com/office/drawing/2014/main" xmlns="" id="{BEECE1B7-A100-FE7E-E849-20B39E4FB545}"/>
              </a:ext>
            </a:extLst>
          </p:cNvPr>
          <p:cNvSpPr txBox="1">
            <a:spLocks noChangeArrowheads="1"/>
          </p:cNvSpPr>
          <p:nvPr/>
        </p:nvSpPr>
        <p:spPr bwMode="auto">
          <a:xfrm>
            <a:off x="-25730" y="179248"/>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lgn="ctr">
              <a:spcAft>
                <a:spcPts val="0"/>
              </a:spcAft>
              <a:tabLst>
                <a:tab pos="8293100" algn="r"/>
              </a:tabLst>
            </a:pPr>
            <a:r>
              <a:rPr lang="en-US" sz="4800" b="1" dirty="0">
                <a:solidFill>
                  <a:srgbClr val="3E0000"/>
                </a:solidFill>
                <a:effectLst/>
                <a:latin typeface="Calibri" panose="020F0502020204030204" pitchFamily="34" charset="0"/>
              </a:rPr>
              <a:t>Jesus Wept - Lazarus</a:t>
            </a:r>
            <a:endParaRPr lang="en-US" sz="4800" b="1" dirty="0">
              <a:solidFill>
                <a:srgbClr val="3E0000"/>
              </a:solidFill>
              <a:latin typeface="+mn-lt"/>
            </a:endParaRPr>
          </a:p>
        </p:txBody>
      </p:sp>
    </p:spTree>
    <p:extLst>
      <p:ext uri="{BB962C8B-B14F-4D97-AF65-F5344CB8AC3E}">
        <p14:creationId xmlns:p14="http://schemas.microsoft.com/office/powerpoint/2010/main" val="3450250772"/>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xmlns="" id="{D6F72D81-042F-0E36-35A1-986FC6C881FA}"/>
              </a:ext>
            </a:extLst>
          </p:cNvPr>
          <p:cNvSpPr txBox="1"/>
          <p:nvPr/>
        </p:nvSpPr>
        <p:spPr>
          <a:xfrm>
            <a:off x="0" y="434067"/>
            <a:ext cx="9144000" cy="101566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Grief was processed by:</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xmlns="" id="{E9D997B6-6350-F311-E5FE-BD7877FE6453}"/>
              </a:ext>
            </a:extLst>
          </p:cNvPr>
          <p:cNvSpPr/>
          <p:nvPr/>
        </p:nvSpPr>
        <p:spPr>
          <a:xfrm>
            <a:off x="457200" y="191456"/>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xmlns="" id="{4AC8A754-3A16-68DB-206A-022146823F6A}"/>
              </a:ext>
            </a:extLst>
          </p:cNvPr>
          <p:cNvSpPr txBox="1"/>
          <p:nvPr/>
        </p:nvSpPr>
        <p:spPr>
          <a:xfrm>
            <a:off x="457200" y="1524000"/>
            <a:ext cx="8305800" cy="1015663"/>
          </a:xfrm>
          <a:prstGeom prst="rect">
            <a:avLst/>
          </a:prstGeom>
          <a:noFill/>
        </p:spPr>
        <p:txBody>
          <a:bodyPr wrap="square">
            <a:spAutoFit/>
          </a:bodyPr>
          <a:lstStyle/>
          <a:p>
            <a:pPr marL="0" marR="38100" lvl="0" indent="0" defTabSz="914400" rtl="0" eaLnBrk="0" fontAlgn="base" latinLnBrk="0" hangingPunct="0">
              <a:lnSpc>
                <a:spcPct val="100000"/>
              </a:lnSpc>
              <a:spcBef>
                <a:spcPts val="0"/>
              </a:spcBef>
              <a:spcAft>
                <a:spcPts val="0"/>
              </a:spcAft>
              <a:buClrTx/>
              <a:buSzTx/>
              <a:buFontTx/>
              <a:buNone/>
              <a:tabLst>
                <a:tab pos="7778750" algn="r"/>
              </a:tabLst>
              <a:defRPr/>
            </a:pPr>
            <a:r>
              <a:rPr lang="en-US" sz="6000" b="1" u="sng" kern="1400" dirty="0">
                <a:ln>
                  <a:noFill/>
                </a:ln>
                <a:solidFill>
                  <a:srgbClr val="000000"/>
                </a:solidFill>
                <a:effectLst/>
                <a:uFill>
                  <a:solidFill>
                    <a:srgbClr val="3E0000"/>
                  </a:solidFill>
                </a:uFill>
                <a:latin typeface="Calibri" panose="020F0502020204030204" pitchFamily="34" charset="0"/>
              </a:rPr>
              <a:t>Jesus</a:t>
            </a:r>
            <a:r>
              <a:rPr lang="en-US" sz="6000" b="1" kern="1400" dirty="0">
                <a:ln>
                  <a:noFill/>
                </a:ln>
                <a:solidFill>
                  <a:srgbClr val="000000"/>
                </a:solidFill>
                <a:effectLst/>
                <a:latin typeface="Calibri" panose="020F0502020204030204" pitchFamily="34" charset="0"/>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Mt 14:13</a:t>
            </a:r>
            <a:r>
              <a:rPr lang="en-US" sz="6000" b="1" kern="1400" dirty="0">
                <a:ln>
                  <a:noFill/>
                </a:ln>
                <a:solidFill>
                  <a:srgbClr val="000000"/>
                </a:solidFill>
                <a:effectLst/>
                <a:latin typeface="Calibri" panose="020F0502020204030204" pitchFamily="34" charset="0"/>
              </a:rPr>
              <a:t>	</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5" name="TextBox 4">
            <a:extLst>
              <a:ext uri="{FF2B5EF4-FFF2-40B4-BE49-F238E27FC236}">
                <a16:creationId xmlns:a16="http://schemas.microsoft.com/office/drawing/2014/main" xmlns="" id="{F68011E6-B446-F466-BFD5-17F126CDA7EC}"/>
              </a:ext>
            </a:extLst>
          </p:cNvPr>
          <p:cNvSpPr txBox="1">
            <a:spLocks noChangeArrowheads="1"/>
          </p:cNvSpPr>
          <p:nvPr/>
        </p:nvSpPr>
        <p:spPr bwMode="auto">
          <a:xfrm>
            <a:off x="228600" y="2819337"/>
            <a:ext cx="8763000"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600" dirty="0">
                <a:effectLst/>
                <a:latin typeface="Calibri" panose="020F0502020204030204" pitchFamily="34" charset="0"/>
              </a:rPr>
              <a:t>And his disciples came and took the body and buried it, and they went and told Jesus.  </a:t>
            </a:r>
            <a:r>
              <a:rPr lang="en-US" sz="3600" baseline="30000" dirty="0">
                <a:effectLst/>
                <a:latin typeface="Calibri" panose="020F0502020204030204" pitchFamily="34" charset="0"/>
              </a:rPr>
              <a:t>13 </a:t>
            </a:r>
            <a:r>
              <a:rPr lang="en-US" sz="3600" dirty="0">
                <a:effectLst/>
                <a:latin typeface="Calibri" panose="020F0502020204030204" pitchFamily="34" charset="0"/>
              </a:rPr>
              <a:t>Now when Jesus heard this, he withdrew from there in a boat to a desolate place by himself. But when the crowds heard it, they followed him on foot from the towns.</a:t>
            </a:r>
          </a:p>
          <a:p>
            <a:pPr marL="0" marR="0">
              <a:spcAft>
                <a:spcPts val="0"/>
              </a:spcAft>
              <a:tabLst>
                <a:tab pos="8293100" algn="r"/>
              </a:tabLst>
            </a:pPr>
            <a:r>
              <a:rPr lang="en-US" sz="2800" dirty="0">
                <a:latin typeface="+mn-lt"/>
              </a:rPr>
              <a:t>	</a:t>
            </a:r>
            <a:r>
              <a:rPr lang="en-US" sz="2800" b="1" dirty="0">
                <a:solidFill>
                  <a:prstClr val="black"/>
                </a:solidFill>
                <a:latin typeface="Calibri" panose="020F0502020204030204"/>
              </a:rPr>
              <a:t>Mt 14:12-13</a:t>
            </a:r>
            <a:endParaRPr lang="en-US" sz="2800" dirty="0">
              <a:latin typeface="+mn-lt"/>
            </a:endParaRPr>
          </a:p>
        </p:txBody>
      </p:sp>
      <p:sp>
        <p:nvSpPr>
          <p:cNvPr id="6" name="Rectangle: Rounded Corners 5">
            <a:extLst>
              <a:ext uri="{FF2B5EF4-FFF2-40B4-BE49-F238E27FC236}">
                <a16:creationId xmlns:a16="http://schemas.microsoft.com/office/drawing/2014/main" xmlns="" id="{D679558C-2009-2019-32E0-B6ED407AA882}"/>
              </a:ext>
            </a:extLst>
          </p:cNvPr>
          <p:cNvSpPr/>
          <p:nvPr/>
        </p:nvSpPr>
        <p:spPr>
          <a:xfrm>
            <a:off x="1828800" y="5105400"/>
            <a:ext cx="5638800" cy="4572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8967307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C04D0D6-12EE-FB3A-6F43-848B2B63F3A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xmlns="" id="{01A6EFE9-41A1-7F3A-8BE1-DE1ECEDBE48B}"/>
              </a:ext>
            </a:extLst>
          </p:cNvPr>
          <p:cNvSpPr txBox="1"/>
          <p:nvPr/>
        </p:nvSpPr>
        <p:spPr>
          <a:xfrm>
            <a:off x="0" y="434067"/>
            <a:ext cx="9144000" cy="101566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Grief was processed by:</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xmlns="" id="{F07CCBBD-9349-3D80-1891-49F17761F8EF}"/>
              </a:ext>
            </a:extLst>
          </p:cNvPr>
          <p:cNvSpPr/>
          <p:nvPr/>
        </p:nvSpPr>
        <p:spPr>
          <a:xfrm>
            <a:off x="457200" y="191456"/>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xmlns="" id="{84360C58-E4CF-D22A-F2B8-0BD2775544E9}"/>
              </a:ext>
            </a:extLst>
          </p:cNvPr>
          <p:cNvSpPr txBox="1">
            <a:spLocks noChangeArrowheads="1"/>
          </p:cNvSpPr>
          <p:nvPr/>
        </p:nvSpPr>
        <p:spPr bwMode="auto">
          <a:xfrm>
            <a:off x="266700" y="3130724"/>
            <a:ext cx="87630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600" dirty="0">
                <a:effectLst/>
                <a:latin typeface="Calibri" panose="020F0502020204030204" pitchFamily="34" charset="0"/>
              </a:rPr>
              <a:t>Prompted by her mother, she said, “Give me the head of John the Baptist here on a platter.” </a:t>
            </a:r>
            <a:r>
              <a:rPr lang="en-US" sz="3600" baseline="30000" dirty="0">
                <a:effectLst/>
                <a:latin typeface="Calibri" panose="020F0502020204030204" pitchFamily="34" charset="0"/>
              </a:rPr>
              <a:t>9</a:t>
            </a:r>
            <a:r>
              <a:rPr lang="en-US" sz="3600" b="1" baseline="30000" dirty="0">
                <a:effectLst/>
                <a:latin typeface="Calibri" panose="020F0502020204030204" pitchFamily="34" charset="0"/>
              </a:rPr>
              <a:t> </a:t>
            </a:r>
            <a:r>
              <a:rPr lang="en-US" sz="3600" b="1" dirty="0">
                <a:effectLst/>
                <a:latin typeface="Calibri" panose="020F0502020204030204" pitchFamily="34" charset="0"/>
              </a:rPr>
              <a:t>And the king was sorry, but because of his oaths and his guests he commanded it to be given.</a:t>
            </a:r>
            <a:r>
              <a:rPr lang="en-US" sz="3600" dirty="0">
                <a:effectLst/>
                <a:latin typeface="Calibri" panose="020F0502020204030204" pitchFamily="34" charset="0"/>
              </a:rPr>
              <a:t> </a:t>
            </a:r>
            <a:r>
              <a:rPr lang="en-US" sz="3600" baseline="30000" dirty="0">
                <a:effectLst/>
                <a:latin typeface="Calibri" panose="020F0502020204030204" pitchFamily="34" charset="0"/>
              </a:rPr>
              <a:t>10 </a:t>
            </a:r>
            <a:r>
              <a:rPr lang="en-US" sz="3600" dirty="0">
                <a:effectLst/>
                <a:latin typeface="Calibri" panose="020F0502020204030204" pitchFamily="34" charset="0"/>
              </a:rPr>
              <a:t>He sent and had John beheaded in the prison…	</a:t>
            </a:r>
            <a:r>
              <a:rPr lang="en-US" sz="2800" b="1" dirty="0">
                <a:solidFill>
                  <a:prstClr val="black"/>
                </a:solidFill>
                <a:latin typeface="Calibri" panose="020F0502020204030204"/>
              </a:rPr>
              <a:t>Mt 14:8-10</a:t>
            </a:r>
            <a:endParaRPr lang="en-US" sz="2800" dirty="0">
              <a:latin typeface="+mn-lt"/>
            </a:endParaRPr>
          </a:p>
        </p:txBody>
      </p:sp>
      <p:sp>
        <p:nvSpPr>
          <p:cNvPr id="3" name="TextBox 2">
            <a:extLst>
              <a:ext uri="{FF2B5EF4-FFF2-40B4-BE49-F238E27FC236}">
                <a16:creationId xmlns:a16="http://schemas.microsoft.com/office/drawing/2014/main" xmlns="" id="{8343B369-024B-6A23-52D2-F1250E41ED79}"/>
              </a:ext>
            </a:extLst>
          </p:cNvPr>
          <p:cNvSpPr txBox="1"/>
          <p:nvPr/>
        </p:nvSpPr>
        <p:spPr>
          <a:xfrm>
            <a:off x="457200" y="1524000"/>
            <a:ext cx="8305800" cy="1015663"/>
          </a:xfrm>
          <a:prstGeom prst="rect">
            <a:avLst/>
          </a:prstGeom>
          <a:noFill/>
        </p:spPr>
        <p:txBody>
          <a:bodyPr wrap="square">
            <a:spAutoFit/>
          </a:bodyPr>
          <a:lstStyle/>
          <a:p>
            <a:pPr marL="0" marR="38100" lvl="0" indent="0" defTabSz="914400" rtl="0" eaLnBrk="0" fontAlgn="base" latinLnBrk="0" hangingPunct="0">
              <a:lnSpc>
                <a:spcPct val="100000"/>
              </a:lnSpc>
              <a:spcBef>
                <a:spcPts val="0"/>
              </a:spcBef>
              <a:spcAft>
                <a:spcPts val="0"/>
              </a:spcAft>
              <a:buClrTx/>
              <a:buSzTx/>
              <a:buFontTx/>
              <a:buNone/>
              <a:tabLst>
                <a:tab pos="7778750" algn="r"/>
              </a:tabLst>
              <a:defRPr/>
            </a:pPr>
            <a:r>
              <a:rPr lang="en-US" sz="6000" b="1" u="sng" kern="1400" dirty="0">
                <a:ln>
                  <a:noFill/>
                </a:ln>
                <a:solidFill>
                  <a:srgbClr val="000000"/>
                </a:solidFill>
                <a:effectLst/>
                <a:uFill>
                  <a:solidFill>
                    <a:srgbClr val="3E0000"/>
                  </a:solidFill>
                </a:uFill>
                <a:latin typeface="Calibri" panose="020F0502020204030204" pitchFamily="34" charset="0"/>
              </a:rPr>
              <a:t>Herod</a:t>
            </a:r>
            <a:r>
              <a:rPr lang="en-US" sz="6000" b="1" kern="1400" dirty="0">
                <a:ln>
                  <a:noFill/>
                </a:ln>
                <a:solidFill>
                  <a:srgbClr val="000000"/>
                </a:solidFill>
                <a:effectLst/>
                <a:latin typeface="Calibri" panose="020F0502020204030204" pitchFamily="34" charset="0"/>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Mt 14:9</a:t>
            </a:r>
            <a:r>
              <a:rPr lang="en-US" sz="6000" b="1" kern="1400" dirty="0">
                <a:ln>
                  <a:noFill/>
                </a:ln>
                <a:solidFill>
                  <a:srgbClr val="000000"/>
                </a:solidFill>
                <a:effectLst/>
                <a:latin typeface="Calibri" panose="020F0502020204030204" pitchFamily="34" charset="0"/>
              </a:rPr>
              <a:t>	</a:t>
            </a:r>
            <a:endParaRPr lang="en-US" sz="32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323472583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F8B204F-B2FF-A8D9-5D96-12687B5EEEB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xmlns="" id="{6EDE8430-493B-3B6F-C5A1-20D36322FD3D}"/>
              </a:ext>
            </a:extLst>
          </p:cNvPr>
          <p:cNvSpPr txBox="1"/>
          <p:nvPr/>
        </p:nvSpPr>
        <p:spPr>
          <a:xfrm>
            <a:off x="0" y="434067"/>
            <a:ext cx="9144000" cy="101566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Grief was processed by:</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xmlns="" id="{418F8D35-DC7D-D2BD-C183-ECF6F5FBEF71}"/>
              </a:ext>
            </a:extLst>
          </p:cNvPr>
          <p:cNvSpPr/>
          <p:nvPr/>
        </p:nvSpPr>
        <p:spPr>
          <a:xfrm>
            <a:off x="457200" y="191456"/>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xmlns="" id="{36BDCAF3-7869-89F9-91EF-B07FDB6D6617}"/>
              </a:ext>
            </a:extLst>
          </p:cNvPr>
          <p:cNvSpPr txBox="1">
            <a:spLocks noChangeArrowheads="1"/>
          </p:cNvSpPr>
          <p:nvPr/>
        </p:nvSpPr>
        <p:spPr bwMode="auto">
          <a:xfrm>
            <a:off x="482930" y="4038600"/>
            <a:ext cx="83058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600" dirty="0">
                <a:effectLst/>
                <a:latin typeface="Calibri" panose="020F0502020204030204" pitchFamily="34" charset="0"/>
              </a:rPr>
              <a:t>And his disciples came and took the body and buried it, and they went and told Jesus.</a:t>
            </a:r>
          </a:p>
          <a:p>
            <a:pPr marL="0" marR="0">
              <a:spcAft>
                <a:spcPts val="0"/>
              </a:spcAft>
              <a:tabLst>
                <a:tab pos="8293100" algn="r"/>
              </a:tabLst>
            </a:pPr>
            <a:r>
              <a:rPr lang="en-US" sz="3600" dirty="0">
                <a:effectLst/>
                <a:latin typeface="Calibri" panose="020F0502020204030204" pitchFamily="34" charset="0"/>
              </a:rPr>
              <a:t>	</a:t>
            </a:r>
            <a:r>
              <a:rPr lang="en-US" sz="2800" b="1" dirty="0">
                <a:solidFill>
                  <a:prstClr val="black"/>
                </a:solidFill>
                <a:latin typeface="Calibri" panose="020F0502020204030204"/>
              </a:rPr>
              <a:t>Mt 14:12</a:t>
            </a:r>
            <a:endParaRPr lang="en-US" sz="2800" dirty="0">
              <a:latin typeface="+mn-lt"/>
            </a:endParaRPr>
          </a:p>
        </p:txBody>
      </p:sp>
      <p:sp>
        <p:nvSpPr>
          <p:cNvPr id="3" name="TextBox 2">
            <a:extLst>
              <a:ext uri="{FF2B5EF4-FFF2-40B4-BE49-F238E27FC236}">
                <a16:creationId xmlns:a16="http://schemas.microsoft.com/office/drawing/2014/main" xmlns="" id="{A613A334-7D5E-907E-0778-9C5B2E8D629F}"/>
              </a:ext>
            </a:extLst>
          </p:cNvPr>
          <p:cNvSpPr txBox="1"/>
          <p:nvPr/>
        </p:nvSpPr>
        <p:spPr>
          <a:xfrm>
            <a:off x="457200" y="1524000"/>
            <a:ext cx="8305800" cy="1015663"/>
          </a:xfrm>
          <a:prstGeom prst="rect">
            <a:avLst/>
          </a:prstGeom>
          <a:noFill/>
        </p:spPr>
        <p:txBody>
          <a:bodyPr wrap="square">
            <a:spAutoFit/>
          </a:bodyPr>
          <a:lstStyle/>
          <a:p>
            <a:pPr marL="0" marR="38100" lvl="0" indent="0" defTabSz="914400" rtl="0" eaLnBrk="0" fontAlgn="base" latinLnBrk="0" hangingPunct="0">
              <a:lnSpc>
                <a:spcPct val="100000"/>
              </a:lnSpc>
              <a:spcBef>
                <a:spcPts val="0"/>
              </a:spcBef>
              <a:spcAft>
                <a:spcPts val="0"/>
              </a:spcAft>
              <a:buClrTx/>
              <a:buSzTx/>
              <a:buFontTx/>
              <a:buNone/>
              <a:tabLst>
                <a:tab pos="7778750" algn="r"/>
              </a:tabLst>
              <a:defRPr/>
            </a:pPr>
            <a:r>
              <a:rPr lang="en-US" sz="6000" b="1" u="sng" kern="1400" dirty="0">
                <a:ln>
                  <a:noFill/>
                </a:ln>
                <a:solidFill>
                  <a:srgbClr val="000000"/>
                </a:solidFill>
                <a:effectLst/>
                <a:uFill>
                  <a:solidFill>
                    <a:srgbClr val="3E0000"/>
                  </a:solidFill>
                </a:uFill>
                <a:latin typeface="Calibri" panose="020F0502020204030204" pitchFamily="34" charset="0"/>
              </a:rPr>
              <a:t>John’s</a:t>
            </a:r>
            <a:r>
              <a:rPr lang="en-US" sz="6000" b="1" kern="1400" dirty="0">
                <a:ln>
                  <a:noFill/>
                </a:ln>
                <a:solidFill>
                  <a:srgbClr val="000000"/>
                </a:solidFill>
                <a:effectLst/>
                <a:uFill>
                  <a:solidFill>
                    <a:srgbClr val="3E0000"/>
                  </a:solidFill>
                </a:uFill>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disciples</a:t>
            </a:r>
            <a:r>
              <a:rPr lang="en-US" sz="6000" b="1" kern="1400" dirty="0">
                <a:ln>
                  <a:noFill/>
                </a:ln>
                <a:solidFill>
                  <a:srgbClr val="000000"/>
                </a:solidFill>
                <a:effectLst/>
                <a:latin typeface="Calibri" panose="020F0502020204030204" pitchFamily="34" charset="0"/>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Mt 14:12</a:t>
            </a:r>
            <a:r>
              <a:rPr lang="en-US" sz="6000" b="1" kern="1400" dirty="0">
                <a:ln>
                  <a:noFill/>
                </a:ln>
                <a:solidFill>
                  <a:srgbClr val="000000"/>
                </a:solidFill>
                <a:effectLst/>
                <a:latin typeface="Calibri" panose="020F0502020204030204" pitchFamily="34" charset="0"/>
              </a:rPr>
              <a:t>	</a:t>
            </a:r>
            <a:endParaRPr lang="en-US" sz="32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395620488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746ABBA-B454-EE42-A586-08F91361434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xmlns="" id="{9158ADA7-7E3D-17F4-DEB7-CED88146A123}"/>
              </a:ext>
            </a:extLst>
          </p:cNvPr>
          <p:cNvSpPr txBox="1"/>
          <p:nvPr/>
        </p:nvSpPr>
        <p:spPr>
          <a:xfrm>
            <a:off x="0" y="351774"/>
            <a:ext cx="9144000" cy="101566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Grief was processed by:</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xmlns="" id="{739C0477-3F8B-3D15-28F7-DB228F50F398}"/>
              </a:ext>
            </a:extLst>
          </p:cNvPr>
          <p:cNvSpPr/>
          <p:nvPr/>
        </p:nvSpPr>
        <p:spPr>
          <a:xfrm>
            <a:off x="457200" y="191456"/>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xmlns="" id="{40B2C666-15F9-FE0C-D30C-94D2FAD1F2BB}"/>
              </a:ext>
            </a:extLst>
          </p:cNvPr>
          <p:cNvSpPr txBox="1">
            <a:spLocks noChangeArrowheads="1"/>
          </p:cNvSpPr>
          <p:nvPr/>
        </p:nvSpPr>
        <p:spPr bwMode="auto">
          <a:xfrm>
            <a:off x="190500" y="2696226"/>
            <a:ext cx="87630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600" dirty="0">
                <a:effectLst/>
                <a:latin typeface="Calibri" panose="020F0502020204030204" pitchFamily="34" charset="0"/>
              </a:rPr>
              <a:t>Now when Jesus heard this, he withdrew from there in a boat to a desolate place by himself. But when the crowds heard it, they followed him on foot from the towns. </a:t>
            </a:r>
            <a:r>
              <a:rPr lang="en-US" sz="3600" baseline="30000" dirty="0">
                <a:effectLst/>
                <a:latin typeface="Calibri" panose="020F0502020204030204" pitchFamily="34" charset="0"/>
              </a:rPr>
              <a:t>14 </a:t>
            </a:r>
            <a:r>
              <a:rPr lang="en-US" sz="3600" dirty="0">
                <a:effectLst/>
                <a:latin typeface="Calibri" panose="020F0502020204030204" pitchFamily="34" charset="0"/>
              </a:rPr>
              <a:t>When he went ashore he saw a great crowd, and he had compassion on them and healed their sick.	</a:t>
            </a:r>
            <a:r>
              <a:rPr lang="en-US" sz="2800" b="1" dirty="0">
                <a:solidFill>
                  <a:prstClr val="black"/>
                </a:solidFill>
                <a:latin typeface="Calibri" panose="020F0502020204030204"/>
              </a:rPr>
              <a:t>Mt 14:13-14</a:t>
            </a:r>
            <a:endParaRPr lang="en-US" sz="2800" dirty="0">
              <a:latin typeface="+mn-lt"/>
            </a:endParaRPr>
          </a:p>
        </p:txBody>
      </p:sp>
      <p:sp>
        <p:nvSpPr>
          <p:cNvPr id="3" name="TextBox 2">
            <a:extLst>
              <a:ext uri="{FF2B5EF4-FFF2-40B4-BE49-F238E27FC236}">
                <a16:creationId xmlns:a16="http://schemas.microsoft.com/office/drawing/2014/main" xmlns="" id="{103D0DF2-00CD-6D7A-9F1B-4C35D55EFFAF}"/>
              </a:ext>
            </a:extLst>
          </p:cNvPr>
          <p:cNvSpPr txBox="1"/>
          <p:nvPr/>
        </p:nvSpPr>
        <p:spPr>
          <a:xfrm>
            <a:off x="457200" y="1418897"/>
            <a:ext cx="8305800" cy="1015663"/>
          </a:xfrm>
          <a:prstGeom prst="rect">
            <a:avLst/>
          </a:prstGeom>
          <a:noFill/>
        </p:spPr>
        <p:txBody>
          <a:bodyPr wrap="square">
            <a:spAutoFit/>
          </a:bodyPr>
          <a:lstStyle/>
          <a:p>
            <a:pPr marL="0" marR="38100" lvl="0" indent="0" defTabSz="914400" rtl="0" eaLnBrk="0" fontAlgn="base" latinLnBrk="0" hangingPunct="0">
              <a:lnSpc>
                <a:spcPct val="100000"/>
              </a:lnSpc>
              <a:spcBef>
                <a:spcPts val="0"/>
              </a:spcBef>
              <a:spcAft>
                <a:spcPts val="0"/>
              </a:spcAft>
              <a:buClrTx/>
              <a:buSzTx/>
              <a:buFontTx/>
              <a:buNone/>
              <a:tabLst>
                <a:tab pos="7778750" algn="r"/>
              </a:tabLst>
              <a:defRPr/>
            </a:pPr>
            <a:r>
              <a:rPr lang="en-US" sz="6000" b="1" u="sng" kern="1400" dirty="0">
                <a:ln>
                  <a:noFill/>
                </a:ln>
                <a:solidFill>
                  <a:srgbClr val="000000"/>
                </a:solidFill>
                <a:effectLst/>
                <a:uFill>
                  <a:solidFill>
                    <a:srgbClr val="3E0000"/>
                  </a:solidFill>
                </a:uFill>
                <a:latin typeface="Calibri" panose="020F0502020204030204" pitchFamily="34" charset="0"/>
              </a:rPr>
              <a:t>The</a:t>
            </a:r>
            <a:r>
              <a:rPr lang="en-US" sz="6000" b="1" kern="1400" dirty="0">
                <a:ln>
                  <a:noFill/>
                </a:ln>
                <a:solidFill>
                  <a:srgbClr val="000000"/>
                </a:solidFill>
                <a:effectLst/>
                <a:uFill>
                  <a:solidFill>
                    <a:srgbClr val="3E0000"/>
                  </a:solidFill>
                </a:uFill>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multitude</a:t>
            </a:r>
            <a:r>
              <a:rPr lang="en-US" sz="6000" b="1" kern="1400" dirty="0">
                <a:ln>
                  <a:noFill/>
                </a:ln>
                <a:solidFill>
                  <a:srgbClr val="000000"/>
                </a:solidFill>
                <a:effectLst/>
                <a:latin typeface="Calibri" panose="020F0502020204030204" pitchFamily="34" charset="0"/>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Mt 14:13</a:t>
            </a:r>
            <a:r>
              <a:rPr lang="en-US" sz="6000" b="1" kern="1400" dirty="0">
                <a:ln>
                  <a:noFill/>
                </a:ln>
                <a:solidFill>
                  <a:srgbClr val="000000"/>
                </a:solidFill>
                <a:effectLst/>
                <a:latin typeface="Calibri" panose="020F0502020204030204" pitchFamily="34" charset="0"/>
              </a:rPr>
              <a:t>	</a:t>
            </a:r>
            <a:endParaRPr lang="en-US" sz="32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53929427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1892535-9097-C7AB-46ED-93A9FFFFB9B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xmlns="" id="{E35E4715-573A-9B8F-0FC6-CCC003D08AC5}"/>
              </a:ext>
            </a:extLst>
          </p:cNvPr>
          <p:cNvSpPr txBox="1"/>
          <p:nvPr/>
        </p:nvSpPr>
        <p:spPr>
          <a:xfrm>
            <a:off x="0" y="351774"/>
            <a:ext cx="9144000" cy="101566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Grief was processed by:</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xmlns="" id="{A85B7D9F-A29B-1554-C11E-7DBF9C855A61}"/>
              </a:ext>
            </a:extLst>
          </p:cNvPr>
          <p:cNvSpPr/>
          <p:nvPr/>
        </p:nvSpPr>
        <p:spPr>
          <a:xfrm>
            <a:off x="457200" y="191456"/>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xmlns="" id="{1C26A61D-AF15-2528-DE98-2C5F438B729C}"/>
              </a:ext>
            </a:extLst>
          </p:cNvPr>
          <p:cNvSpPr txBox="1">
            <a:spLocks noChangeArrowheads="1"/>
          </p:cNvSpPr>
          <p:nvPr/>
        </p:nvSpPr>
        <p:spPr bwMode="auto">
          <a:xfrm>
            <a:off x="190500" y="2696226"/>
            <a:ext cx="87630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600" dirty="0">
                <a:effectLst/>
                <a:latin typeface="Calibri" panose="020F0502020204030204" pitchFamily="34" charset="0"/>
              </a:rPr>
              <a:t>When he went ashore he saw a great crowd, and he had compassion on them and healed their sick. </a:t>
            </a:r>
            <a:r>
              <a:rPr lang="en-US" sz="3600" baseline="30000" dirty="0">
                <a:effectLst/>
                <a:latin typeface="Calibri" panose="020F0502020204030204" pitchFamily="34" charset="0"/>
              </a:rPr>
              <a:t>15 </a:t>
            </a:r>
            <a:r>
              <a:rPr lang="en-US" sz="3600" dirty="0">
                <a:effectLst/>
                <a:latin typeface="Calibri" panose="020F0502020204030204" pitchFamily="34" charset="0"/>
              </a:rPr>
              <a:t>Now when it was evening, </a:t>
            </a:r>
            <a:r>
              <a:rPr lang="en-US" sz="3600" b="1" u="sng" dirty="0">
                <a:effectLst/>
                <a:latin typeface="Calibri" panose="020F0502020204030204" pitchFamily="34" charset="0"/>
              </a:rPr>
              <a:t>the disciples</a:t>
            </a:r>
            <a:r>
              <a:rPr lang="en-US" sz="3600" dirty="0">
                <a:effectLst/>
                <a:latin typeface="Calibri" panose="020F0502020204030204" pitchFamily="34" charset="0"/>
              </a:rPr>
              <a:t> came to him and said, </a:t>
            </a:r>
            <a:r>
              <a:rPr lang="en-US" sz="3600" b="1" dirty="0">
                <a:effectLst/>
                <a:latin typeface="Calibri" panose="020F0502020204030204" pitchFamily="34" charset="0"/>
              </a:rPr>
              <a:t>“This is a desolate place, and the day is now over; send the crowds away to go into the villages and buy food for themselves.”</a:t>
            </a:r>
            <a:r>
              <a:rPr lang="en-US" sz="3600" dirty="0">
                <a:effectLst/>
                <a:latin typeface="Calibri" panose="020F0502020204030204" pitchFamily="34" charset="0"/>
              </a:rPr>
              <a:t>	</a:t>
            </a:r>
            <a:r>
              <a:rPr lang="en-US" sz="2800" b="1" dirty="0">
                <a:solidFill>
                  <a:prstClr val="black"/>
                </a:solidFill>
                <a:latin typeface="Calibri" panose="020F0502020204030204"/>
              </a:rPr>
              <a:t>Mt 14:14-15</a:t>
            </a:r>
            <a:endParaRPr lang="en-US" sz="2800" dirty="0">
              <a:latin typeface="+mn-lt"/>
            </a:endParaRPr>
          </a:p>
        </p:txBody>
      </p:sp>
      <p:sp>
        <p:nvSpPr>
          <p:cNvPr id="3" name="TextBox 2">
            <a:extLst>
              <a:ext uri="{FF2B5EF4-FFF2-40B4-BE49-F238E27FC236}">
                <a16:creationId xmlns:a16="http://schemas.microsoft.com/office/drawing/2014/main" xmlns="" id="{94DD6BEC-3609-6A06-7056-D8A93D193D85}"/>
              </a:ext>
            </a:extLst>
          </p:cNvPr>
          <p:cNvSpPr txBox="1"/>
          <p:nvPr/>
        </p:nvSpPr>
        <p:spPr>
          <a:xfrm>
            <a:off x="457200" y="1418897"/>
            <a:ext cx="8305800" cy="1015663"/>
          </a:xfrm>
          <a:prstGeom prst="rect">
            <a:avLst/>
          </a:prstGeom>
          <a:noFill/>
        </p:spPr>
        <p:txBody>
          <a:bodyPr wrap="square">
            <a:spAutoFit/>
          </a:bodyPr>
          <a:lstStyle/>
          <a:p>
            <a:pPr marL="0" marR="38100" lvl="0" indent="0" defTabSz="914400" rtl="0" eaLnBrk="0" fontAlgn="base" latinLnBrk="0" hangingPunct="0">
              <a:lnSpc>
                <a:spcPct val="100000"/>
              </a:lnSpc>
              <a:spcBef>
                <a:spcPts val="0"/>
              </a:spcBef>
              <a:spcAft>
                <a:spcPts val="0"/>
              </a:spcAft>
              <a:buClrTx/>
              <a:buSzTx/>
              <a:buFontTx/>
              <a:buNone/>
              <a:tabLst>
                <a:tab pos="7778750" algn="r"/>
              </a:tabLst>
              <a:defRPr/>
            </a:pPr>
            <a:r>
              <a:rPr lang="en-US" sz="6000" b="1" u="sng" kern="1400" dirty="0">
                <a:ln>
                  <a:noFill/>
                </a:ln>
                <a:solidFill>
                  <a:srgbClr val="000000"/>
                </a:solidFill>
                <a:effectLst/>
                <a:uFill>
                  <a:solidFill>
                    <a:srgbClr val="3E0000"/>
                  </a:solidFill>
                </a:uFill>
                <a:latin typeface="Calibri" panose="020F0502020204030204" pitchFamily="34" charset="0"/>
              </a:rPr>
              <a:t>Jesus’</a:t>
            </a:r>
            <a:r>
              <a:rPr lang="en-US" sz="6000" b="1" kern="1400" dirty="0">
                <a:ln>
                  <a:noFill/>
                </a:ln>
                <a:solidFill>
                  <a:srgbClr val="000000"/>
                </a:solidFill>
                <a:effectLst/>
                <a:uFill>
                  <a:solidFill>
                    <a:srgbClr val="3E0000"/>
                  </a:solidFill>
                </a:uFill>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disciples</a:t>
            </a:r>
            <a:r>
              <a:rPr lang="en-US" sz="6000" b="1" kern="1400" dirty="0">
                <a:ln>
                  <a:noFill/>
                </a:ln>
                <a:solidFill>
                  <a:srgbClr val="000000"/>
                </a:solidFill>
                <a:effectLst/>
                <a:latin typeface="Calibri" panose="020F0502020204030204" pitchFamily="34" charset="0"/>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Mt 14:15</a:t>
            </a:r>
            <a:r>
              <a:rPr lang="en-US" sz="6000" b="1" kern="1400" dirty="0">
                <a:ln>
                  <a:noFill/>
                </a:ln>
                <a:solidFill>
                  <a:srgbClr val="000000"/>
                </a:solidFill>
                <a:effectLst/>
                <a:latin typeface="Calibri" panose="020F0502020204030204" pitchFamily="34" charset="0"/>
              </a:rPr>
              <a:t>	</a:t>
            </a:r>
            <a:endParaRPr lang="en-US" sz="32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190388998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D5E1708-D06D-EDEE-F5C7-70D358AD9CE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72940E58-9102-0A78-EFA2-B8CFBBD778A3}"/>
              </a:ext>
            </a:extLst>
          </p:cNvPr>
          <p:cNvSpPr txBox="1">
            <a:spLocks noChangeArrowheads="1"/>
          </p:cNvSpPr>
          <p:nvPr/>
        </p:nvSpPr>
        <p:spPr bwMode="auto">
          <a:xfrm>
            <a:off x="190500" y="1010245"/>
            <a:ext cx="87630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400" dirty="0">
                <a:effectLst/>
                <a:latin typeface="Calibri" panose="020F0502020204030204" pitchFamily="34" charset="0"/>
              </a:rPr>
              <a:t>Who has believed what he has heard from us? And to whom has the arm of the LORD been revealed? </a:t>
            </a:r>
            <a:r>
              <a:rPr lang="en-US" sz="3400" baseline="30000" dirty="0">
                <a:effectLst/>
                <a:latin typeface="Calibri" panose="020F0502020204030204" pitchFamily="34" charset="0"/>
              </a:rPr>
              <a:t>2 </a:t>
            </a:r>
            <a:r>
              <a:rPr lang="en-US" sz="3400" dirty="0">
                <a:effectLst/>
                <a:latin typeface="Calibri" panose="020F0502020204030204" pitchFamily="34" charset="0"/>
              </a:rPr>
              <a:t>For he grew up before him like a young plant, and </a:t>
            </a:r>
            <a:r>
              <a:rPr lang="en-US" sz="3400" u="sng" dirty="0">
                <a:effectLst/>
                <a:latin typeface="Calibri" panose="020F0502020204030204" pitchFamily="34" charset="0"/>
              </a:rPr>
              <a:t>like a root out of dry ground</a:t>
            </a:r>
            <a:r>
              <a:rPr lang="en-US" sz="3400" dirty="0">
                <a:effectLst/>
                <a:latin typeface="Calibri" panose="020F0502020204030204" pitchFamily="34" charset="0"/>
              </a:rPr>
              <a:t>; he had no form or majesty that we should look at him, and no beauty that we should desire him. </a:t>
            </a:r>
            <a:r>
              <a:rPr lang="en-US" sz="3400" baseline="30000" dirty="0">
                <a:effectLst/>
                <a:latin typeface="Calibri" panose="020F0502020204030204" pitchFamily="34" charset="0"/>
              </a:rPr>
              <a:t>3 </a:t>
            </a:r>
            <a:r>
              <a:rPr lang="en-US" sz="3400" dirty="0">
                <a:effectLst/>
                <a:latin typeface="Calibri" panose="020F0502020204030204" pitchFamily="34" charset="0"/>
              </a:rPr>
              <a:t>He was despised and rejected by men, </a:t>
            </a:r>
            <a:r>
              <a:rPr lang="en-US" sz="3400" b="1" u="sng" dirty="0">
                <a:effectLst/>
                <a:uFill>
                  <a:solidFill>
                    <a:srgbClr val="3E0000"/>
                  </a:solidFill>
                </a:uFill>
                <a:latin typeface="Calibri" panose="020F0502020204030204" pitchFamily="34" charset="0"/>
              </a:rPr>
              <a:t>a man of sorrows and acquainted with grief</a:t>
            </a:r>
            <a:r>
              <a:rPr lang="en-US" sz="3400" dirty="0">
                <a:effectLst/>
                <a:latin typeface="Calibri" panose="020F0502020204030204" pitchFamily="34" charset="0"/>
              </a:rPr>
              <a:t>; and as one from whom men hide their faces he was despised, and we esteemed him not.</a:t>
            </a:r>
            <a:r>
              <a:rPr lang="en-US" sz="2800" dirty="0">
                <a:latin typeface="+mn-lt"/>
              </a:rPr>
              <a:t>	</a:t>
            </a:r>
            <a:r>
              <a:rPr lang="en-US" sz="2800" b="1" dirty="0">
                <a:solidFill>
                  <a:prstClr val="black"/>
                </a:solidFill>
                <a:latin typeface="Calibri" panose="020F0502020204030204"/>
              </a:rPr>
              <a:t>Is 53:1-3</a:t>
            </a:r>
            <a:endParaRPr lang="en-US" sz="2800" dirty="0">
              <a:latin typeface="+mn-lt"/>
            </a:endParaRPr>
          </a:p>
        </p:txBody>
      </p:sp>
      <p:sp>
        <p:nvSpPr>
          <p:cNvPr id="2" name="TextBox 1">
            <a:extLst>
              <a:ext uri="{FF2B5EF4-FFF2-40B4-BE49-F238E27FC236}">
                <a16:creationId xmlns:a16="http://schemas.microsoft.com/office/drawing/2014/main" xmlns="" id="{49CB26D4-5FC2-3B72-34BE-7D00D2F89769}"/>
              </a:ext>
            </a:extLst>
          </p:cNvPr>
          <p:cNvSpPr txBox="1">
            <a:spLocks noChangeArrowheads="1"/>
          </p:cNvSpPr>
          <p:nvPr/>
        </p:nvSpPr>
        <p:spPr bwMode="auto">
          <a:xfrm>
            <a:off x="-25730" y="179248"/>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lgn="ctr">
              <a:spcAft>
                <a:spcPts val="0"/>
              </a:spcAft>
              <a:tabLst>
                <a:tab pos="8293100" algn="r"/>
              </a:tabLst>
            </a:pPr>
            <a:r>
              <a:rPr lang="en-US" sz="4800" b="1" dirty="0">
                <a:solidFill>
                  <a:srgbClr val="3E0000"/>
                </a:solidFill>
                <a:effectLst/>
                <a:latin typeface="Calibri" panose="020F0502020204030204" pitchFamily="34" charset="0"/>
              </a:rPr>
              <a:t>Jesus’ Grief</a:t>
            </a:r>
            <a:endParaRPr lang="en-US" sz="4800" b="1" dirty="0">
              <a:solidFill>
                <a:srgbClr val="3E0000"/>
              </a:solidFill>
              <a:latin typeface="+mn-lt"/>
            </a:endParaRPr>
          </a:p>
        </p:txBody>
      </p:sp>
    </p:spTree>
    <p:extLst>
      <p:ext uri="{BB962C8B-B14F-4D97-AF65-F5344CB8AC3E}">
        <p14:creationId xmlns:p14="http://schemas.microsoft.com/office/powerpoint/2010/main" val="2233081435"/>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9D744EE-2AA4-18C1-1291-FCE0D541C25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CBD83E00-A5DF-750F-2BC5-4B3FA65B0C2B}"/>
              </a:ext>
            </a:extLst>
          </p:cNvPr>
          <p:cNvSpPr txBox="1">
            <a:spLocks noChangeArrowheads="1"/>
          </p:cNvSpPr>
          <p:nvPr/>
        </p:nvSpPr>
        <p:spPr bwMode="auto">
          <a:xfrm>
            <a:off x="164770" y="1295400"/>
            <a:ext cx="8763000" cy="523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400" b="1" dirty="0">
                <a:effectLst/>
                <a:latin typeface="Calibri" panose="020F0502020204030204" pitchFamily="34" charset="0"/>
              </a:rPr>
              <a:t>Surely he has borne our griefs and carried our sorrows</a:t>
            </a:r>
            <a:r>
              <a:rPr lang="en-US" sz="3400" dirty="0">
                <a:effectLst/>
                <a:latin typeface="Calibri" panose="020F0502020204030204" pitchFamily="34" charset="0"/>
              </a:rPr>
              <a:t>; yet we esteemed him stricken, smitten by God, and afflicted.  </a:t>
            </a:r>
            <a:r>
              <a:rPr lang="en-US" sz="3400" baseline="30000" dirty="0">
                <a:effectLst/>
                <a:latin typeface="Calibri" panose="020F0502020204030204" pitchFamily="34" charset="0"/>
              </a:rPr>
              <a:t>5 </a:t>
            </a:r>
            <a:r>
              <a:rPr lang="en-US" sz="3400" dirty="0">
                <a:effectLst/>
                <a:latin typeface="Calibri" panose="020F0502020204030204" pitchFamily="34" charset="0"/>
              </a:rPr>
              <a:t>But he was </a:t>
            </a:r>
            <a:r>
              <a:rPr lang="en-US" sz="3400" b="1" dirty="0">
                <a:effectLst/>
                <a:latin typeface="Calibri" panose="020F0502020204030204" pitchFamily="34" charset="0"/>
              </a:rPr>
              <a:t>pierced</a:t>
            </a:r>
            <a:r>
              <a:rPr lang="en-US" sz="3400" dirty="0">
                <a:effectLst/>
                <a:latin typeface="Calibri" panose="020F0502020204030204" pitchFamily="34" charset="0"/>
              </a:rPr>
              <a:t> for our </a:t>
            </a:r>
            <a:r>
              <a:rPr lang="en-US" sz="3400" b="1" dirty="0">
                <a:effectLst/>
                <a:latin typeface="Calibri" panose="020F0502020204030204" pitchFamily="34" charset="0"/>
              </a:rPr>
              <a:t>transgressions</a:t>
            </a:r>
            <a:r>
              <a:rPr lang="en-US" sz="3400" dirty="0">
                <a:effectLst/>
                <a:latin typeface="Calibri" panose="020F0502020204030204" pitchFamily="34" charset="0"/>
              </a:rPr>
              <a:t>; he was </a:t>
            </a:r>
            <a:r>
              <a:rPr lang="en-US" sz="3400" b="1" dirty="0">
                <a:effectLst/>
                <a:latin typeface="Calibri" panose="020F0502020204030204" pitchFamily="34" charset="0"/>
              </a:rPr>
              <a:t>crushed</a:t>
            </a:r>
            <a:r>
              <a:rPr lang="en-US" sz="3400" dirty="0">
                <a:effectLst/>
                <a:latin typeface="Calibri" panose="020F0502020204030204" pitchFamily="34" charset="0"/>
              </a:rPr>
              <a:t> for our </a:t>
            </a:r>
            <a:r>
              <a:rPr lang="en-US" sz="3400" b="1" dirty="0">
                <a:effectLst/>
                <a:latin typeface="Calibri" panose="020F0502020204030204" pitchFamily="34" charset="0"/>
              </a:rPr>
              <a:t>iniquities</a:t>
            </a:r>
            <a:r>
              <a:rPr lang="en-US" sz="3400" dirty="0">
                <a:effectLst/>
                <a:latin typeface="Calibri" panose="020F0502020204030204" pitchFamily="34" charset="0"/>
              </a:rPr>
              <a:t>; upon him was </a:t>
            </a:r>
            <a:r>
              <a:rPr lang="en-US" sz="3400" b="1" dirty="0">
                <a:effectLst/>
                <a:latin typeface="Calibri" panose="020F0502020204030204" pitchFamily="34" charset="0"/>
              </a:rPr>
              <a:t>the chastisement </a:t>
            </a:r>
            <a:r>
              <a:rPr lang="en-US" sz="3400" dirty="0">
                <a:effectLst/>
                <a:latin typeface="Calibri" panose="020F0502020204030204" pitchFamily="34" charset="0"/>
              </a:rPr>
              <a:t>that </a:t>
            </a:r>
            <a:r>
              <a:rPr lang="en-US" sz="3400" b="1" dirty="0">
                <a:effectLst/>
                <a:latin typeface="Calibri" panose="020F0502020204030204" pitchFamily="34" charset="0"/>
              </a:rPr>
              <a:t>brought us peace</a:t>
            </a:r>
            <a:r>
              <a:rPr lang="en-US" sz="3400" dirty="0">
                <a:effectLst/>
                <a:latin typeface="Calibri" panose="020F0502020204030204" pitchFamily="34" charset="0"/>
              </a:rPr>
              <a:t>, and </a:t>
            </a:r>
            <a:r>
              <a:rPr lang="en-US" sz="3400" b="1" u="sng" dirty="0">
                <a:solidFill>
                  <a:srgbClr val="3E0000"/>
                </a:solidFill>
                <a:effectLst/>
                <a:uFill>
                  <a:solidFill>
                    <a:schemeClr val="tx1"/>
                  </a:solidFill>
                </a:uFill>
                <a:latin typeface="Calibri" panose="020F0502020204030204" pitchFamily="34" charset="0"/>
              </a:rPr>
              <a:t>with his wounds we are healed</a:t>
            </a:r>
            <a:r>
              <a:rPr lang="en-US" sz="3400" dirty="0">
                <a:effectLst/>
                <a:latin typeface="Calibri" panose="020F0502020204030204" pitchFamily="34" charset="0"/>
              </a:rPr>
              <a:t>. </a:t>
            </a:r>
            <a:r>
              <a:rPr lang="en-US" sz="3400" baseline="30000" dirty="0">
                <a:effectLst/>
                <a:latin typeface="Calibri" panose="020F0502020204030204" pitchFamily="34" charset="0"/>
              </a:rPr>
              <a:t>6 </a:t>
            </a:r>
            <a:r>
              <a:rPr lang="en-US" sz="3400" dirty="0">
                <a:effectLst/>
                <a:latin typeface="Calibri" panose="020F0502020204030204" pitchFamily="34" charset="0"/>
              </a:rPr>
              <a:t>All we like sheep have gone astray; we have turned - every one - to his own way; and the </a:t>
            </a:r>
            <a:r>
              <a:rPr lang="en-US" sz="3400" b="1" u="sng" dirty="0">
                <a:effectLst/>
                <a:latin typeface="Calibri" panose="020F0502020204030204" pitchFamily="34" charset="0"/>
              </a:rPr>
              <a:t>LORD has laid on him the iniquity of us all</a:t>
            </a:r>
            <a:r>
              <a:rPr lang="en-US" sz="3400" dirty="0">
                <a:effectLst/>
                <a:latin typeface="Calibri" panose="020F0502020204030204" pitchFamily="34" charset="0"/>
              </a:rPr>
              <a:t>.</a:t>
            </a:r>
          </a:p>
          <a:p>
            <a:pPr marL="0" marR="0">
              <a:spcAft>
                <a:spcPts val="0"/>
              </a:spcAft>
              <a:tabLst>
                <a:tab pos="8293100" algn="r"/>
              </a:tabLst>
            </a:pPr>
            <a:r>
              <a:rPr lang="en-US" sz="2800" dirty="0">
                <a:latin typeface="+mn-lt"/>
              </a:rPr>
              <a:t>	</a:t>
            </a:r>
            <a:r>
              <a:rPr lang="en-US" sz="2800" b="1" dirty="0">
                <a:solidFill>
                  <a:prstClr val="black"/>
                </a:solidFill>
                <a:latin typeface="Calibri" panose="020F0502020204030204"/>
              </a:rPr>
              <a:t>Is 53:4-6</a:t>
            </a:r>
            <a:endParaRPr lang="en-US" sz="2800" dirty="0">
              <a:latin typeface="+mn-lt"/>
            </a:endParaRPr>
          </a:p>
        </p:txBody>
      </p:sp>
      <p:sp>
        <p:nvSpPr>
          <p:cNvPr id="2" name="TextBox 1">
            <a:extLst>
              <a:ext uri="{FF2B5EF4-FFF2-40B4-BE49-F238E27FC236}">
                <a16:creationId xmlns:a16="http://schemas.microsoft.com/office/drawing/2014/main" xmlns="" id="{FBDFB7AB-432B-97AA-7EC5-1B7BA4152E48}"/>
              </a:ext>
            </a:extLst>
          </p:cNvPr>
          <p:cNvSpPr txBox="1">
            <a:spLocks noChangeArrowheads="1"/>
          </p:cNvSpPr>
          <p:nvPr/>
        </p:nvSpPr>
        <p:spPr bwMode="auto">
          <a:xfrm>
            <a:off x="-25730" y="179248"/>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lgn="ctr">
              <a:spcAft>
                <a:spcPts val="0"/>
              </a:spcAft>
              <a:tabLst>
                <a:tab pos="8293100" algn="r"/>
              </a:tabLst>
            </a:pPr>
            <a:r>
              <a:rPr lang="en-US" sz="4800" b="1" dirty="0">
                <a:solidFill>
                  <a:srgbClr val="3E0000"/>
                </a:solidFill>
                <a:effectLst/>
                <a:latin typeface="Calibri" panose="020F0502020204030204" pitchFamily="34" charset="0"/>
              </a:rPr>
              <a:t>Jesus’ Wounds = Healing</a:t>
            </a:r>
            <a:endParaRPr lang="en-US" sz="4800" b="1" dirty="0">
              <a:solidFill>
                <a:srgbClr val="3E0000"/>
              </a:solidFill>
              <a:latin typeface="+mn-lt"/>
            </a:endParaRPr>
          </a:p>
        </p:txBody>
      </p:sp>
      <p:cxnSp>
        <p:nvCxnSpPr>
          <p:cNvPr id="5" name="Straight Connector 4">
            <a:extLst>
              <a:ext uri="{FF2B5EF4-FFF2-40B4-BE49-F238E27FC236}">
                <a16:creationId xmlns:a16="http://schemas.microsoft.com/office/drawing/2014/main" xmlns="" id="{62AABE32-BA79-0D4A-30A2-0FF60ED6EBFB}"/>
              </a:ext>
            </a:extLst>
          </p:cNvPr>
          <p:cNvCxnSpPr>
            <a:cxnSpLocks/>
          </p:cNvCxnSpPr>
          <p:nvPr/>
        </p:nvCxnSpPr>
        <p:spPr>
          <a:xfrm>
            <a:off x="7696200" y="609600"/>
            <a:ext cx="762000" cy="152400"/>
          </a:xfrm>
          <a:prstGeom prst="line">
            <a:avLst/>
          </a:prstGeom>
          <a:ln w="76200">
            <a:solidFill>
              <a:srgbClr val="3E0000">
                <a:alpha val="50000"/>
              </a:srgbClr>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xmlns="" id="{A2AA857F-FD85-435C-E318-98294BF350C4}"/>
              </a:ext>
            </a:extLst>
          </p:cNvPr>
          <p:cNvCxnSpPr>
            <a:cxnSpLocks/>
          </p:cNvCxnSpPr>
          <p:nvPr/>
        </p:nvCxnSpPr>
        <p:spPr>
          <a:xfrm flipH="1">
            <a:off x="1371600" y="762000"/>
            <a:ext cx="7086600" cy="3733800"/>
          </a:xfrm>
          <a:prstGeom prst="straightConnector1">
            <a:avLst/>
          </a:prstGeom>
          <a:ln w="76200">
            <a:solidFill>
              <a:srgbClr val="3E0000">
                <a:alpha val="50000"/>
              </a:srgb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3598312"/>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3BB5EA-E7D6-4327-AB5E-28CFD66774E7}">
  <ds:schemaRefs>
    <ds:schemaRef ds:uri="http://schemas.microsoft.com/office/2006/documentManagement/types"/>
    <ds:schemaRef ds:uri="http://purl.org/dc/elements/1.1/"/>
    <ds:schemaRef ds:uri="http://schemas.microsoft.com/office/2006/metadata/properties"/>
    <ds:schemaRef ds:uri="48df96e8-5bed-42fe-b42e-398ed42751d8"/>
    <ds:schemaRef ds:uri="http://purl.org/dc/terms/"/>
    <ds:schemaRef ds:uri="f5771b9e-bb9d-4790-b6f2-5cbeb0979a9c"/>
    <ds:schemaRef ds:uri="http://purl.org/dc/dcmitype/"/>
    <ds:schemaRef ds:uri="http://schemas.openxmlformats.org/package/2006/metadata/core-properti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3.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16867</TotalTime>
  <Words>361</Words>
  <Application>Microsoft Office PowerPoint</Application>
  <PresentationFormat>On-screen Show (4:3)</PresentationFormat>
  <Paragraphs>36</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Agape</cp:lastModifiedBy>
  <cp:revision>845</cp:revision>
  <cp:lastPrinted>2022-10-02T13:03:38Z</cp:lastPrinted>
  <dcterms:created xsi:type="dcterms:W3CDTF">2020-07-19T11:17:55Z</dcterms:created>
  <dcterms:modified xsi:type="dcterms:W3CDTF">2025-03-02T14:02:12Z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