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6"/>
  </p:notesMasterIdLst>
  <p:handoutMasterIdLst>
    <p:handoutMasterId r:id="rId17"/>
  </p:handoutMasterIdLst>
  <p:sldIdLst>
    <p:sldId id="8319" r:id="rId5"/>
    <p:sldId id="8374" r:id="rId6"/>
    <p:sldId id="8376" r:id="rId7"/>
    <p:sldId id="8375" r:id="rId8"/>
    <p:sldId id="8383" r:id="rId9"/>
    <p:sldId id="8023" r:id="rId10"/>
    <p:sldId id="8389" r:id="rId11"/>
    <p:sldId id="8388" r:id="rId12"/>
    <p:sldId id="8382" r:id="rId13"/>
    <p:sldId id="8392" r:id="rId14"/>
    <p:sldId id="8291" r:id="rId1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3E00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91026" autoAdjust="0"/>
  </p:normalViewPr>
  <p:slideViewPr>
    <p:cSldViewPr showGuides="1">
      <p:cViewPr varScale="1">
        <p:scale>
          <a:sx n="99" d="100"/>
          <a:sy n="99" d="100"/>
        </p:scale>
        <p:origin x="1620" y="90"/>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2/23/2025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2/23/2025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2/23/2025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2/23/2025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2/23/2025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2/23/2025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2/23/2025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2/23/2025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2/23/2025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2/23/2025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2/23/2025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2/23/2025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2/23/2025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2/23/2025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289560" y="2173299"/>
            <a:ext cx="2758440" cy="3352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indent="0" algn="l"/>
            <a:r>
              <a:rPr lang="en-US" sz="2800" b="1" kern="1400" dirty="0">
                <a:ln>
                  <a:noFill/>
                </a:ln>
                <a:solidFill>
                  <a:srgbClr val="000000"/>
                </a:solidFill>
                <a:effectLst/>
                <a:latin typeface="Calibri" panose="020F0502020204030204" pitchFamily="34" charset="0"/>
              </a:rPr>
              <a:t>Mt 14:1-2, 3-12</a:t>
            </a:r>
          </a:p>
          <a:p>
            <a:pPr marL="0" marR="0" indent="0" algn="l"/>
            <a:r>
              <a:rPr lang="en-US" sz="2800" b="1" kern="1400" dirty="0">
                <a:solidFill>
                  <a:srgbClr val="000000"/>
                </a:solidFill>
                <a:latin typeface="Calibri" panose="020F0502020204030204" pitchFamily="34" charset="0"/>
              </a:rPr>
              <a:t>Mk 16:14-29</a:t>
            </a:r>
          </a:p>
          <a:p>
            <a:r>
              <a:rPr lang="en-US" sz="2800" b="1" kern="1400" dirty="0">
                <a:ln>
                  <a:noFill/>
                </a:ln>
                <a:solidFill>
                  <a:srgbClr val="000000"/>
                </a:solidFill>
                <a:effectLst/>
                <a:latin typeface="Calibri" panose="020F0502020204030204" pitchFamily="34" charset="0"/>
              </a:rPr>
              <a:t>Lk 3:19; 9:7-9</a:t>
            </a:r>
          </a:p>
          <a:p>
            <a:r>
              <a:rPr lang="en-US" sz="2800" b="1" kern="1400" dirty="0">
                <a:solidFill>
                  <a:srgbClr val="000000"/>
                </a:solidFill>
                <a:latin typeface="Calibri" panose="020F0502020204030204" pitchFamily="34" charset="0"/>
              </a:rPr>
              <a:t>Rom 10:8-12</a:t>
            </a:r>
          </a:p>
          <a:p>
            <a:r>
              <a:rPr lang="en-US" sz="2800" b="1" kern="1400" dirty="0">
                <a:ln>
                  <a:noFill/>
                </a:ln>
                <a:solidFill>
                  <a:srgbClr val="000000"/>
                </a:solidFill>
                <a:effectLst/>
                <a:latin typeface="Calibri" panose="020F0502020204030204" pitchFamily="34" charset="0"/>
              </a:rPr>
              <a:t>Rev 3:20</a:t>
            </a:r>
          </a:p>
          <a:p>
            <a:pPr marL="0" marR="0" indent="0" algn="l"/>
            <a:endParaRPr lang="en-US" sz="2800" b="1" kern="1400" dirty="0">
              <a:solidFill>
                <a:srgbClr val="000000"/>
              </a:solidFill>
              <a:latin typeface="Calibri" panose="020F0502020204030204" pitchFamily="34" charset="0"/>
            </a:endParaRPr>
          </a:p>
          <a:p>
            <a:pPr marR="38100" eaLnBrk="1" hangingPunct="1">
              <a:lnSpc>
                <a:spcPct val="90000"/>
              </a:lnSpc>
              <a:spcBef>
                <a:spcPts val="0"/>
              </a:spcBef>
              <a:spcAft>
                <a:spcPts val="600"/>
              </a:spcAft>
            </a:pPr>
            <a:endParaRPr lang="en-US" sz="1800" kern="1400" dirty="0">
              <a:ln>
                <a:noFill/>
              </a:ln>
              <a:solidFill>
                <a:srgbClr val="000000"/>
              </a:solidFill>
              <a:effectLst/>
              <a:latin typeface="Times New Roman" panose="02020603050405020304" pitchFamily="18" charset="0"/>
            </a:endParaRP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 </a:t>
            </a:r>
          </a:p>
          <a:p>
            <a:pPr marR="38100" eaLnBrk="1" hangingPunct="1">
              <a:lnSpc>
                <a:spcPct val="90000"/>
              </a:lnSpc>
              <a:spcBef>
                <a:spcPts val="0"/>
              </a:spcBef>
              <a:spcAft>
                <a:spcPts val="600"/>
              </a:spcAft>
            </a:pPr>
            <a:endParaRPr lang="en-US" sz="2800" b="1" kern="1400" dirty="0">
              <a:solidFill>
                <a:srgbClr val="000000"/>
              </a:solidFill>
              <a:uFill>
                <a:solidFill>
                  <a:srgbClr val="3E0000"/>
                </a:solidFill>
              </a:uFill>
              <a:latin typeface="+mn-lt"/>
            </a:endParaRPr>
          </a:p>
          <a:p>
            <a:pPr marR="38100" eaLnBrk="1" hangingPunct="1">
              <a:lnSpc>
                <a:spcPct val="90000"/>
              </a:lnSpc>
              <a:spcBef>
                <a:spcPts val="0"/>
              </a:spcBef>
              <a:spcAft>
                <a:spcPts val="600"/>
              </a:spcAft>
            </a:pPr>
            <a:endParaRPr lang="en-US" sz="24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id="{94B6524A-A141-0B6E-C086-27987AA8FC28}"/>
              </a:ext>
            </a:extLst>
          </p:cNvPr>
          <p:cNvSpPr txBox="1">
            <a:spLocks noChangeArrowheads="1"/>
          </p:cNvSpPr>
          <p:nvPr/>
        </p:nvSpPr>
        <p:spPr bwMode="auto">
          <a:xfrm>
            <a:off x="44448" y="6019800"/>
            <a:ext cx="2667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2/23/25</a:t>
            </a:r>
          </a:p>
        </p:txBody>
      </p:sp>
      <p:sp>
        <p:nvSpPr>
          <p:cNvPr id="9" name="TextBox 9">
            <a:extLst>
              <a:ext uri="{FF2B5EF4-FFF2-40B4-BE49-F238E27FC236}">
                <a16:creationId xmlns:a16="http://schemas.microsoft.com/office/drawing/2014/main" id="{52B013D7-62C9-F549-1480-25FC4508923E}"/>
              </a:ext>
            </a:extLst>
          </p:cNvPr>
          <p:cNvSpPr txBox="1">
            <a:spLocks noChangeArrowheads="1"/>
          </p:cNvSpPr>
          <p:nvPr/>
        </p:nvSpPr>
        <p:spPr bwMode="auto">
          <a:xfrm>
            <a:off x="19048" y="53017"/>
            <a:ext cx="9143999" cy="167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Who is Jesus?</a:t>
            </a:r>
          </a:p>
          <a:p>
            <a:pPr marL="0" marR="38100" indent="0" algn="ctr">
              <a:spcBef>
                <a:spcPts val="0"/>
              </a:spcBef>
              <a:spcAft>
                <a:spcPts val="600"/>
              </a:spcAft>
            </a:pPr>
            <a:r>
              <a:rPr lang="en-US" sz="4000" b="1" i="1" dirty="0">
                <a:cs typeface="Arial" panose="020B0604020202020204" pitchFamily="34" charset="0"/>
              </a:rPr>
              <a:t>John the Baptist, from the dead?</a:t>
            </a:r>
          </a:p>
        </p:txBody>
      </p:sp>
      <p:pic>
        <p:nvPicPr>
          <p:cNvPr id="4" name="Picture 3" descr="A painting of a person in the water&#10;&#10;AI-generated content may be incorrect.">
            <a:extLst>
              <a:ext uri="{FF2B5EF4-FFF2-40B4-BE49-F238E27FC236}">
                <a16:creationId xmlns:a16="http://schemas.microsoft.com/office/drawing/2014/main" id="{C2DC8C4B-883A-238F-77B4-295FB2C7F992}"/>
              </a:ext>
            </a:extLst>
          </p:cNvPr>
          <p:cNvPicPr>
            <a:picLocks noChangeAspect="1"/>
          </p:cNvPicPr>
          <p:nvPr/>
        </p:nvPicPr>
        <p:blipFill>
          <a:blip r:embed="rId2">
            <a:extLst>
              <a:ext uri="{28A0092B-C50C-407E-A947-70E740481C1C}">
                <a14:useLocalDpi xmlns:a14="http://schemas.microsoft.com/office/drawing/2010/main" val="0"/>
              </a:ext>
            </a:extLst>
          </a:blip>
          <a:srcRect l="20515" r="20515"/>
          <a:stretch/>
        </p:blipFill>
        <p:spPr>
          <a:xfrm>
            <a:off x="3736978" y="2097222"/>
            <a:ext cx="5391152" cy="4793006"/>
          </a:xfrm>
          <a:prstGeom prst="rect">
            <a:avLst/>
          </a:prstGeom>
        </p:spPr>
      </p:pic>
    </p:spTree>
    <p:extLst>
      <p:ext uri="{BB962C8B-B14F-4D97-AF65-F5344CB8AC3E}">
        <p14:creationId xmlns:p14="http://schemas.microsoft.com/office/powerpoint/2010/main" val="89292904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9F1FA-188D-5802-0FAB-CED3DDF685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BE68D8-9CC5-2A46-AA9E-F2D2B9B476B1}"/>
              </a:ext>
            </a:extLst>
          </p:cNvPr>
          <p:cNvSpPr txBox="1">
            <a:spLocks noChangeArrowheads="1"/>
          </p:cNvSpPr>
          <p:nvPr/>
        </p:nvSpPr>
        <p:spPr bwMode="auto">
          <a:xfrm>
            <a:off x="266700" y="117693"/>
            <a:ext cx="87630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At that time Herod the tetrarch heard about the fame of Jesus, </a:t>
            </a:r>
            <a:r>
              <a:rPr lang="en-US" sz="3600" baseline="30000" dirty="0">
                <a:effectLst/>
                <a:latin typeface="Calibri" panose="020F0502020204030204" pitchFamily="34" charset="0"/>
              </a:rPr>
              <a:t>2 </a:t>
            </a:r>
            <a:r>
              <a:rPr lang="en-US" sz="3600" dirty="0">
                <a:effectLst/>
                <a:latin typeface="Calibri" panose="020F0502020204030204" pitchFamily="34" charset="0"/>
              </a:rPr>
              <a:t>and he said to his servants, “This is John the Baptist. He has been raised from the dead; that is why these miraculous powers are at work in him.” </a:t>
            </a:r>
            <a:r>
              <a:rPr lang="en-US" sz="3600" baseline="30000" dirty="0">
                <a:effectLst/>
                <a:latin typeface="Calibri" panose="020F0502020204030204" pitchFamily="34" charset="0"/>
              </a:rPr>
              <a:t>3 </a:t>
            </a:r>
            <a:r>
              <a:rPr lang="en-US" sz="3600" dirty="0">
                <a:effectLst/>
                <a:latin typeface="Calibri" panose="020F0502020204030204" pitchFamily="34" charset="0"/>
              </a:rPr>
              <a:t>For Herod had seized John and bound him and put him in prison for the sake of Herodias, his brother Philip’s wife, </a:t>
            </a:r>
            <a:r>
              <a:rPr lang="en-US" sz="3600" baseline="30000" dirty="0">
                <a:effectLst/>
                <a:latin typeface="Calibri" panose="020F0502020204030204" pitchFamily="34" charset="0"/>
              </a:rPr>
              <a:t>4 </a:t>
            </a:r>
            <a:r>
              <a:rPr lang="en-US" sz="3600" dirty="0">
                <a:effectLst/>
                <a:latin typeface="Calibri" panose="020F0502020204030204" pitchFamily="34" charset="0"/>
              </a:rPr>
              <a:t>because John had been saying to him, “It is not lawful for you to have her.” </a:t>
            </a:r>
            <a:r>
              <a:rPr lang="en-US" sz="3600" baseline="30000" dirty="0">
                <a:effectLst/>
                <a:latin typeface="Calibri" panose="020F0502020204030204" pitchFamily="34" charset="0"/>
              </a:rPr>
              <a:t>5 </a:t>
            </a:r>
            <a:r>
              <a:rPr lang="en-US" sz="3600" dirty="0">
                <a:effectLst/>
                <a:latin typeface="Calibri" panose="020F0502020204030204" pitchFamily="34" charset="0"/>
              </a:rPr>
              <a:t>And though he wanted to put him to death, he feared the people, because they held him to be a prophet.</a:t>
            </a:r>
            <a:r>
              <a:rPr lang="en-US" sz="2800" dirty="0">
                <a:latin typeface="+mn-lt"/>
              </a:rPr>
              <a:t>	</a:t>
            </a:r>
            <a:r>
              <a:rPr lang="en-US" sz="2800" b="1" dirty="0">
                <a:solidFill>
                  <a:prstClr val="black"/>
                </a:solidFill>
                <a:latin typeface="Calibri" panose="020F0502020204030204"/>
              </a:rPr>
              <a:t>Lk 3:18-20</a:t>
            </a:r>
            <a:endParaRPr lang="en-US" sz="2800" dirty="0">
              <a:latin typeface="+mn-lt"/>
            </a:endParaRPr>
          </a:p>
        </p:txBody>
      </p:sp>
    </p:spTree>
    <p:extLst>
      <p:ext uri="{BB962C8B-B14F-4D97-AF65-F5344CB8AC3E}">
        <p14:creationId xmlns:p14="http://schemas.microsoft.com/office/powerpoint/2010/main" val="2642222718"/>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188D-3AF0-DD04-090F-903D46FF2AD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2D4498D-4690-F86A-680B-886C30C42D7E}"/>
              </a:ext>
            </a:extLst>
          </p:cNvPr>
          <p:cNvSpPr txBox="1">
            <a:spLocks noChangeArrowheads="1"/>
          </p:cNvSpPr>
          <p:nvPr/>
        </p:nvSpPr>
        <p:spPr bwMode="auto">
          <a:xfrm>
            <a:off x="266700" y="117693"/>
            <a:ext cx="87630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But when Herod’s birthday came, the daughter of Herodias danced before the company and pleased Herod, </a:t>
            </a:r>
            <a:r>
              <a:rPr lang="en-US" sz="3600" baseline="30000" dirty="0">
                <a:effectLst/>
                <a:latin typeface="Calibri" panose="020F0502020204030204" pitchFamily="34" charset="0"/>
              </a:rPr>
              <a:t>7 </a:t>
            </a:r>
            <a:r>
              <a:rPr lang="en-US" sz="3600" dirty="0">
                <a:effectLst/>
                <a:latin typeface="Calibri" panose="020F0502020204030204" pitchFamily="34" charset="0"/>
              </a:rPr>
              <a:t>so that he promised with an oath to give her whatever she might ask. </a:t>
            </a:r>
            <a:r>
              <a:rPr lang="en-US" sz="3600" baseline="30000" dirty="0">
                <a:effectLst/>
                <a:latin typeface="Calibri" panose="020F0502020204030204" pitchFamily="34" charset="0"/>
              </a:rPr>
              <a:t>8 </a:t>
            </a:r>
            <a:r>
              <a:rPr lang="en-US" sz="3600" dirty="0">
                <a:effectLst/>
                <a:latin typeface="Calibri" panose="020F0502020204030204" pitchFamily="34" charset="0"/>
              </a:rPr>
              <a:t>Prompted by her mother, she said, “Give me the head of John the Baptist here on a platter.” </a:t>
            </a:r>
            <a:r>
              <a:rPr lang="en-US" sz="3600" baseline="30000" dirty="0">
                <a:effectLst/>
                <a:latin typeface="Calibri" panose="020F0502020204030204" pitchFamily="34" charset="0"/>
              </a:rPr>
              <a:t>9 </a:t>
            </a:r>
            <a:r>
              <a:rPr lang="en-US" sz="3600" dirty="0">
                <a:effectLst/>
                <a:latin typeface="Calibri" panose="020F0502020204030204" pitchFamily="34" charset="0"/>
              </a:rPr>
              <a:t>And the king was sorry, but because of his oaths and his guests he commanded it to be given. </a:t>
            </a:r>
            <a:r>
              <a:rPr lang="en-US" sz="3600" baseline="30000" dirty="0">
                <a:effectLst/>
                <a:latin typeface="Calibri" panose="020F0502020204030204" pitchFamily="34" charset="0"/>
              </a:rPr>
              <a:t>10 </a:t>
            </a:r>
            <a:r>
              <a:rPr lang="en-US" sz="3600" dirty="0">
                <a:effectLst/>
                <a:latin typeface="Calibri" panose="020F0502020204030204" pitchFamily="34" charset="0"/>
              </a:rPr>
              <a:t>He sent and had John beheaded in the prison, </a:t>
            </a:r>
            <a:r>
              <a:rPr lang="en-US" sz="3600" baseline="30000" dirty="0">
                <a:effectLst/>
                <a:latin typeface="Calibri" panose="020F0502020204030204" pitchFamily="34" charset="0"/>
              </a:rPr>
              <a:t>11 </a:t>
            </a:r>
            <a:r>
              <a:rPr lang="en-US" sz="3600" dirty="0">
                <a:effectLst/>
                <a:latin typeface="Calibri" panose="020F0502020204030204" pitchFamily="34" charset="0"/>
              </a:rPr>
              <a:t>and his head was brought on a platter and given to the girl, and she brought it to her mother.</a:t>
            </a:r>
            <a:r>
              <a:rPr lang="en-US" sz="2800" dirty="0">
                <a:latin typeface="+mn-lt"/>
              </a:rPr>
              <a:t>	</a:t>
            </a:r>
            <a:r>
              <a:rPr lang="en-US" sz="2800" b="1" dirty="0">
                <a:solidFill>
                  <a:prstClr val="black"/>
                </a:solidFill>
                <a:latin typeface="Calibri" panose="020F0502020204030204"/>
              </a:rPr>
              <a:t>Mt 14:6-11</a:t>
            </a:r>
            <a:endParaRPr lang="en-US" sz="2800" dirty="0">
              <a:latin typeface="+mn-lt"/>
            </a:endParaRPr>
          </a:p>
        </p:txBody>
      </p:sp>
    </p:spTree>
    <p:extLst>
      <p:ext uri="{BB962C8B-B14F-4D97-AF65-F5344CB8AC3E}">
        <p14:creationId xmlns:p14="http://schemas.microsoft.com/office/powerpoint/2010/main" val="2807066183"/>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296E8-2049-422F-0036-5BF833C192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05BC95-E15B-66D5-19E2-E40383D962C2}"/>
              </a:ext>
            </a:extLst>
          </p:cNvPr>
          <p:cNvSpPr txBox="1">
            <a:spLocks noChangeArrowheads="1"/>
          </p:cNvSpPr>
          <p:nvPr/>
        </p:nvSpPr>
        <p:spPr bwMode="auto">
          <a:xfrm>
            <a:off x="285750" y="304800"/>
            <a:ext cx="85725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4800" b="1" dirty="0">
                <a:effectLst/>
                <a:latin typeface="Calibri" panose="020F0502020204030204" pitchFamily="34" charset="0"/>
              </a:rPr>
              <a:t>Herod the Tetrarch / Herodias</a:t>
            </a:r>
          </a:p>
          <a:p>
            <a:pPr marL="0" marR="0">
              <a:spcAft>
                <a:spcPts val="0"/>
              </a:spcAft>
              <a:tabLst>
                <a:tab pos="8293100" algn="r"/>
              </a:tabLst>
            </a:pPr>
            <a:endParaRPr lang="en-US" sz="1000" dirty="0">
              <a:latin typeface="Calibri" panose="020F0502020204030204" pitchFamily="34" charset="0"/>
            </a:endParaRPr>
          </a:p>
          <a:p>
            <a:pPr marL="0" marR="0">
              <a:spcAft>
                <a:spcPts val="0"/>
              </a:spcAft>
              <a:tabLst>
                <a:tab pos="8293100" algn="r"/>
              </a:tabLst>
            </a:pPr>
            <a:r>
              <a:rPr lang="en-US" sz="3600" u="sng" dirty="0">
                <a:effectLst/>
                <a:latin typeface="Calibri" panose="020F0502020204030204" pitchFamily="34" charset="0"/>
              </a:rPr>
              <a:t>Herod Antipas</a:t>
            </a:r>
            <a:r>
              <a:rPr lang="en-US" sz="3600" dirty="0">
                <a:effectLst/>
                <a:latin typeface="Calibri" panose="020F0502020204030204" pitchFamily="34" charset="0"/>
              </a:rPr>
              <a:t> (son of Herod the Great - brother of Herod Archelaus) was </a:t>
            </a:r>
            <a:r>
              <a:rPr lang="en-US" sz="3600" b="1" dirty="0">
                <a:effectLst/>
                <a:latin typeface="Calibri" panose="020F0502020204030204" pitchFamily="34" charset="0"/>
              </a:rPr>
              <a:t>Herod Philip’s</a:t>
            </a:r>
            <a:r>
              <a:rPr lang="en-US" sz="3600" dirty="0">
                <a:effectLst/>
                <a:latin typeface="Calibri" panose="020F0502020204030204" pitchFamily="34" charset="0"/>
              </a:rPr>
              <a:t> half brother. </a:t>
            </a:r>
          </a:p>
          <a:p>
            <a:pPr marL="0" marR="0">
              <a:spcAft>
                <a:spcPts val="0"/>
              </a:spcAft>
              <a:tabLst>
                <a:tab pos="8293100" algn="r"/>
              </a:tabLst>
            </a:pPr>
            <a:endParaRPr lang="en-US" sz="1000" dirty="0">
              <a:latin typeface="Calibri" panose="020F0502020204030204" pitchFamily="34" charset="0"/>
            </a:endParaRPr>
          </a:p>
          <a:p>
            <a:pPr marL="0" marR="0">
              <a:spcAft>
                <a:spcPts val="0"/>
              </a:spcAft>
              <a:tabLst>
                <a:tab pos="8293100" algn="r"/>
              </a:tabLst>
            </a:pPr>
            <a:r>
              <a:rPr lang="en-US" sz="3600" dirty="0">
                <a:effectLst/>
                <a:latin typeface="Calibri" panose="020F0502020204030204" pitchFamily="34" charset="0"/>
              </a:rPr>
              <a:t>Herodias was the granddaughter of Herod the Great.</a:t>
            </a:r>
          </a:p>
          <a:p>
            <a:pPr marL="0" marR="0">
              <a:spcAft>
                <a:spcPts val="0"/>
              </a:spcAft>
              <a:tabLst>
                <a:tab pos="8293100" algn="r"/>
              </a:tabLst>
            </a:pPr>
            <a:endParaRPr lang="en-US" sz="1000" dirty="0">
              <a:latin typeface="Calibri" panose="020F0502020204030204" pitchFamily="34" charset="0"/>
            </a:endParaRPr>
          </a:p>
          <a:p>
            <a:pPr marL="0" marR="0">
              <a:spcAft>
                <a:spcPts val="0"/>
              </a:spcAft>
              <a:tabLst>
                <a:tab pos="8293100" algn="r"/>
              </a:tabLst>
            </a:pPr>
            <a:r>
              <a:rPr lang="en-US" sz="3600" dirty="0">
                <a:effectLst/>
                <a:latin typeface="Calibri" panose="020F0502020204030204" pitchFamily="34" charset="0"/>
              </a:rPr>
              <a:t>Herodias first married her Uncle, Herod Philip.</a:t>
            </a:r>
          </a:p>
          <a:p>
            <a:pPr marL="0" marR="0">
              <a:spcAft>
                <a:spcPts val="0"/>
              </a:spcAft>
              <a:tabLst>
                <a:tab pos="8293100" algn="r"/>
              </a:tabLst>
            </a:pPr>
            <a:endParaRPr lang="en-US" sz="1000" dirty="0">
              <a:latin typeface="Calibri" panose="020F0502020204030204" pitchFamily="34" charset="0"/>
            </a:endParaRPr>
          </a:p>
          <a:p>
            <a:pPr marL="0" marR="0">
              <a:spcAft>
                <a:spcPts val="0"/>
              </a:spcAft>
              <a:tabLst>
                <a:tab pos="8293100" algn="r"/>
              </a:tabLst>
            </a:pPr>
            <a:r>
              <a:rPr lang="en-US" sz="3600" dirty="0">
                <a:effectLst/>
                <a:latin typeface="Calibri" panose="020F0502020204030204" pitchFamily="34" charset="0"/>
              </a:rPr>
              <a:t>She left him to marry Uncle, Herod Antipas.</a:t>
            </a:r>
            <a:endParaRPr lang="en-US" sz="3600" dirty="0">
              <a:latin typeface="Calibri" panose="020F0502020204030204" pitchFamily="34" charset="0"/>
            </a:endParaRPr>
          </a:p>
        </p:txBody>
      </p:sp>
    </p:spTree>
    <p:extLst>
      <p:ext uri="{BB962C8B-B14F-4D97-AF65-F5344CB8AC3E}">
        <p14:creationId xmlns:p14="http://schemas.microsoft.com/office/powerpoint/2010/main" val="3793646125"/>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2CC26-A531-7DE8-5E2B-E9368DE64B1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247AFC-6A44-6A87-7491-C55BEBAC1E9C}"/>
              </a:ext>
            </a:extLst>
          </p:cNvPr>
          <p:cNvSpPr txBox="1">
            <a:spLocks noChangeArrowheads="1"/>
          </p:cNvSpPr>
          <p:nvPr/>
        </p:nvSpPr>
        <p:spPr bwMode="auto">
          <a:xfrm>
            <a:off x="190500" y="381000"/>
            <a:ext cx="876300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4800" b="1" dirty="0">
                <a:effectLst/>
                <a:latin typeface="Calibri" panose="020F0502020204030204" pitchFamily="34" charset="0"/>
              </a:rPr>
              <a:t>Herod controlled by</a:t>
            </a:r>
          </a:p>
          <a:p>
            <a:pPr marL="0" marR="0" algn="ctr">
              <a:spcAft>
                <a:spcPts val="0"/>
              </a:spcAft>
              <a:tabLst>
                <a:tab pos="8293100" algn="r"/>
              </a:tabLst>
            </a:pPr>
            <a:r>
              <a:rPr lang="en-US" sz="4800" b="1" dirty="0">
                <a:effectLst/>
                <a:latin typeface="Calibri" panose="020F0502020204030204" pitchFamily="34" charset="0"/>
              </a:rPr>
              <a:t>Power and Pleasure…</a:t>
            </a:r>
          </a:p>
          <a:p>
            <a:pPr marL="0" marR="0">
              <a:spcAft>
                <a:spcPts val="0"/>
              </a:spcAft>
              <a:tabLst>
                <a:tab pos="8293100" algn="r"/>
              </a:tabLst>
            </a:pPr>
            <a:endParaRPr lang="en-US" sz="3600" dirty="0">
              <a:latin typeface="Calibri" panose="020F0502020204030204" pitchFamily="34" charset="0"/>
            </a:endParaRPr>
          </a:p>
          <a:p>
            <a:pPr marL="0" marR="0">
              <a:spcAft>
                <a:spcPts val="0"/>
              </a:spcAft>
              <a:tabLst>
                <a:tab pos="8293100" algn="r"/>
              </a:tabLst>
            </a:pPr>
            <a:r>
              <a:rPr lang="en-US" sz="4000" b="1" dirty="0">
                <a:latin typeface="Calibri" panose="020F0502020204030204" pitchFamily="34" charset="0"/>
              </a:rPr>
              <a:t>Pulled</a:t>
            </a:r>
            <a:r>
              <a:rPr lang="en-US" sz="4000" b="1" dirty="0">
                <a:effectLst/>
                <a:latin typeface="Calibri" panose="020F0502020204030204" pitchFamily="34" charset="0"/>
              </a:rPr>
              <a:t> by Herodias’ overtures</a:t>
            </a:r>
          </a:p>
          <a:p>
            <a:pPr marL="0" marR="0">
              <a:spcAft>
                <a:spcPts val="0"/>
              </a:spcAft>
              <a:tabLst>
                <a:tab pos="8293100" algn="r"/>
              </a:tabLst>
            </a:pPr>
            <a:endParaRPr lang="en-US" sz="1000" dirty="0">
              <a:latin typeface="Calibri" panose="020F0502020204030204" pitchFamily="34" charset="0"/>
            </a:endParaRPr>
          </a:p>
          <a:p>
            <a:pPr marL="914400" marR="0" indent="-914400">
              <a:spcAft>
                <a:spcPts val="0"/>
              </a:spcAft>
              <a:tabLst>
                <a:tab pos="8293100" algn="r"/>
              </a:tabLst>
            </a:pPr>
            <a:r>
              <a:rPr lang="en-US" sz="4000" b="1" dirty="0">
                <a:latin typeface="Calibri" panose="020F0502020204030204" pitchFamily="34" charset="0"/>
              </a:rPr>
              <a:t>Pulled</a:t>
            </a:r>
            <a:r>
              <a:rPr lang="en-US" sz="4000" b="1" dirty="0">
                <a:effectLst/>
                <a:latin typeface="Calibri" panose="020F0502020204030204" pitchFamily="34" charset="0"/>
              </a:rPr>
              <a:t> by Salome’s </a:t>
            </a:r>
            <a:r>
              <a:rPr lang="en-US" sz="4000" i="1" dirty="0">
                <a:effectLst/>
                <a:latin typeface="Calibri" panose="020F0502020204030204" pitchFamily="34" charset="0"/>
              </a:rPr>
              <a:t>(niece &amp; step-daughter) </a:t>
            </a:r>
            <a:r>
              <a:rPr lang="en-US" sz="4000" b="1" dirty="0">
                <a:effectLst/>
                <a:latin typeface="Calibri" panose="020F0502020204030204" pitchFamily="34" charset="0"/>
              </a:rPr>
              <a:t>dance</a:t>
            </a:r>
          </a:p>
          <a:p>
            <a:pPr marL="914400" marR="0" indent="-914400">
              <a:spcAft>
                <a:spcPts val="0"/>
              </a:spcAft>
              <a:tabLst>
                <a:tab pos="8293100" algn="r"/>
              </a:tabLst>
            </a:pPr>
            <a:endParaRPr lang="en-US" sz="1000" dirty="0">
              <a:latin typeface="Calibri" panose="020F0502020204030204" pitchFamily="34" charset="0"/>
            </a:endParaRPr>
          </a:p>
          <a:p>
            <a:pPr marL="914400" marR="0" indent="-914400">
              <a:spcAft>
                <a:spcPts val="0"/>
              </a:spcAft>
              <a:tabLst>
                <a:tab pos="8293100" algn="r"/>
              </a:tabLst>
            </a:pPr>
            <a:r>
              <a:rPr lang="en-US" sz="4000" b="1" dirty="0">
                <a:latin typeface="Calibri" panose="020F0502020204030204" pitchFamily="34" charset="0"/>
              </a:rPr>
              <a:t>Pulled by the thoughts of those at his birthday party</a:t>
            </a:r>
            <a:endParaRPr lang="en-US" sz="4000" b="1" dirty="0">
              <a:effectLst/>
              <a:latin typeface="Calibri" panose="020F0502020204030204" pitchFamily="34" charset="0"/>
            </a:endParaRPr>
          </a:p>
          <a:p>
            <a:pPr marL="0" marR="0">
              <a:spcAft>
                <a:spcPts val="0"/>
              </a:spcAft>
              <a:tabLst>
                <a:tab pos="8293100" algn="r"/>
              </a:tabLst>
            </a:pPr>
            <a:endParaRPr lang="en-US" sz="1000" dirty="0">
              <a:effectLst/>
              <a:latin typeface="Calibri" panose="020F0502020204030204" pitchFamily="34" charset="0"/>
            </a:endParaRPr>
          </a:p>
          <a:p>
            <a:pPr marL="0" marR="0">
              <a:spcAft>
                <a:spcPts val="0"/>
              </a:spcAft>
              <a:tabLst>
                <a:tab pos="8293100" algn="r"/>
              </a:tabLst>
            </a:pPr>
            <a:endParaRPr lang="en-US" sz="1000" dirty="0">
              <a:latin typeface="Calibri" panose="020F0502020204030204" pitchFamily="34" charset="0"/>
            </a:endParaRPr>
          </a:p>
        </p:txBody>
      </p:sp>
    </p:spTree>
    <p:extLst>
      <p:ext uri="{BB962C8B-B14F-4D97-AF65-F5344CB8AC3E}">
        <p14:creationId xmlns:p14="http://schemas.microsoft.com/office/powerpoint/2010/main" val="2486274625"/>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457200" y="762000"/>
            <a:ext cx="8153400" cy="1508105"/>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John called out </a:t>
            </a:r>
            <a:r>
              <a:rPr lang="en-US" sz="6000" b="1" u="sng" kern="1400" dirty="0">
                <a:ln>
                  <a:noFill/>
                </a:ln>
                <a:solidFill>
                  <a:srgbClr val="000000"/>
                </a:solidFill>
                <a:effectLst/>
                <a:uFill>
                  <a:solidFill>
                    <a:srgbClr val="3E0000"/>
                  </a:solidFill>
                </a:uFill>
                <a:latin typeface="Calibri" panose="020F0502020204030204" pitchFamily="34" charset="0"/>
              </a:rPr>
              <a:t>Herod</a:t>
            </a:r>
            <a:r>
              <a:rPr lang="en-US" sz="6000" b="1" kern="1400" dirty="0">
                <a:ln>
                  <a:noFill/>
                </a:ln>
                <a:solidFill>
                  <a:srgbClr val="000000"/>
                </a:solidFill>
                <a:effectLst/>
                <a:uFill>
                  <a:solidFill>
                    <a:srgbClr val="3E0000"/>
                  </a:solidFill>
                </a:uFill>
                <a:latin typeface="Calibri" panose="020F0502020204030204" pitchFamily="34" charset="0"/>
              </a:rPr>
              <a:t>.  </a:t>
            </a:r>
            <a:r>
              <a:rPr lang="en-US" sz="3200" b="1" kern="1400" dirty="0">
                <a:solidFill>
                  <a:srgbClr val="000000"/>
                </a:solidFill>
                <a:uFill>
                  <a:solidFill>
                    <a:srgbClr val="3E0000"/>
                  </a:solidFill>
                </a:uFill>
                <a:latin typeface="Calibri" panose="020F0502020204030204" pitchFamily="34" charset="0"/>
              </a:rPr>
              <a:t>Mt 14:4, Lk 3:18-20</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290275" y="191457"/>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8A5B507-5D15-D30D-CDC1-375EC74D699E}"/>
              </a:ext>
            </a:extLst>
          </p:cNvPr>
          <p:cNvSpPr txBox="1">
            <a:spLocks noChangeArrowheads="1"/>
          </p:cNvSpPr>
          <p:nvPr/>
        </p:nvSpPr>
        <p:spPr bwMode="auto">
          <a:xfrm>
            <a:off x="290275" y="3257429"/>
            <a:ext cx="85489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But Herod the tetrarch, who had been reproved by him for Herodias, his brother’s wife, and for all the evil things that Herod had done, </a:t>
            </a:r>
            <a:r>
              <a:rPr lang="en-US" sz="3600" baseline="30000" dirty="0">
                <a:effectLst/>
                <a:latin typeface="Calibri" panose="020F0502020204030204" pitchFamily="34" charset="0"/>
              </a:rPr>
              <a:t>20 </a:t>
            </a:r>
            <a:r>
              <a:rPr lang="en-US" sz="3600" dirty="0">
                <a:effectLst/>
                <a:latin typeface="Calibri" panose="020F0502020204030204" pitchFamily="34" charset="0"/>
              </a:rPr>
              <a:t>added this to them all, that he locked up John in prison.</a:t>
            </a:r>
            <a:r>
              <a:rPr lang="en-US" sz="2800" dirty="0">
                <a:latin typeface="+mn-lt"/>
              </a:rPr>
              <a:t>	</a:t>
            </a:r>
            <a:r>
              <a:rPr lang="en-US" sz="2800" b="1" dirty="0">
                <a:solidFill>
                  <a:prstClr val="black"/>
                </a:solidFill>
                <a:latin typeface="Calibri" panose="020F0502020204030204"/>
              </a:rPr>
              <a:t>Lk 3:18-20</a:t>
            </a:r>
            <a:endParaRPr lang="en-US" sz="2800" dirty="0">
              <a:latin typeface="+mn-lt"/>
            </a:endParaRPr>
          </a:p>
        </p:txBody>
      </p:sp>
    </p:spTree>
    <p:extLst>
      <p:ext uri="{BB962C8B-B14F-4D97-AF65-F5344CB8AC3E}">
        <p14:creationId xmlns:p14="http://schemas.microsoft.com/office/powerpoint/2010/main" val="278967307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E205F-3A0E-9D38-DEA9-F2F4439928E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3E4D56-B553-F706-8BE1-E9649A66A7B3}"/>
              </a:ext>
            </a:extLst>
          </p:cNvPr>
          <p:cNvSpPr txBox="1">
            <a:spLocks noChangeArrowheads="1"/>
          </p:cNvSpPr>
          <p:nvPr/>
        </p:nvSpPr>
        <p:spPr bwMode="auto">
          <a:xfrm>
            <a:off x="190500" y="381000"/>
            <a:ext cx="8763000" cy="603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Aft>
                <a:spcPts val="0"/>
              </a:spcAft>
              <a:tabLst>
                <a:tab pos="8293100" algn="r"/>
              </a:tabLst>
            </a:pPr>
            <a:r>
              <a:rPr lang="en-US" sz="4800" b="1" dirty="0">
                <a:effectLst/>
                <a:latin typeface="Calibri" panose="020F0502020204030204" pitchFamily="34" charset="0"/>
              </a:rPr>
              <a:t>Herod controlled by</a:t>
            </a:r>
          </a:p>
          <a:p>
            <a:pPr marL="0" marR="0" algn="ctr">
              <a:spcAft>
                <a:spcPts val="0"/>
              </a:spcAft>
              <a:tabLst>
                <a:tab pos="8293100" algn="r"/>
              </a:tabLst>
            </a:pPr>
            <a:r>
              <a:rPr lang="en-US" sz="4800" b="1" dirty="0">
                <a:effectLst/>
                <a:latin typeface="Calibri" panose="020F0502020204030204" pitchFamily="34" charset="0"/>
              </a:rPr>
              <a:t>Power and Pleasure…</a:t>
            </a:r>
          </a:p>
          <a:p>
            <a:pPr marL="0" marR="0">
              <a:spcAft>
                <a:spcPts val="0"/>
              </a:spcAft>
              <a:tabLst>
                <a:tab pos="8293100" algn="r"/>
              </a:tabLst>
            </a:pPr>
            <a:endParaRPr lang="en-US" sz="1000" dirty="0">
              <a:latin typeface="Calibri" panose="020F0502020204030204" pitchFamily="34" charset="0"/>
            </a:endParaRPr>
          </a:p>
          <a:p>
            <a:pPr marL="0" marR="0">
              <a:spcAft>
                <a:spcPts val="0"/>
              </a:spcAft>
              <a:tabLst>
                <a:tab pos="8293100" algn="r"/>
              </a:tabLst>
            </a:pPr>
            <a:r>
              <a:rPr lang="en-US" sz="4000" dirty="0">
                <a:latin typeface="Calibri" panose="020F0502020204030204" pitchFamily="34" charset="0"/>
              </a:rPr>
              <a:t>Pulled</a:t>
            </a:r>
            <a:r>
              <a:rPr lang="en-US" sz="4000" dirty="0">
                <a:effectLst/>
                <a:latin typeface="Calibri" panose="020F0502020204030204" pitchFamily="34" charset="0"/>
              </a:rPr>
              <a:t> by Herodias’ overtures</a:t>
            </a:r>
          </a:p>
          <a:p>
            <a:pPr marL="0" marR="0">
              <a:spcAft>
                <a:spcPts val="0"/>
              </a:spcAft>
              <a:tabLst>
                <a:tab pos="8293100" algn="r"/>
              </a:tabLst>
            </a:pPr>
            <a:endParaRPr lang="en-US" sz="1000" dirty="0">
              <a:latin typeface="Calibri" panose="020F0502020204030204" pitchFamily="34" charset="0"/>
            </a:endParaRPr>
          </a:p>
          <a:p>
            <a:pPr marL="914400" marR="0" indent="-914400">
              <a:spcAft>
                <a:spcPts val="0"/>
              </a:spcAft>
              <a:tabLst>
                <a:tab pos="8293100" algn="r"/>
              </a:tabLst>
            </a:pPr>
            <a:r>
              <a:rPr lang="en-US" sz="4000" dirty="0">
                <a:latin typeface="Calibri" panose="020F0502020204030204" pitchFamily="34" charset="0"/>
              </a:rPr>
              <a:t>Pulled</a:t>
            </a:r>
            <a:r>
              <a:rPr lang="en-US" sz="4000" dirty="0">
                <a:effectLst/>
                <a:latin typeface="Calibri" panose="020F0502020204030204" pitchFamily="34" charset="0"/>
              </a:rPr>
              <a:t> by Salome’s </a:t>
            </a:r>
            <a:r>
              <a:rPr lang="en-US" sz="4000" i="1" dirty="0">
                <a:effectLst/>
                <a:latin typeface="Calibri" panose="020F0502020204030204" pitchFamily="34" charset="0"/>
              </a:rPr>
              <a:t>(niece &amp; step-daughter) </a:t>
            </a:r>
            <a:r>
              <a:rPr lang="en-US" sz="4000" dirty="0">
                <a:effectLst/>
                <a:latin typeface="Calibri" panose="020F0502020204030204" pitchFamily="34" charset="0"/>
              </a:rPr>
              <a:t>dance</a:t>
            </a:r>
          </a:p>
          <a:p>
            <a:pPr marL="914400" marR="0" indent="-914400">
              <a:spcAft>
                <a:spcPts val="0"/>
              </a:spcAft>
              <a:tabLst>
                <a:tab pos="8293100" algn="r"/>
              </a:tabLst>
            </a:pPr>
            <a:endParaRPr lang="en-US" sz="1000" dirty="0">
              <a:latin typeface="Calibri" panose="020F0502020204030204" pitchFamily="34" charset="0"/>
            </a:endParaRPr>
          </a:p>
          <a:p>
            <a:pPr marL="914400" marR="0" indent="-914400">
              <a:spcAft>
                <a:spcPts val="0"/>
              </a:spcAft>
              <a:tabLst>
                <a:tab pos="8293100" algn="r"/>
              </a:tabLst>
            </a:pPr>
            <a:r>
              <a:rPr lang="en-US" sz="4000" dirty="0">
                <a:latin typeface="Calibri" panose="020F0502020204030204" pitchFamily="34" charset="0"/>
              </a:rPr>
              <a:t>Pulled by the thoughts of those at his birthday party</a:t>
            </a:r>
            <a:endParaRPr lang="en-US" sz="4000" dirty="0">
              <a:effectLst/>
              <a:latin typeface="Calibri" panose="020F0502020204030204" pitchFamily="34" charset="0"/>
            </a:endParaRPr>
          </a:p>
          <a:p>
            <a:pPr marL="0" marR="0">
              <a:spcAft>
                <a:spcPts val="0"/>
              </a:spcAft>
              <a:tabLst>
                <a:tab pos="8293100" algn="r"/>
              </a:tabLst>
            </a:pPr>
            <a:endParaRPr lang="en-US" sz="1000" dirty="0">
              <a:effectLst/>
              <a:latin typeface="Calibri" panose="020F0502020204030204" pitchFamily="34" charset="0"/>
            </a:endParaRPr>
          </a:p>
          <a:p>
            <a:pPr marL="0" marR="0">
              <a:spcAft>
                <a:spcPts val="0"/>
              </a:spcAft>
              <a:tabLst>
                <a:tab pos="8293100" algn="r"/>
              </a:tabLst>
            </a:pPr>
            <a:r>
              <a:rPr lang="en-US" sz="4000" b="1" dirty="0">
                <a:latin typeface="Calibri" panose="020F0502020204030204" pitchFamily="34" charset="0"/>
              </a:rPr>
              <a:t>Pulled</a:t>
            </a:r>
            <a:r>
              <a:rPr lang="en-US" sz="4000" b="1" dirty="0">
                <a:effectLst/>
                <a:latin typeface="Calibri" panose="020F0502020204030204" pitchFamily="34" charset="0"/>
              </a:rPr>
              <a:t> by John’s preaching!</a:t>
            </a:r>
          </a:p>
          <a:p>
            <a:pPr marL="0" marR="0">
              <a:spcAft>
                <a:spcPts val="0"/>
              </a:spcAft>
              <a:tabLst>
                <a:tab pos="8293100" algn="r"/>
              </a:tabLst>
            </a:pPr>
            <a:endParaRPr lang="en-US" sz="1000" dirty="0">
              <a:latin typeface="Calibri" panose="020F0502020204030204" pitchFamily="34" charset="0"/>
            </a:endParaRPr>
          </a:p>
        </p:txBody>
      </p:sp>
    </p:spTree>
    <p:extLst>
      <p:ext uri="{BB962C8B-B14F-4D97-AF65-F5344CB8AC3E}">
        <p14:creationId xmlns:p14="http://schemas.microsoft.com/office/powerpoint/2010/main" val="2841236069"/>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21CC8-EB04-6D39-97A2-6A3C1DAFCB5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999709F-99A2-874E-DDD8-5FCA580A6419}"/>
              </a:ext>
            </a:extLst>
          </p:cNvPr>
          <p:cNvSpPr txBox="1"/>
          <p:nvPr/>
        </p:nvSpPr>
        <p:spPr>
          <a:xfrm>
            <a:off x="457199" y="1066800"/>
            <a:ext cx="8534400" cy="5262979"/>
          </a:xfrm>
          <a:prstGeom prst="rect">
            <a:avLst/>
          </a:prstGeom>
          <a:noFill/>
        </p:spPr>
        <p:txBody>
          <a:bodyPr wrap="square">
            <a:spAutoFit/>
          </a:bodyPr>
          <a:lstStyle/>
          <a:p>
            <a:pPr marL="855663" marR="38100" lvl="0" indent="-855663" defTabSz="914400" rtl="0" eaLnBrk="0" fontAlgn="base" latinLnBrk="0" hangingPunct="0">
              <a:lnSpc>
                <a:spcPct val="100000"/>
              </a:lnSpc>
              <a:spcBef>
                <a:spcPts val="0"/>
              </a:spcBef>
              <a:spcAft>
                <a:spcPts val="0"/>
              </a:spcAft>
              <a:buClrTx/>
              <a:buSzTx/>
              <a:buFontTx/>
              <a:buNone/>
              <a:tabLst>
                <a:tab pos="855663" algn="l"/>
              </a:tabLst>
              <a:defRPr/>
            </a:pPr>
            <a:r>
              <a:rPr lang="en-US" sz="6000" b="1" kern="1400" dirty="0">
                <a:solidFill>
                  <a:srgbClr val="000000"/>
                </a:solidFill>
                <a:latin typeface="Calibri" panose="020F0502020204030204" pitchFamily="34" charset="0"/>
              </a:rPr>
              <a:t>Herod</a:t>
            </a:r>
            <a:r>
              <a:rPr lang="en-US" sz="6000" b="1" kern="1400" dirty="0">
                <a:ln>
                  <a:noFill/>
                </a:ln>
                <a:solidFill>
                  <a:srgbClr val="000000"/>
                </a:solidFill>
                <a:effectLst/>
                <a:latin typeface="Calibri" panose="020F0502020204030204" pitchFamily="34" charset="0"/>
              </a:rPr>
              <a:t> was afraid of:</a:t>
            </a:r>
          </a:p>
          <a:p>
            <a:pPr marL="463550" marR="38100" lvl="0" indent="-463550" defTabSz="914400" rtl="0" eaLnBrk="0" fontAlgn="base" latinLnBrk="0" hangingPunct="0">
              <a:lnSpc>
                <a:spcPct val="100000"/>
              </a:lnSpc>
              <a:spcBef>
                <a:spcPts val="0"/>
              </a:spcBef>
              <a:spcAft>
                <a:spcPts val="0"/>
              </a:spcAft>
              <a:buClrTx/>
              <a:buSzTx/>
              <a:buFontTx/>
              <a:buNone/>
              <a:tabLst>
                <a:tab pos="463550" algn="l"/>
                <a:tab pos="8062913" algn="r"/>
              </a:tabLst>
              <a:defRPr/>
            </a:pPr>
            <a:r>
              <a:rPr lang="en-US" sz="6000" b="1" kern="1400" dirty="0">
                <a:solidFill>
                  <a:srgbClr val="000000"/>
                </a:solidFill>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Herodias</a:t>
            </a:r>
            <a:r>
              <a:rPr lang="en-US" sz="6000" b="1" kern="1400" dirty="0">
                <a:ln>
                  <a:noFill/>
                </a:ln>
                <a:solidFill>
                  <a:srgbClr val="000000"/>
                </a:solidFill>
                <a:effectLst/>
                <a:uFill>
                  <a:solidFill>
                    <a:srgbClr val="3E0000"/>
                  </a:solidFill>
                </a:uFill>
                <a:latin typeface="Calibri" panose="020F0502020204030204" pitchFamily="34" charset="0"/>
              </a:rPr>
              <a:t>.	</a:t>
            </a:r>
            <a:r>
              <a:rPr lang="en-US" sz="3200" b="1" kern="1400" dirty="0">
                <a:solidFill>
                  <a:srgbClr val="000000"/>
                </a:solidFill>
                <a:uFill>
                  <a:solidFill>
                    <a:srgbClr val="3E0000"/>
                  </a:solidFill>
                </a:uFill>
                <a:latin typeface="Calibri" panose="020F0502020204030204" pitchFamily="34" charset="0"/>
              </a:rPr>
              <a:t>Mt 14:3</a:t>
            </a:r>
          </a:p>
          <a:p>
            <a:pPr marL="463550" marR="38100" lvl="0" indent="-463550" defTabSz="914400" rtl="0" eaLnBrk="0" fontAlgn="base" latinLnBrk="0" hangingPunct="0">
              <a:lnSpc>
                <a:spcPct val="100000"/>
              </a:lnSpc>
              <a:spcBef>
                <a:spcPts val="0"/>
              </a:spcBef>
              <a:spcAft>
                <a:spcPts val="0"/>
              </a:spcAft>
              <a:buClrTx/>
              <a:buSzTx/>
              <a:buFontTx/>
              <a:buNone/>
              <a:tabLst>
                <a:tab pos="463550" algn="l"/>
                <a:tab pos="7778750" algn="r"/>
              </a:tabLst>
              <a:defRPr/>
            </a:pPr>
            <a:endParaRPr lang="en-US" sz="3200" b="1" kern="1400" dirty="0">
              <a:ln>
                <a:noFill/>
              </a:ln>
              <a:solidFill>
                <a:srgbClr val="000000"/>
              </a:solidFill>
              <a:effectLst/>
              <a:uFill>
                <a:solidFill>
                  <a:srgbClr val="3E0000"/>
                </a:solidFill>
              </a:uFill>
              <a:latin typeface="Calibri" panose="020F0502020204030204" pitchFamily="34" charset="0"/>
            </a:endParaRPr>
          </a:p>
          <a:p>
            <a:pPr marL="463550" marR="38100" lvl="0" indent="-463550" algn="l" defTabSz="914400" rtl="0" eaLnBrk="0" fontAlgn="base" latinLnBrk="0" hangingPunct="0">
              <a:lnSpc>
                <a:spcPct val="100000"/>
              </a:lnSpc>
              <a:spcBef>
                <a:spcPts val="0"/>
              </a:spcBef>
              <a:spcAft>
                <a:spcPts val="0"/>
              </a:spcAft>
              <a:buClrTx/>
              <a:buSzTx/>
              <a:buFontTx/>
              <a:buNone/>
              <a:tabLst>
                <a:tab pos="463550" algn="l"/>
                <a:tab pos="8062913" algn="r"/>
              </a:tabLst>
              <a:defRPr/>
            </a:pPr>
            <a:r>
              <a:rPr kumimoji="0" lang="en-US" sz="6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	</a:t>
            </a:r>
            <a:r>
              <a:rPr kumimoji="0" lang="en-US" sz="6000" b="1" i="0"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breaking </a:t>
            </a:r>
            <a:r>
              <a:rPr lang="en-US" sz="6000" b="1" u="sng" kern="1400" dirty="0">
                <a:ln>
                  <a:noFill/>
                </a:ln>
                <a:solidFill>
                  <a:srgbClr val="000000"/>
                </a:solidFill>
                <a:effectLst/>
                <a:uFill>
                  <a:solidFill>
                    <a:srgbClr val="3E0000"/>
                  </a:solidFill>
                </a:uFill>
                <a:latin typeface="Calibri" panose="020F0502020204030204" pitchFamily="34" charset="0"/>
              </a:rPr>
              <a:t>his</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oath</a:t>
            </a:r>
            <a:r>
              <a:rPr kumimoji="0" lang="en-US" sz="6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	</a:t>
            </a:r>
            <a:r>
              <a:rPr kumimoji="0" lang="en-US" sz="32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Mt 14:7, 9</a:t>
            </a:r>
          </a:p>
          <a:p>
            <a:pPr marL="463550" marR="38100" lvl="0" indent="-463550" algn="l" defTabSz="914400" rtl="0" eaLnBrk="0" fontAlgn="base" latinLnBrk="0" hangingPunct="0">
              <a:lnSpc>
                <a:spcPct val="100000"/>
              </a:lnSpc>
              <a:spcBef>
                <a:spcPts val="0"/>
              </a:spcBef>
              <a:spcAft>
                <a:spcPts val="0"/>
              </a:spcAft>
              <a:buClrTx/>
              <a:buSzTx/>
              <a:buFontTx/>
              <a:buNone/>
              <a:tabLst>
                <a:tab pos="463550" algn="l"/>
                <a:tab pos="8062913" algn="r"/>
              </a:tabLst>
              <a:defRPr/>
            </a:pPr>
            <a:endParaRPr lang="en-US" sz="3200" b="1" kern="1400" dirty="0">
              <a:solidFill>
                <a:srgbClr val="000000"/>
              </a:solidFill>
              <a:uFill>
                <a:solidFill>
                  <a:srgbClr val="3E0000"/>
                </a:solidFill>
              </a:uFill>
              <a:latin typeface="Calibri" panose="020F0502020204030204" pitchFamily="34" charset="0"/>
            </a:endParaRPr>
          </a:p>
          <a:p>
            <a:pPr marL="463550" marR="38100" lvl="0" indent="-463550" algn="l" defTabSz="914400" rtl="0" eaLnBrk="0" fontAlgn="base" latinLnBrk="0" hangingPunct="0">
              <a:lnSpc>
                <a:spcPct val="100000"/>
              </a:lnSpc>
              <a:spcBef>
                <a:spcPts val="0"/>
              </a:spcBef>
              <a:spcAft>
                <a:spcPts val="0"/>
              </a:spcAft>
              <a:buClrTx/>
              <a:buSzTx/>
              <a:buFontTx/>
              <a:buNone/>
              <a:tabLst>
                <a:tab pos="463550" algn="l"/>
                <a:tab pos="8062913" algn="r"/>
              </a:tabLst>
              <a:defRPr/>
            </a:pPr>
            <a:r>
              <a:rPr kumimoji="0" lang="en-US" sz="6000" b="1" i="0"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	</a:t>
            </a:r>
            <a:r>
              <a:rPr kumimoji="0" lang="en-US" sz="6000" b="1" i="0" u="sng"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others</a:t>
            </a:r>
            <a:r>
              <a:rPr kumimoji="0" lang="en-US" sz="60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	</a:t>
            </a:r>
            <a:r>
              <a:rPr kumimoji="0" lang="en-US" sz="3200" b="1" i="0" u="none" strike="noStrike" kern="1400" cap="none" spc="0" normalizeH="0" baseline="0" noProof="0" dirty="0">
                <a:ln>
                  <a:noFill/>
                </a:ln>
                <a:solidFill>
                  <a:srgbClr val="000000"/>
                </a:solidFill>
                <a:effectLst/>
                <a:uLnTx/>
                <a:uFill>
                  <a:solidFill>
                    <a:srgbClr val="3E0000"/>
                  </a:solidFill>
                </a:uFill>
                <a:latin typeface="Calibri" panose="020F0502020204030204" pitchFamily="34" charset="0"/>
                <a:ea typeface="+mn-ea"/>
                <a:cs typeface="+mn-cs"/>
              </a:rPr>
              <a:t>Mt 14:9</a:t>
            </a:r>
          </a:p>
          <a:p>
            <a:pPr marL="855663" marR="38100" lvl="0" indent="-855663" defTabSz="914400" rtl="0" eaLnBrk="0" fontAlgn="base" latinLnBrk="0" hangingPunct="0">
              <a:lnSpc>
                <a:spcPct val="100000"/>
              </a:lnSpc>
              <a:spcBef>
                <a:spcPts val="0"/>
              </a:spcBef>
              <a:spcAft>
                <a:spcPts val="0"/>
              </a:spcAft>
              <a:buClrTx/>
              <a:buSzTx/>
              <a:buFontTx/>
              <a:buNone/>
              <a:tabLst>
                <a:tab pos="855663" algn="l"/>
                <a:tab pos="7778750" algn="r"/>
              </a:tabLst>
              <a:defRPr/>
            </a:pP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D8C63344-06E6-B307-F7CB-B8A6C1356E3B}"/>
              </a:ext>
            </a:extLst>
          </p:cNvPr>
          <p:cNvSpPr/>
          <p:nvPr/>
        </p:nvSpPr>
        <p:spPr>
          <a:xfrm>
            <a:off x="290274" y="31635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011921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97054-EAC4-46ED-15AE-69555D96CB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793621-2320-F265-883F-9FF2FBF1BEB4}"/>
              </a:ext>
            </a:extLst>
          </p:cNvPr>
          <p:cNvSpPr txBox="1">
            <a:spLocks noChangeArrowheads="1"/>
          </p:cNvSpPr>
          <p:nvPr/>
        </p:nvSpPr>
        <p:spPr bwMode="auto">
          <a:xfrm>
            <a:off x="190500" y="381000"/>
            <a:ext cx="87630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And the crowds asked him, “What then shall we do?” </a:t>
            </a:r>
            <a:r>
              <a:rPr lang="en-US" sz="3400" baseline="30000" dirty="0">
                <a:effectLst/>
                <a:latin typeface="Calibri" panose="020F0502020204030204" pitchFamily="34" charset="0"/>
              </a:rPr>
              <a:t>11 </a:t>
            </a:r>
            <a:r>
              <a:rPr lang="en-US" sz="3400" dirty="0">
                <a:effectLst/>
                <a:latin typeface="Calibri" panose="020F0502020204030204" pitchFamily="34" charset="0"/>
              </a:rPr>
              <a:t>And he answered them, “Whoever has two tunics is to share with him who has none, and whoever has food is to do likewise.” </a:t>
            </a:r>
            <a:r>
              <a:rPr lang="en-US" sz="3400" baseline="30000" dirty="0">
                <a:effectLst/>
                <a:latin typeface="Calibri" panose="020F0502020204030204" pitchFamily="34" charset="0"/>
              </a:rPr>
              <a:t>12 </a:t>
            </a:r>
            <a:r>
              <a:rPr lang="en-US" sz="3400" dirty="0">
                <a:effectLst/>
                <a:latin typeface="Calibri" panose="020F0502020204030204" pitchFamily="34" charset="0"/>
              </a:rPr>
              <a:t>Tax collectors also came to be baptized and said to him, “Teacher, what shall we do?” </a:t>
            </a:r>
            <a:r>
              <a:rPr lang="en-US" sz="3400" baseline="30000" dirty="0">
                <a:effectLst/>
                <a:latin typeface="Calibri" panose="020F0502020204030204" pitchFamily="34" charset="0"/>
              </a:rPr>
              <a:t>13 </a:t>
            </a:r>
            <a:r>
              <a:rPr lang="en-US" sz="3400" dirty="0">
                <a:effectLst/>
                <a:latin typeface="Calibri" panose="020F0502020204030204" pitchFamily="34" charset="0"/>
              </a:rPr>
              <a:t>And he said to them, “Collect no more than you are authorized to do.” </a:t>
            </a:r>
            <a:r>
              <a:rPr lang="en-US" sz="3400" baseline="30000" dirty="0">
                <a:effectLst/>
                <a:latin typeface="Calibri" panose="020F0502020204030204" pitchFamily="34" charset="0"/>
              </a:rPr>
              <a:t>14 </a:t>
            </a:r>
            <a:r>
              <a:rPr lang="en-US" sz="3400" dirty="0">
                <a:effectLst/>
                <a:latin typeface="Calibri" panose="020F0502020204030204" pitchFamily="34" charset="0"/>
              </a:rPr>
              <a:t>Soldiers also asked him, “And we, what shall we do?” And he said to them, “Do not extort money from anyone by threats or by false accusation, and be content with your wages.”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Lk 3:10-14</a:t>
            </a:r>
            <a:r>
              <a:rPr lang="en-US" sz="3400" dirty="0">
                <a:effectLst/>
                <a:latin typeface="Calibri" panose="020F0502020204030204" pitchFamily="34" charset="0"/>
              </a:rPr>
              <a:t> </a:t>
            </a:r>
          </a:p>
        </p:txBody>
      </p:sp>
    </p:spTree>
    <p:extLst>
      <p:ext uri="{BB962C8B-B14F-4D97-AF65-F5344CB8AC3E}">
        <p14:creationId xmlns:p14="http://schemas.microsoft.com/office/powerpoint/2010/main" val="2491657442"/>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95120-A0DB-CB42-FF90-2C35DD69D2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7E4C31-34F9-E24A-F496-8025627B0197}"/>
              </a:ext>
            </a:extLst>
          </p:cNvPr>
          <p:cNvSpPr txBox="1">
            <a:spLocks noChangeArrowheads="1"/>
          </p:cNvSpPr>
          <p:nvPr/>
        </p:nvSpPr>
        <p:spPr bwMode="auto">
          <a:xfrm>
            <a:off x="190500" y="381000"/>
            <a:ext cx="87630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As the people were in expectation, and all were questioning in their hearts concerning John, whether he might be the Christ, </a:t>
            </a:r>
            <a:r>
              <a:rPr lang="en-US" sz="3400" baseline="30000" dirty="0">
                <a:effectLst/>
                <a:latin typeface="Calibri" panose="020F0502020204030204" pitchFamily="34" charset="0"/>
              </a:rPr>
              <a:t>16 </a:t>
            </a:r>
            <a:r>
              <a:rPr lang="en-US" sz="3400" dirty="0">
                <a:effectLst/>
                <a:latin typeface="Calibri" panose="020F0502020204030204" pitchFamily="34" charset="0"/>
              </a:rPr>
              <a:t>John answered them all, saying, “I baptize you with water, but he who is mightier than I is coming, the strap of whose sandals I am not worthy to untie. He will baptize you with the Holy Spirit and fire. </a:t>
            </a:r>
            <a:r>
              <a:rPr lang="en-US" sz="3400" baseline="30000" dirty="0">
                <a:effectLst/>
                <a:latin typeface="Calibri" panose="020F0502020204030204" pitchFamily="34" charset="0"/>
              </a:rPr>
              <a:t>17 </a:t>
            </a:r>
            <a:r>
              <a:rPr lang="en-US" sz="3400" dirty="0">
                <a:effectLst/>
                <a:latin typeface="Calibri" panose="020F0502020204030204" pitchFamily="34" charset="0"/>
              </a:rPr>
              <a:t>His winnowing fork is in his hand, to clear his threshing floor and to gather the wheat into his barn, but the chaff he will burn with unquenchable fire.”	</a:t>
            </a:r>
            <a:r>
              <a:rPr lang="en-US" sz="2800" b="1" dirty="0">
                <a:solidFill>
                  <a:prstClr val="black"/>
                </a:solidFill>
                <a:latin typeface="Calibri" panose="020F0502020204030204"/>
              </a:rPr>
              <a:t>Lk 3:15-17</a:t>
            </a:r>
            <a:endParaRPr lang="en-US" sz="2800" dirty="0">
              <a:latin typeface="+mn-lt"/>
            </a:endParaRPr>
          </a:p>
        </p:txBody>
      </p:sp>
    </p:spTree>
    <p:extLst>
      <p:ext uri="{BB962C8B-B14F-4D97-AF65-F5344CB8AC3E}">
        <p14:creationId xmlns:p14="http://schemas.microsoft.com/office/powerpoint/2010/main" val="4058426438"/>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C6CD-723F-5DBF-D2DE-567CACDFA4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2A7C52-2362-DC66-18F7-23549EA52477}"/>
              </a:ext>
            </a:extLst>
          </p:cNvPr>
          <p:cNvSpPr txBox="1">
            <a:spLocks noChangeArrowheads="1"/>
          </p:cNvSpPr>
          <p:nvPr/>
        </p:nvSpPr>
        <p:spPr bwMode="auto">
          <a:xfrm>
            <a:off x="190500" y="762000"/>
            <a:ext cx="8763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600" dirty="0">
                <a:effectLst/>
                <a:latin typeface="Calibri" panose="020F0502020204030204" pitchFamily="34" charset="0"/>
              </a:rPr>
              <a:t>Now Herod the tetrarch heard about all that was happening, and he was perplexed, because it was said by some that John had been raised from the dead, </a:t>
            </a:r>
            <a:r>
              <a:rPr lang="en-US" sz="3600" baseline="30000" dirty="0">
                <a:effectLst/>
                <a:latin typeface="Calibri" panose="020F0502020204030204" pitchFamily="34" charset="0"/>
              </a:rPr>
              <a:t>8 </a:t>
            </a:r>
            <a:r>
              <a:rPr lang="en-US" sz="3600" dirty="0">
                <a:effectLst/>
                <a:latin typeface="Calibri" panose="020F0502020204030204" pitchFamily="34" charset="0"/>
              </a:rPr>
              <a:t>by some that Elijah had appeared, and by others that one of the prophets of old had risen. </a:t>
            </a:r>
            <a:r>
              <a:rPr lang="en-US" sz="3600" baseline="30000" dirty="0">
                <a:effectLst/>
                <a:latin typeface="Calibri" panose="020F0502020204030204" pitchFamily="34" charset="0"/>
              </a:rPr>
              <a:t>9 </a:t>
            </a:r>
            <a:r>
              <a:rPr lang="en-US" sz="3600" dirty="0">
                <a:effectLst/>
                <a:latin typeface="Calibri" panose="020F0502020204030204" pitchFamily="34" charset="0"/>
              </a:rPr>
              <a:t>Herod said, </a:t>
            </a:r>
            <a:r>
              <a:rPr lang="en-US" sz="3600" b="1" dirty="0">
                <a:effectLst/>
                <a:latin typeface="Calibri" panose="020F0502020204030204" pitchFamily="34" charset="0"/>
              </a:rPr>
              <a:t>“John I beheaded, but who is this about whom I hear such things?” </a:t>
            </a:r>
            <a:r>
              <a:rPr lang="en-US" sz="3600" b="1" u="sng" dirty="0">
                <a:effectLst/>
                <a:latin typeface="Calibri" panose="020F0502020204030204" pitchFamily="34" charset="0"/>
              </a:rPr>
              <a:t>And he sought to see him</a:t>
            </a:r>
            <a:r>
              <a:rPr lang="en-US" sz="3600" b="1" dirty="0">
                <a:effectLst/>
                <a:latin typeface="Calibri" panose="020F0502020204030204" pitchFamily="34" charset="0"/>
              </a:rPr>
              <a:t>.</a:t>
            </a:r>
            <a:r>
              <a:rPr lang="en-US" sz="2800" dirty="0">
                <a:latin typeface="+mn-lt"/>
              </a:rPr>
              <a:t>	</a:t>
            </a:r>
            <a:r>
              <a:rPr lang="en-US" sz="2800" b="1" dirty="0">
                <a:solidFill>
                  <a:prstClr val="black"/>
                </a:solidFill>
                <a:latin typeface="Calibri" panose="020F0502020204030204"/>
              </a:rPr>
              <a:t>Lk 9:7-9</a:t>
            </a:r>
            <a:endParaRPr lang="en-US" sz="2800" dirty="0">
              <a:latin typeface="+mn-lt"/>
            </a:endParaRPr>
          </a:p>
        </p:txBody>
      </p:sp>
    </p:spTree>
    <p:extLst>
      <p:ext uri="{BB962C8B-B14F-4D97-AF65-F5344CB8AC3E}">
        <p14:creationId xmlns:p14="http://schemas.microsoft.com/office/powerpoint/2010/main" val="3418549822"/>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16857</TotalTime>
  <Words>786</Words>
  <Application>Microsoft Office PowerPoint</Application>
  <PresentationFormat>On-screen Show (4:3)</PresentationFormat>
  <Paragraphs>51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842</cp:revision>
  <cp:lastPrinted>2022-10-02T13:03:38Z</cp:lastPrinted>
  <dcterms:created xsi:type="dcterms:W3CDTF">2020-07-19T11:17:55Z</dcterms:created>
  <dcterms:modified xsi:type="dcterms:W3CDTF">2025-02-23T13:58:23Z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