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1"/>
  </p:sldMasterIdLst>
  <p:notesMasterIdLst>
    <p:notesMasterId r:id="rId19"/>
  </p:notesMasterIdLst>
  <p:handoutMasterIdLst>
    <p:handoutMasterId r:id="rId20"/>
  </p:handoutMasterIdLst>
  <p:sldIdLst>
    <p:sldId id="5809" r:id="rId2"/>
    <p:sldId id="6351" r:id="rId3"/>
    <p:sldId id="6395" r:id="rId4"/>
    <p:sldId id="6345" r:id="rId5"/>
    <p:sldId id="6391" r:id="rId6"/>
    <p:sldId id="6379" r:id="rId7"/>
    <p:sldId id="6380" r:id="rId8"/>
    <p:sldId id="6396" r:id="rId9"/>
    <p:sldId id="6401" r:id="rId10"/>
    <p:sldId id="6402" r:id="rId11"/>
    <p:sldId id="6403" r:id="rId12"/>
    <p:sldId id="6404" r:id="rId13"/>
    <p:sldId id="6405" r:id="rId14"/>
    <p:sldId id="6407" r:id="rId15"/>
    <p:sldId id="6408" r:id="rId16"/>
    <p:sldId id="6409" r:id="rId17"/>
    <p:sldId id="6378" r:id="rId1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26" autoAdjust="0"/>
    <p:restoredTop sz="93969" autoAdjust="0"/>
  </p:normalViewPr>
  <p:slideViewPr>
    <p:cSldViewPr showGuides="1">
      <p:cViewPr>
        <p:scale>
          <a:sx n="60" d="100"/>
          <a:sy n="60" d="100"/>
        </p:scale>
        <p:origin x="1428" y="2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e Rintelman" userId="3015f9bd-f692-4206-b000-5b94df7f8e3b" providerId="ADAL" clId="{0BD8CC0A-8AAC-43FF-8D01-668E09233223}"/>
    <pc:docChg chg="undo custSel addSld delSld">
      <pc:chgData name="Dale Rintelman" userId="3015f9bd-f692-4206-b000-5b94df7f8e3b" providerId="ADAL" clId="{0BD8CC0A-8AAC-43FF-8D01-668E09233223}" dt="2021-10-17T12:22:25.168" v="26" actId="47"/>
      <pc:docMkLst>
        <pc:docMk/>
      </pc:docMkLst>
      <pc:sldChg chg="del">
        <pc:chgData name="Dale Rintelman" userId="3015f9bd-f692-4206-b000-5b94df7f8e3b" providerId="ADAL" clId="{0BD8CC0A-8AAC-43FF-8D01-668E09233223}" dt="2021-10-17T12:20:30.130" v="0" actId="47"/>
        <pc:sldMkLst>
          <pc:docMk/>
          <pc:sldMk cId="3923523662" sldId="6238"/>
        </pc:sldMkLst>
      </pc:sldChg>
      <pc:sldChg chg="add del">
        <pc:chgData name="Dale Rintelman" userId="3015f9bd-f692-4206-b000-5b94df7f8e3b" providerId="ADAL" clId="{0BD8CC0A-8AAC-43FF-8D01-668E09233223}" dt="2021-10-17T12:22:19.685" v="24" actId="47"/>
        <pc:sldMkLst>
          <pc:docMk/>
          <pc:sldMk cId="2933296137" sldId="6372"/>
        </pc:sldMkLst>
      </pc:sldChg>
      <pc:sldChg chg="del">
        <pc:chgData name="Dale Rintelman" userId="3015f9bd-f692-4206-b000-5b94df7f8e3b" providerId="ADAL" clId="{0BD8CC0A-8AAC-43FF-8D01-668E09233223}" dt="2021-10-17T12:20:35.634" v="2" actId="47"/>
        <pc:sldMkLst>
          <pc:docMk/>
          <pc:sldMk cId="4063165551" sldId="6374"/>
        </pc:sldMkLst>
      </pc:sldChg>
      <pc:sldChg chg="del">
        <pc:chgData name="Dale Rintelman" userId="3015f9bd-f692-4206-b000-5b94df7f8e3b" providerId="ADAL" clId="{0BD8CC0A-8AAC-43FF-8D01-668E09233223}" dt="2021-10-17T12:20:38.305" v="4" actId="47"/>
        <pc:sldMkLst>
          <pc:docMk/>
          <pc:sldMk cId="566184262" sldId="6376"/>
        </pc:sldMkLst>
      </pc:sldChg>
      <pc:sldChg chg="add del">
        <pc:chgData name="Dale Rintelman" userId="3015f9bd-f692-4206-b000-5b94df7f8e3b" providerId="ADAL" clId="{0BD8CC0A-8AAC-43FF-8D01-668E09233223}" dt="2021-10-17T12:21:07.642" v="11" actId="47"/>
        <pc:sldMkLst>
          <pc:docMk/>
          <pc:sldMk cId="2298297810" sldId="6378"/>
        </pc:sldMkLst>
      </pc:sldChg>
      <pc:sldChg chg="add del">
        <pc:chgData name="Dale Rintelman" userId="3015f9bd-f692-4206-b000-5b94df7f8e3b" providerId="ADAL" clId="{0BD8CC0A-8AAC-43FF-8D01-668E09233223}" dt="2021-10-17T12:22:23.840" v="25" actId="47"/>
        <pc:sldMkLst>
          <pc:docMk/>
          <pc:sldMk cId="3376994403" sldId="6381"/>
        </pc:sldMkLst>
      </pc:sldChg>
      <pc:sldChg chg="add del">
        <pc:chgData name="Dale Rintelman" userId="3015f9bd-f692-4206-b000-5b94df7f8e3b" providerId="ADAL" clId="{0BD8CC0A-8AAC-43FF-8D01-668E09233223}" dt="2021-10-17T12:22:25.168" v="26" actId="47"/>
        <pc:sldMkLst>
          <pc:docMk/>
          <pc:sldMk cId="3239591005" sldId="6382"/>
        </pc:sldMkLst>
      </pc:sldChg>
      <pc:sldChg chg="del">
        <pc:chgData name="Dale Rintelman" userId="3015f9bd-f692-4206-b000-5b94df7f8e3b" providerId="ADAL" clId="{0BD8CC0A-8AAC-43FF-8D01-668E09233223}" dt="2021-10-17T12:20:36.540" v="3" actId="47"/>
        <pc:sldMkLst>
          <pc:docMk/>
          <pc:sldMk cId="3469070748" sldId="6390"/>
        </pc:sldMkLst>
      </pc:sldChg>
      <pc:sldChg chg="add del">
        <pc:chgData name="Dale Rintelman" userId="3015f9bd-f692-4206-b000-5b94df7f8e3b" providerId="ADAL" clId="{0BD8CC0A-8AAC-43FF-8D01-668E09233223}" dt="2021-10-17T12:22:07.133" v="21" actId="47"/>
        <pc:sldMkLst>
          <pc:docMk/>
          <pc:sldMk cId="3523233909" sldId="6397"/>
        </pc:sldMkLst>
      </pc:sldChg>
      <pc:sldChg chg="del">
        <pc:chgData name="Dale Rintelman" userId="3015f9bd-f692-4206-b000-5b94df7f8e3b" providerId="ADAL" clId="{0BD8CC0A-8AAC-43FF-8D01-668E09233223}" dt="2021-10-17T12:20:32.895" v="1" actId="47"/>
        <pc:sldMkLst>
          <pc:docMk/>
          <pc:sldMk cId="3508506548" sldId="6398"/>
        </pc:sldMkLst>
      </pc:sldChg>
      <pc:sldChg chg="add del">
        <pc:chgData name="Dale Rintelman" userId="3015f9bd-f692-4206-b000-5b94df7f8e3b" providerId="ADAL" clId="{0BD8CC0A-8AAC-43FF-8D01-668E09233223}" dt="2021-10-17T12:22:10.975" v="22" actId="47"/>
        <pc:sldMkLst>
          <pc:docMk/>
          <pc:sldMk cId="2924407959" sldId="6399"/>
        </pc:sldMkLst>
      </pc:sldChg>
      <pc:sldChg chg="add del">
        <pc:chgData name="Dale Rintelman" userId="3015f9bd-f692-4206-b000-5b94df7f8e3b" providerId="ADAL" clId="{0BD8CC0A-8AAC-43FF-8D01-668E09233223}" dt="2021-10-17T12:22:15.209" v="23" actId="47"/>
        <pc:sldMkLst>
          <pc:docMk/>
          <pc:sldMk cId="2603040793" sldId="640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10/17/2021</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10/17/2021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10/17/2021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10/17/2021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10/17/2021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10/17/2021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10/17/2021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10/17/2021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10/17/2021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10/17/2021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10/17/2021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10/17/2021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10/17/2021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10/17/2021</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250610" y="3048000"/>
            <a:ext cx="2835490" cy="234391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228600" eaLnBrk="1" hangingPunct="1">
              <a:lnSpc>
                <a:spcPct val="90000"/>
              </a:lnSpc>
              <a:spcBef>
                <a:spcPts val="0"/>
              </a:spcBef>
              <a:spcAft>
                <a:spcPts val="600"/>
              </a:spcAft>
              <a:buFont typeface="Arial" panose="020B0604020202020204" pitchFamily="34" charset="0"/>
              <a:buChar char="•"/>
            </a:pPr>
            <a:r>
              <a:rPr lang="en-US" sz="2800" b="1" dirty="0">
                <a:cs typeface="Arial" panose="020B0604020202020204" pitchFamily="34" charset="0"/>
              </a:rPr>
              <a:t>Lk 8:26-37</a:t>
            </a:r>
          </a:p>
          <a:p>
            <a:pPr marL="0" marR="38100" indent="-228600" eaLnBrk="1" hangingPunct="1">
              <a:lnSpc>
                <a:spcPct val="90000"/>
              </a:lnSpc>
              <a:spcBef>
                <a:spcPts val="0"/>
              </a:spcBef>
              <a:spcAft>
                <a:spcPts val="600"/>
              </a:spcAft>
              <a:buFont typeface="Arial" panose="020B0604020202020204" pitchFamily="34" charset="0"/>
              <a:buChar char="•"/>
            </a:pPr>
            <a:r>
              <a:rPr lang="en-US" sz="2800" b="1" dirty="0">
                <a:cs typeface="Arial" panose="020B0604020202020204" pitchFamily="34" charset="0"/>
              </a:rPr>
              <a:t>Mk 5:1-17</a:t>
            </a:r>
          </a:p>
          <a:p>
            <a:pPr marL="0" marR="38100" indent="-228600" eaLnBrk="1" hangingPunct="1">
              <a:lnSpc>
                <a:spcPct val="90000"/>
              </a:lnSpc>
              <a:spcBef>
                <a:spcPts val="0"/>
              </a:spcBef>
              <a:spcAft>
                <a:spcPts val="600"/>
              </a:spcAft>
              <a:buFont typeface="Arial" panose="020B0604020202020204" pitchFamily="34" charset="0"/>
              <a:buChar char="•"/>
            </a:pPr>
            <a:r>
              <a:rPr lang="en-US" sz="2800" b="1" dirty="0">
                <a:cs typeface="Arial" panose="020B0604020202020204" pitchFamily="34" charset="0"/>
              </a:rPr>
              <a:t>Mt 8:24-34</a:t>
            </a:r>
          </a:p>
          <a:p>
            <a:pPr marL="0" marR="38100" indent="-228600" eaLnBrk="1" hangingPunct="1">
              <a:lnSpc>
                <a:spcPct val="90000"/>
              </a:lnSpc>
              <a:spcBef>
                <a:spcPts val="0"/>
              </a:spcBef>
              <a:spcAft>
                <a:spcPts val="600"/>
              </a:spcAft>
              <a:buFont typeface="Arial" panose="020B0604020202020204" pitchFamily="34" charset="0"/>
              <a:buChar char="•"/>
            </a:pPr>
            <a:r>
              <a:rPr lang="en-US" sz="2800" b="1" dirty="0">
                <a:cs typeface="Arial" panose="020B0604020202020204" pitchFamily="34" charset="0"/>
              </a:rPr>
              <a:t>Mt 4:24</a:t>
            </a:r>
          </a:p>
          <a:p>
            <a:pPr marL="0" marR="0" indent="0" algn="l">
              <a:spcBef>
                <a:spcPts val="0"/>
              </a:spcBef>
              <a:spcAft>
                <a:spcPts val="0"/>
              </a:spcAft>
            </a:pPr>
            <a:r>
              <a:rPr lang="en-US" sz="1800" kern="1400" dirty="0">
                <a:ln>
                  <a:noFill/>
                </a:ln>
                <a:solidFill>
                  <a:srgbClr val="000000"/>
                </a:solidFill>
                <a:effectLst/>
                <a:latin typeface="Times New Roman" panose="02020603050405020304" pitchFamily="18" charset="0"/>
              </a:rPr>
              <a:t> </a:t>
            </a:r>
          </a:p>
          <a:p>
            <a:pPr marL="0" marR="38100" indent="-228600" eaLnBrk="1" hangingPunct="1">
              <a:lnSpc>
                <a:spcPct val="90000"/>
              </a:lnSpc>
              <a:spcBef>
                <a:spcPts val="0"/>
              </a:spcBef>
              <a:spcAft>
                <a:spcPts val="600"/>
              </a:spcAft>
              <a:buFont typeface="Arial" panose="020B0604020202020204" pitchFamily="34" charset="0"/>
              <a:buChar char="•"/>
            </a:pPr>
            <a:endParaRPr lang="en-US" sz="2800" b="1" dirty="0">
              <a:cs typeface="Arial" panose="020B0604020202020204" pitchFamily="34" charset="0"/>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250611" y="6002255"/>
            <a:ext cx="28354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10/17/21</a:t>
            </a:r>
          </a:p>
        </p:txBody>
      </p:sp>
      <p:sp>
        <p:nvSpPr>
          <p:cNvPr id="8" name="TextBox 9">
            <a:extLst>
              <a:ext uri="{FF2B5EF4-FFF2-40B4-BE49-F238E27FC236}">
                <a16:creationId xmlns:a16="http://schemas.microsoft.com/office/drawing/2014/main" id="{6A25E6E1-65DF-42A3-8DCE-6587F8F9DC9C}"/>
              </a:ext>
            </a:extLst>
          </p:cNvPr>
          <p:cNvSpPr txBox="1">
            <a:spLocks noChangeArrowheads="1"/>
          </p:cNvSpPr>
          <p:nvPr/>
        </p:nvSpPr>
        <p:spPr bwMode="auto">
          <a:xfrm>
            <a:off x="-30010" y="274209"/>
            <a:ext cx="917401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dirty="0">
                <a:cs typeface="Arial" panose="020B0604020202020204" pitchFamily="34" charset="0"/>
              </a:rPr>
              <a:t>Following Jesus </a:t>
            </a:r>
            <a:r>
              <a:rPr lang="en-US" sz="3600" b="1" i="1" dirty="0">
                <a:cs typeface="Arial" panose="020B0604020202020204" pitchFamily="34" charset="0"/>
              </a:rPr>
              <a:t>Part 3</a:t>
            </a:r>
          </a:p>
          <a:p>
            <a:pPr marR="38100" algn="ctr">
              <a:spcBef>
                <a:spcPts val="0"/>
              </a:spcBef>
              <a:spcAft>
                <a:spcPts val="600"/>
              </a:spcAft>
            </a:pPr>
            <a:r>
              <a:rPr lang="en-US" sz="3200" b="1" i="1" kern="1200" dirty="0">
                <a:ln>
                  <a:noFill/>
                </a:ln>
                <a:solidFill>
                  <a:srgbClr val="000000"/>
                </a:solidFill>
                <a:effectLst/>
                <a:latin typeface="Calibri" panose="020F0502020204030204" pitchFamily="34" charset="0"/>
              </a:rPr>
              <a:t>A Legion, some Swine and a Deliverance</a:t>
            </a:r>
            <a:endParaRPr lang="en-US" sz="4800" b="1" i="1" dirty="0">
              <a:cs typeface="Arial" panose="020B0604020202020204" pitchFamily="34" charset="0"/>
            </a:endParaRPr>
          </a:p>
        </p:txBody>
      </p:sp>
      <p:pic>
        <p:nvPicPr>
          <p:cNvPr id="9" name="Picture 8" descr="A group of people on a beach&#10;&#10;Description automatically generated with medium confidence">
            <a:extLst>
              <a:ext uri="{FF2B5EF4-FFF2-40B4-BE49-F238E27FC236}">
                <a16:creationId xmlns:a16="http://schemas.microsoft.com/office/drawing/2014/main" id="{C3398F7C-37B3-4AB0-AFD9-F5B998767059}"/>
              </a:ext>
            </a:extLst>
          </p:cNvPr>
          <p:cNvPicPr>
            <a:picLocks noChangeAspect="1"/>
          </p:cNvPicPr>
          <p:nvPr/>
        </p:nvPicPr>
        <p:blipFill rotWithShape="1">
          <a:blip r:embed="rId2">
            <a:extLst>
              <a:ext uri="{28A0092B-C50C-407E-A947-70E740481C1C}">
                <a14:useLocalDpi xmlns:a14="http://schemas.microsoft.com/office/drawing/2010/main" val="0"/>
              </a:ext>
            </a:extLst>
          </a:blip>
          <a:srcRect l="2" r="10698"/>
          <a:stretch/>
        </p:blipFill>
        <p:spPr>
          <a:xfrm>
            <a:off x="3481323" y="1673120"/>
            <a:ext cx="5669280" cy="5186353"/>
          </a:xfrm>
          <a:prstGeom prst="rect">
            <a:avLst/>
          </a:prstGeom>
        </p:spPr>
      </p:pic>
    </p:spTree>
    <p:extLst>
      <p:ext uri="{BB962C8B-B14F-4D97-AF65-F5344CB8AC3E}">
        <p14:creationId xmlns:p14="http://schemas.microsoft.com/office/powerpoint/2010/main" val="407206935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741485" y="2133600"/>
            <a:ext cx="76962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u="sng" dirty="0">
                <a:uFill>
                  <a:solidFill>
                    <a:srgbClr val="3E0000"/>
                  </a:solidFill>
                </a:uFill>
                <a:cs typeface="Arial" panose="020B0604020202020204" pitchFamily="34" charset="0"/>
              </a:rPr>
              <a:t>Legion</a:t>
            </a:r>
            <a:r>
              <a:rPr lang="en-US" sz="6000" b="1" dirty="0">
                <a:uFill>
                  <a:solidFill>
                    <a:srgbClr val="3E0000"/>
                  </a:solidFill>
                </a:uFill>
                <a:cs typeface="Arial" panose="020B0604020202020204" pitchFamily="34" charset="0"/>
              </a:rPr>
              <a:t> is the ultimate </a:t>
            </a:r>
            <a:r>
              <a:rPr lang="en-US" sz="6000" b="1" u="sng" dirty="0">
                <a:uFill>
                  <a:solidFill>
                    <a:srgbClr val="3E0000"/>
                  </a:solidFill>
                </a:uFill>
                <a:cs typeface="Arial" panose="020B0604020202020204" pitchFamily="34" charset="0"/>
              </a:rPr>
              <a:t>bondage</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story</a:t>
            </a:r>
            <a:r>
              <a:rPr lang="en-US" sz="6000" b="1" dirty="0">
                <a:uFill>
                  <a:solidFill>
                    <a:srgbClr val="3E0000"/>
                  </a:solidFill>
                </a:uFill>
                <a:cs typeface="Arial" panose="020B0604020202020204" pitchFamily="34" charset="0"/>
              </a:rPr>
              <a:t>.</a:t>
            </a:r>
          </a:p>
        </p:txBody>
      </p:sp>
      <p:sp>
        <p:nvSpPr>
          <p:cNvPr id="2" name="Explosion: 8 Points 1">
            <a:extLst>
              <a:ext uri="{FF2B5EF4-FFF2-40B4-BE49-F238E27FC236}">
                <a16:creationId xmlns:a16="http://schemas.microsoft.com/office/drawing/2014/main" id="{DE78751A-7DB8-4226-8B03-E8297DF780B1}"/>
              </a:ext>
            </a:extLst>
          </p:cNvPr>
          <p:cNvSpPr/>
          <p:nvPr/>
        </p:nvSpPr>
        <p:spPr>
          <a:xfrm>
            <a:off x="1905000" y="1466474"/>
            <a:ext cx="306061"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2404812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741485" y="2133600"/>
            <a:ext cx="76962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u="sng" dirty="0">
                <a:uFill>
                  <a:solidFill>
                    <a:srgbClr val="3E0000"/>
                  </a:solidFill>
                </a:uFill>
                <a:cs typeface="Arial" panose="020B0604020202020204" pitchFamily="34" charset="0"/>
              </a:rPr>
              <a:t>Fear</a:t>
            </a:r>
            <a:r>
              <a:rPr lang="en-US" sz="6000" b="1" dirty="0">
                <a:uFill>
                  <a:solidFill>
                    <a:srgbClr val="3E0000"/>
                  </a:solidFill>
                </a:uFill>
                <a:cs typeface="Arial" panose="020B0604020202020204" pitchFamily="34" charset="0"/>
              </a:rPr>
              <a:t> is the </a:t>
            </a:r>
            <a:r>
              <a:rPr lang="en-US" sz="6000" b="1" u="sng" dirty="0">
                <a:uFill>
                  <a:solidFill>
                    <a:srgbClr val="3E0000"/>
                  </a:solidFill>
                </a:uFill>
                <a:cs typeface="Arial" panose="020B0604020202020204" pitchFamily="34" charset="0"/>
              </a:rPr>
              <a:t>perceptible</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theme</a:t>
            </a:r>
            <a:r>
              <a:rPr lang="en-US" sz="6000" b="1" dirty="0">
                <a:uFill>
                  <a:solidFill>
                    <a:srgbClr val="3E0000"/>
                  </a:solidFill>
                </a:uFill>
                <a:cs typeface="Arial" panose="020B0604020202020204" pitchFamily="34" charset="0"/>
              </a:rPr>
              <a:t>.</a:t>
            </a:r>
          </a:p>
        </p:txBody>
      </p:sp>
      <p:sp>
        <p:nvSpPr>
          <p:cNvPr id="2" name="Explosion: 8 Points 1">
            <a:extLst>
              <a:ext uri="{FF2B5EF4-FFF2-40B4-BE49-F238E27FC236}">
                <a16:creationId xmlns:a16="http://schemas.microsoft.com/office/drawing/2014/main" id="{DE78751A-7DB8-4226-8B03-E8297DF780B1}"/>
              </a:ext>
            </a:extLst>
          </p:cNvPr>
          <p:cNvSpPr/>
          <p:nvPr/>
        </p:nvSpPr>
        <p:spPr>
          <a:xfrm>
            <a:off x="2209800" y="1524000"/>
            <a:ext cx="306061"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35019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762000" y="1524000"/>
            <a:ext cx="7620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6000" b="1" dirty="0">
                <a:cs typeface="Arial" panose="020B0604020202020204" pitchFamily="34" charset="0"/>
              </a:rPr>
              <a:t>Fear is crippling because in it we are 100% Myopic!</a:t>
            </a:r>
            <a:endParaRPr lang="en-US" sz="6000" i="1" dirty="0">
              <a:cs typeface="Arial" panose="020B0604020202020204" pitchFamily="34" charset="0"/>
            </a:endParaRPr>
          </a:p>
        </p:txBody>
      </p:sp>
    </p:spTree>
    <p:extLst>
      <p:ext uri="{BB962C8B-B14F-4D97-AF65-F5344CB8AC3E}">
        <p14:creationId xmlns:p14="http://schemas.microsoft.com/office/powerpoint/2010/main" val="222821026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3000" fill="hold"/>
                                        <p:tgtEl>
                                          <p:spTgt spid="6"/>
                                        </p:tgtEl>
                                        <p:attrNameLst>
                                          <p:attrName>ppt_x</p:attrName>
                                        </p:attrNameLst>
                                      </p:cBhvr>
                                      <p:tavLst>
                                        <p:tav tm="0">
                                          <p:val>
                                            <p:strVal val="#ppt_x"/>
                                          </p:val>
                                        </p:tav>
                                        <p:tav tm="100000">
                                          <p:val>
                                            <p:strVal val="#ppt_x"/>
                                          </p:val>
                                        </p:tav>
                                      </p:tavLst>
                                    </p:anim>
                                    <p:anim calcmode="lin" valueType="num">
                                      <p:cBhvr additive="base">
                                        <p:cTn id="8"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304800" y="382012"/>
            <a:ext cx="8534400" cy="609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5400" b="1" dirty="0">
                <a:cs typeface="Arial" panose="020B0604020202020204" pitchFamily="34" charset="0"/>
              </a:rPr>
              <a:t>Jesus desires to reveal His Power, Authority and Love when we are experiencing our maximum separation from Him and His plans. </a:t>
            </a:r>
            <a:r>
              <a:rPr lang="en-US" sz="6000" i="1" dirty="0">
                <a:cs typeface="Arial" panose="020B0604020202020204" pitchFamily="34" charset="0"/>
              </a:rPr>
              <a:t>i.e. Fear!</a:t>
            </a:r>
          </a:p>
        </p:txBody>
      </p:sp>
    </p:spTree>
    <p:extLst>
      <p:ext uri="{BB962C8B-B14F-4D97-AF65-F5344CB8AC3E}">
        <p14:creationId xmlns:p14="http://schemas.microsoft.com/office/powerpoint/2010/main" val="112846955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3000" fill="hold"/>
                                        <p:tgtEl>
                                          <p:spTgt spid="6"/>
                                        </p:tgtEl>
                                        <p:attrNameLst>
                                          <p:attrName>ppt_x</p:attrName>
                                        </p:attrNameLst>
                                      </p:cBhvr>
                                      <p:tavLst>
                                        <p:tav tm="0">
                                          <p:val>
                                            <p:strVal val="#ppt_x"/>
                                          </p:val>
                                        </p:tav>
                                        <p:tav tm="100000">
                                          <p:val>
                                            <p:strVal val="#ppt_x"/>
                                          </p:val>
                                        </p:tav>
                                      </p:tavLst>
                                    </p:anim>
                                    <p:anim calcmode="lin" valueType="num">
                                      <p:cBhvr additive="base">
                                        <p:cTn id="8"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AED7CA-AB82-4861-981C-D9493C3BB653}"/>
              </a:ext>
            </a:extLst>
          </p:cNvPr>
          <p:cNvSpPr txBox="1">
            <a:spLocks noChangeArrowheads="1"/>
          </p:cNvSpPr>
          <p:nvPr/>
        </p:nvSpPr>
        <p:spPr bwMode="auto">
          <a:xfrm>
            <a:off x="609600" y="762000"/>
            <a:ext cx="8077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600" b="1" dirty="0">
                <a:effectLst/>
                <a:cs typeface="Arial" panose="020B0604020202020204" pitchFamily="34" charset="0"/>
              </a:rPr>
              <a:t>And when he got into the boat, his disciples followed him. </a:t>
            </a:r>
            <a:r>
              <a:rPr lang="en-US" sz="3600" b="1" baseline="30000" dirty="0">
                <a:effectLst/>
                <a:cs typeface="Arial" panose="020B0604020202020204" pitchFamily="34" charset="0"/>
              </a:rPr>
              <a:t>24 </a:t>
            </a:r>
            <a:r>
              <a:rPr lang="en-US" sz="3600" b="1" dirty="0">
                <a:effectLst/>
                <a:cs typeface="Arial" panose="020B0604020202020204" pitchFamily="34" charset="0"/>
              </a:rPr>
              <a:t>And behold, there arose a great storm on the sea, so that the boat was being swamped by the waves; but he was asleep. </a:t>
            </a:r>
            <a:r>
              <a:rPr lang="en-US" sz="3600" b="1" baseline="30000" dirty="0">
                <a:effectLst/>
                <a:cs typeface="Arial" panose="020B0604020202020204" pitchFamily="34" charset="0"/>
              </a:rPr>
              <a:t>25 </a:t>
            </a:r>
            <a:r>
              <a:rPr lang="en-US" sz="3600" b="1" dirty="0">
                <a:effectLst/>
                <a:cs typeface="Arial" panose="020B0604020202020204" pitchFamily="34" charset="0"/>
              </a:rPr>
              <a:t>And they went and woke him, saying, “Save us, Lord; we are perishing.”	</a:t>
            </a:r>
            <a:r>
              <a:rPr lang="en-US" sz="2800" b="1" dirty="0">
                <a:cs typeface="Arial" panose="020B0604020202020204" pitchFamily="34" charset="0"/>
              </a:rPr>
              <a:t>Mt 8:23-25</a:t>
            </a:r>
          </a:p>
        </p:txBody>
      </p:sp>
    </p:spTree>
    <p:extLst>
      <p:ext uri="{BB962C8B-B14F-4D97-AF65-F5344CB8AC3E}">
        <p14:creationId xmlns:p14="http://schemas.microsoft.com/office/powerpoint/2010/main" val="573003889"/>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AED7CA-AB82-4861-981C-D9493C3BB653}"/>
              </a:ext>
            </a:extLst>
          </p:cNvPr>
          <p:cNvSpPr txBox="1">
            <a:spLocks noChangeArrowheads="1"/>
          </p:cNvSpPr>
          <p:nvPr/>
        </p:nvSpPr>
        <p:spPr bwMode="auto">
          <a:xfrm>
            <a:off x="533400" y="990600"/>
            <a:ext cx="80772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600" b="1" dirty="0">
                <a:effectLst/>
                <a:cs typeface="Arial" panose="020B0604020202020204" pitchFamily="34" charset="0"/>
              </a:rPr>
              <a:t>And he said to them, “Why are you afraid, O you of little faith?” Then he rose and rebuked the winds and the sea, and there was a great calm. </a:t>
            </a:r>
            <a:r>
              <a:rPr lang="en-US" sz="3600" b="1" baseline="30000" dirty="0">
                <a:effectLst/>
                <a:cs typeface="Arial" panose="020B0604020202020204" pitchFamily="34" charset="0"/>
              </a:rPr>
              <a:t>27 </a:t>
            </a:r>
            <a:r>
              <a:rPr lang="en-US" sz="3600" b="1" dirty="0">
                <a:effectLst/>
                <a:cs typeface="Arial" panose="020B0604020202020204" pitchFamily="34" charset="0"/>
              </a:rPr>
              <a:t>And the men marveled, saying, “What sort of man is this, that even winds and sea obey him?”	</a:t>
            </a:r>
            <a:r>
              <a:rPr lang="en-US" sz="2800" b="1" dirty="0">
                <a:cs typeface="Arial" panose="020B0604020202020204" pitchFamily="34" charset="0"/>
              </a:rPr>
              <a:t>Mt 8:26-27</a:t>
            </a:r>
          </a:p>
        </p:txBody>
      </p:sp>
      <p:sp>
        <p:nvSpPr>
          <p:cNvPr id="3" name="Rectangle: Rounded Corners 2">
            <a:extLst>
              <a:ext uri="{FF2B5EF4-FFF2-40B4-BE49-F238E27FC236}">
                <a16:creationId xmlns:a16="http://schemas.microsoft.com/office/drawing/2014/main" id="{C5B51FD5-F026-4799-A9A4-A260A5057EE9}"/>
              </a:ext>
            </a:extLst>
          </p:cNvPr>
          <p:cNvSpPr/>
          <p:nvPr/>
        </p:nvSpPr>
        <p:spPr>
          <a:xfrm>
            <a:off x="3276600" y="2133600"/>
            <a:ext cx="1905000" cy="5334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5D455A5F-A3BF-418F-8BF5-C9BB681490CF}"/>
              </a:ext>
            </a:extLst>
          </p:cNvPr>
          <p:cNvCxnSpPr/>
          <p:nvPr/>
        </p:nvCxnSpPr>
        <p:spPr>
          <a:xfrm>
            <a:off x="5334000" y="2667000"/>
            <a:ext cx="2895600" cy="0"/>
          </a:xfrm>
          <a:prstGeom prst="line">
            <a:avLst/>
          </a:prstGeom>
          <a:ln w="50800">
            <a:solidFill>
              <a:srgbClr val="3E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23867BF-7307-4350-8BA1-2C304D8665DD}"/>
              </a:ext>
            </a:extLst>
          </p:cNvPr>
          <p:cNvCxnSpPr>
            <a:cxnSpLocks/>
          </p:cNvCxnSpPr>
          <p:nvPr/>
        </p:nvCxnSpPr>
        <p:spPr>
          <a:xfrm>
            <a:off x="533400" y="3200400"/>
            <a:ext cx="1752600" cy="0"/>
          </a:xfrm>
          <a:prstGeom prst="line">
            <a:avLst/>
          </a:prstGeom>
          <a:ln w="50800">
            <a:solidFill>
              <a:srgbClr val="3E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0737284"/>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723900" y="2133600"/>
            <a:ext cx="76962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u="sng" dirty="0">
                <a:uFill>
                  <a:solidFill>
                    <a:srgbClr val="3E0000"/>
                  </a:solidFill>
                </a:uFill>
                <a:cs typeface="Arial" panose="020B0604020202020204" pitchFamily="34" charset="0"/>
              </a:rPr>
              <a:t>Freedom</a:t>
            </a:r>
          </a:p>
          <a:p>
            <a:pPr algn="ctr">
              <a:spcAft>
                <a:spcPts val="600"/>
              </a:spcAft>
              <a:tabLst>
                <a:tab pos="7780338" algn="r"/>
              </a:tabLst>
            </a:pPr>
            <a:r>
              <a:rPr lang="en-US" sz="6000" b="1" dirty="0">
                <a:uFill>
                  <a:solidFill>
                    <a:srgbClr val="3E0000"/>
                  </a:solidFill>
                </a:uFill>
                <a:cs typeface="Arial" panose="020B0604020202020204" pitchFamily="34" charset="0"/>
              </a:rPr>
              <a:t>requires a</a:t>
            </a:r>
          </a:p>
          <a:p>
            <a:pPr algn="ctr">
              <a:spcAft>
                <a:spcPts val="600"/>
              </a:spcAft>
              <a:tabLst>
                <a:tab pos="7780338" algn="r"/>
              </a:tabLst>
            </a:pPr>
            <a:r>
              <a:rPr lang="en-US" sz="6000" b="1" u="sng" dirty="0">
                <a:uFill>
                  <a:solidFill>
                    <a:srgbClr val="3E0000"/>
                  </a:solidFill>
                </a:uFill>
                <a:cs typeface="Arial" panose="020B0604020202020204" pitchFamily="34" charset="0"/>
              </a:rPr>
              <a:t>territorial</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battle</a:t>
            </a:r>
            <a:r>
              <a:rPr lang="en-US" sz="6000" b="1" dirty="0">
                <a:uFill>
                  <a:solidFill>
                    <a:srgbClr val="3E0000"/>
                  </a:solidFill>
                </a:uFill>
                <a:cs typeface="Arial" panose="020B0604020202020204" pitchFamily="34" charset="0"/>
              </a:rPr>
              <a:t>!</a:t>
            </a:r>
          </a:p>
        </p:txBody>
      </p:sp>
      <p:sp>
        <p:nvSpPr>
          <p:cNvPr id="2" name="Explosion: 8 Points 1">
            <a:extLst>
              <a:ext uri="{FF2B5EF4-FFF2-40B4-BE49-F238E27FC236}">
                <a16:creationId xmlns:a16="http://schemas.microsoft.com/office/drawing/2014/main" id="{DE78751A-7DB8-4226-8B03-E8297DF780B1}"/>
              </a:ext>
            </a:extLst>
          </p:cNvPr>
          <p:cNvSpPr/>
          <p:nvPr/>
        </p:nvSpPr>
        <p:spPr>
          <a:xfrm>
            <a:off x="2514600" y="1708190"/>
            <a:ext cx="306061"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9638804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AED7CA-AB82-4861-981C-D9493C3BB653}"/>
              </a:ext>
            </a:extLst>
          </p:cNvPr>
          <p:cNvSpPr txBox="1">
            <a:spLocks noChangeArrowheads="1"/>
          </p:cNvSpPr>
          <p:nvPr/>
        </p:nvSpPr>
        <p:spPr bwMode="auto">
          <a:xfrm>
            <a:off x="533400" y="228600"/>
            <a:ext cx="80772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600" b="1" dirty="0">
                <a:effectLst/>
                <a:cs typeface="Arial" panose="020B0604020202020204" pitchFamily="34" charset="0"/>
              </a:rPr>
              <a:t>Then they sailed to the country of the Gerasenes, which is opposite Galilee. </a:t>
            </a:r>
            <a:r>
              <a:rPr lang="en-US" sz="3600" b="1" baseline="30000" dirty="0">
                <a:effectLst/>
                <a:cs typeface="Arial" panose="020B0604020202020204" pitchFamily="34" charset="0"/>
              </a:rPr>
              <a:t>27 </a:t>
            </a:r>
            <a:r>
              <a:rPr lang="en-US" sz="3600" b="1" dirty="0">
                <a:effectLst/>
                <a:cs typeface="Arial" panose="020B0604020202020204" pitchFamily="34" charset="0"/>
              </a:rPr>
              <a:t>When Jesus had stepped out on land, there met him a man from the city who had demons. For a long time he had worn no clothes, and he had not lived in a house but among the tombs. </a:t>
            </a:r>
            <a:r>
              <a:rPr lang="en-US" sz="3600" b="1" baseline="30000" dirty="0">
                <a:effectLst/>
                <a:cs typeface="Arial" panose="020B0604020202020204" pitchFamily="34" charset="0"/>
              </a:rPr>
              <a:t>28 </a:t>
            </a:r>
            <a:r>
              <a:rPr lang="en-US" sz="3600" b="1" dirty="0">
                <a:effectLst/>
                <a:cs typeface="Arial" panose="020B0604020202020204" pitchFamily="34" charset="0"/>
              </a:rPr>
              <a:t>When he saw Jesus, he cried out and fell down before him and said with a loud voice…	</a:t>
            </a:r>
            <a:r>
              <a:rPr lang="en-US" sz="2800" b="1" dirty="0">
                <a:cs typeface="Arial" panose="020B0604020202020204" pitchFamily="34" charset="0"/>
              </a:rPr>
              <a:t>Lk 8:25-28a</a:t>
            </a:r>
          </a:p>
        </p:txBody>
      </p:sp>
    </p:spTree>
    <p:extLst>
      <p:ext uri="{BB962C8B-B14F-4D97-AF65-F5344CB8AC3E}">
        <p14:creationId xmlns:p14="http://schemas.microsoft.com/office/powerpoint/2010/main" val="1606528349"/>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AED7CA-AB82-4861-981C-D9493C3BB653}"/>
              </a:ext>
            </a:extLst>
          </p:cNvPr>
          <p:cNvSpPr txBox="1">
            <a:spLocks noChangeArrowheads="1"/>
          </p:cNvSpPr>
          <p:nvPr/>
        </p:nvSpPr>
        <p:spPr bwMode="auto">
          <a:xfrm>
            <a:off x="457200" y="609600"/>
            <a:ext cx="82296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600" dirty="0">
                <a:solidFill>
                  <a:schemeClr val="accent6">
                    <a:lumMod val="50000"/>
                  </a:schemeClr>
                </a:solidFill>
                <a:effectLst/>
                <a:cs typeface="Arial" panose="020B0604020202020204" pitchFamily="34" charset="0"/>
              </a:rPr>
              <a:t>“What have you to do with me, Jesus, Son of the Most High God? I beg you, do not torment me.” </a:t>
            </a:r>
            <a:r>
              <a:rPr lang="en-US" sz="3600" b="1" baseline="30000" dirty="0">
                <a:effectLst/>
                <a:cs typeface="Arial" panose="020B0604020202020204" pitchFamily="34" charset="0"/>
              </a:rPr>
              <a:t>29 </a:t>
            </a:r>
            <a:r>
              <a:rPr lang="en-US" sz="3600" b="1" dirty="0">
                <a:effectLst/>
                <a:cs typeface="Arial" panose="020B0604020202020204" pitchFamily="34" charset="0"/>
              </a:rPr>
              <a:t>For he had com-manded the unclean spirit to come out of the man</a:t>
            </a:r>
            <a:r>
              <a:rPr lang="en-US" sz="3600" i="1" dirty="0">
                <a:effectLst/>
                <a:cs typeface="Arial" panose="020B0604020202020204" pitchFamily="34" charset="0"/>
              </a:rPr>
              <a:t>. </a:t>
            </a:r>
            <a:r>
              <a:rPr lang="en-US" sz="3600" dirty="0">
                <a:effectLst/>
                <a:cs typeface="Arial" panose="020B0604020202020204" pitchFamily="34" charset="0"/>
              </a:rPr>
              <a:t>(For many a time it had seized him. He was kept under guard and bound with chains and shackles, but he would break the bonds and be driven by the demon into the desert.)</a:t>
            </a:r>
            <a:r>
              <a:rPr lang="en-US" sz="3600" b="1" dirty="0">
                <a:effectLst/>
                <a:cs typeface="Arial" panose="020B0604020202020204" pitchFamily="34" charset="0"/>
              </a:rPr>
              <a:t> </a:t>
            </a:r>
            <a:r>
              <a:rPr lang="en-US" sz="3400" b="1" dirty="0">
                <a:effectLst/>
                <a:cs typeface="Arial" panose="020B0604020202020204" pitchFamily="34" charset="0"/>
              </a:rPr>
              <a:t>	</a:t>
            </a:r>
            <a:r>
              <a:rPr lang="en-US" sz="2800" b="1" dirty="0">
                <a:cs typeface="Arial" panose="020B0604020202020204" pitchFamily="34" charset="0"/>
              </a:rPr>
              <a:t>Lk 8:28-29</a:t>
            </a:r>
          </a:p>
        </p:txBody>
      </p:sp>
    </p:spTree>
    <p:extLst>
      <p:ext uri="{BB962C8B-B14F-4D97-AF65-F5344CB8AC3E}">
        <p14:creationId xmlns:p14="http://schemas.microsoft.com/office/powerpoint/2010/main" val="3122293785"/>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AED7CA-AB82-4861-981C-D9493C3BB653}"/>
              </a:ext>
            </a:extLst>
          </p:cNvPr>
          <p:cNvSpPr txBox="1">
            <a:spLocks noChangeArrowheads="1"/>
          </p:cNvSpPr>
          <p:nvPr/>
        </p:nvSpPr>
        <p:spPr bwMode="auto">
          <a:xfrm>
            <a:off x="533400" y="612844"/>
            <a:ext cx="80772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600" b="1" dirty="0">
                <a:effectLst/>
                <a:cs typeface="Arial" panose="020B0604020202020204" pitchFamily="34" charset="0"/>
              </a:rPr>
              <a:t>Jesus then asked him, “What is your name?” And he said, “Legion,” for many demons had entered him. </a:t>
            </a:r>
            <a:r>
              <a:rPr lang="en-US" sz="3600" b="1" baseline="30000" dirty="0">
                <a:effectLst/>
                <a:cs typeface="Arial" panose="020B0604020202020204" pitchFamily="34" charset="0"/>
              </a:rPr>
              <a:t>31 </a:t>
            </a:r>
            <a:r>
              <a:rPr lang="en-US" sz="3600" b="1" dirty="0">
                <a:effectLst/>
                <a:cs typeface="Arial" panose="020B0604020202020204" pitchFamily="34" charset="0"/>
              </a:rPr>
              <a:t>And they begged him not to command them to depart into the abyss. </a:t>
            </a:r>
            <a:r>
              <a:rPr lang="en-US" sz="3600" b="1" baseline="30000" dirty="0">
                <a:effectLst/>
                <a:cs typeface="Arial" panose="020B0604020202020204" pitchFamily="34" charset="0"/>
              </a:rPr>
              <a:t>32 </a:t>
            </a:r>
            <a:r>
              <a:rPr lang="en-US" sz="3600" b="1" dirty="0">
                <a:effectLst/>
                <a:cs typeface="Arial" panose="020B0604020202020204" pitchFamily="34" charset="0"/>
              </a:rPr>
              <a:t>Now a large herd of pigs was feeding there on the hillside, and they begged him to let them enter these. So, he gave them permission. 	</a:t>
            </a:r>
            <a:r>
              <a:rPr lang="en-US" sz="2800" b="1" dirty="0">
                <a:cs typeface="Arial" panose="020B0604020202020204" pitchFamily="34" charset="0"/>
              </a:rPr>
              <a:t>Lk 8:30-32</a:t>
            </a:r>
          </a:p>
        </p:txBody>
      </p:sp>
    </p:spTree>
    <p:extLst>
      <p:ext uri="{BB962C8B-B14F-4D97-AF65-F5344CB8AC3E}">
        <p14:creationId xmlns:p14="http://schemas.microsoft.com/office/powerpoint/2010/main" val="3618471713"/>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AED7CA-AB82-4861-981C-D9493C3BB653}"/>
              </a:ext>
            </a:extLst>
          </p:cNvPr>
          <p:cNvSpPr txBox="1">
            <a:spLocks noChangeArrowheads="1"/>
          </p:cNvSpPr>
          <p:nvPr/>
        </p:nvSpPr>
        <p:spPr bwMode="auto">
          <a:xfrm>
            <a:off x="342900" y="228600"/>
            <a:ext cx="84582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400" b="1" dirty="0">
                <a:effectLst/>
                <a:cs typeface="Arial" panose="020B0604020202020204" pitchFamily="34" charset="0"/>
              </a:rPr>
              <a:t>Then the demons came out of the man and entered the pigs, and the herd rushed down the steep bank into the lake and drowned. </a:t>
            </a:r>
            <a:r>
              <a:rPr lang="en-US" sz="3400" b="1" baseline="30000" dirty="0">
                <a:effectLst/>
                <a:cs typeface="Arial" panose="020B0604020202020204" pitchFamily="34" charset="0"/>
              </a:rPr>
              <a:t>34 </a:t>
            </a:r>
            <a:r>
              <a:rPr lang="en-US" sz="3400" b="1" dirty="0">
                <a:effectLst/>
                <a:cs typeface="Arial" panose="020B0604020202020204" pitchFamily="34" charset="0"/>
              </a:rPr>
              <a:t>When the herdsmen saw what had happened, they fled and told it in the city and in the country. </a:t>
            </a:r>
            <a:r>
              <a:rPr lang="en-US" sz="3400" b="1" baseline="30000" dirty="0">
                <a:effectLst/>
                <a:cs typeface="Arial" panose="020B0604020202020204" pitchFamily="34" charset="0"/>
              </a:rPr>
              <a:t>35 </a:t>
            </a:r>
            <a:r>
              <a:rPr lang="en-US" sz="3400" b="1" dirty="0">
                <a:effectLst/>
                <a:cs typeface="Arial" panose="020B0604020202020204" pitchFamily="34" charset="0"/>
              </a:rPr>
              <a:t>Then people went out to see what had happened, and they came to Jesus and found the man from whom the demons had gone, sitting at the feet of Jesus, clothed and in his right mind, and they were afraid.	</a:t>
            </a:r>
            <a:r>
              <a:rPr lang="en-US" sz="2800" b="1" dirty="0">
                <a:cs typeface="Arial" panose="020B0604020202020204" pitchFamily="34" charset="0"/>
              </a:rPr>
              <a:t>Lk 8:33-35</a:t>
            </a:r>
          </a:p>
        </p:txBody>
      </p:sp>
    </p:spTree>
    <p:extLst>
      <p:ext uri="{BB962C8B-B14F-4D97-AF65-F5344CB8AC3E}">
        <p14:creationId xmlns:p14="http://schemas.microsoft.com/office/powerpoint/2010/main" val="2659788055"/>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AED7CA-AB82-4861-981C-D9493C3BB653}"/>
              </a:ext>
            </a:extLst>
          </p:cNvPr>
          <p:cNvSpPr txBox="1">
            <a:spLocks noChangeArrowheads="1"/>
          </p:cNvSpPr>
          <p:nvPr/>
        </p:nvSpPr>
        <p:spPr bwMode="auto">
          <a:xfrm>
            <a:off x="533400" y="889843"/>
            <a:ext cx="80772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600" b="1" dirty="0">
                <a:effectLst/>
                <a:cs typeface="Arial" panose="020B0604020202020204" pitchFamily="34" charset="0"/>
              </a:rPr>
              <a:t>And those who had seen it told them how the demon-possessed man had been healed. </a:t>
            </a:r>
            <a:r>
              <a:rPr lang="en-US" sz="3600" b="1" baseline="30000" dirty="0">
                <a:effectLst/>
                <a:cs typeface="Arial" panose="020B0604020202020204" pitchFamily="34" charset="0"/>
              </a:rPr>
              <a:t>37 </a:t>
            </a:r>
            <a:r>
              <a:rPr lang="en-US" sz="3600" b="1" dirty="0">
                <a:effectLst/>
                <a:cs typeface="Arial" panose="020B0604020202020204" pitchFamily="34" charset="0"/>
              </a:rPr>
              <a:t>Then all the people of the surrounding country of the Gerasenes asked him to depart from them, for they were seized with great fear. So he got into the boat and returned.</a:t>
            </a:r>
          </a:p>
          <a:p>
            <a:pPr marL="0" marR="0">
              <a:spcBef>
                <a:spcPts val="0"/>
              </a:spcBef>
              <a:spcAft>
                <a:spcPts val="0"/>
              </a:spcAft>
              <a:tabLst>
                <a:tab pos="8004175" algn="r"/>
              </a:tabLst>
            </a:pPr>
            <a:r>
              <a:rPr lang="en-US" sz="3600" b="1" dirty="0">
                <a:effectLst/>
                <a:cs typeface="Arial" panose="020B0604020202020204" pitchFamily="34" charset="0"/>
              </a:rPr>
              <a:t>	</a:t>
            </a:r>
            <a:r>
              <a:rPr lang="en-US" sz="2800" b="1" dirty="0">
                <a:cs typeface="Arial" panose="020B0604020202020204" pitchFamily="34" charset="0"/>
              </a:rPr>
              <a:t>Lk 8:36-37</a:t>
            </a:r>
          </a:p>
        </p:txBody>
      </p:sp>
    </p:spTree>
    <p:extLst>
      <p:ext uri="{BB962C8B-B14F-4D97-AF65-F5344CB8AC3E}">
        <p14:creationId xmlns:p14="http://schemas.microsoft.com/office/powerpoint/2010/main" val="715318616"/>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304800" y="152400"/>
            <a:ext cx="8534400" cy="652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6000" b="1" i="1" dirty="0">
                <a:solidFill>
                  <a:srgbClr val="3E0000"/>
                </a:solidFill>
                <a:cs typeface="Arial" panose="020B0604020202020204" pitchFamily="34" charset="0"/>
              </a:rPr>
              <a:t>Jesus</a:t>
            </a:r>
          </a:p>
          <a:p>
            <a:pPr algn="ctr">
              <a:tabLst>
                <a:tab pos="2286000" algn="l"/>
                <a:tab pos="7772400" algn="r"/>
              </a:tabLst>
            </a:pPr>
            <a:endParaRPr lang="en-US" sz="1000" b="1" i="1" dirty="0">
              <a:solidFill>
                <a:srgbClr val="3E0000"/>
              </a:solidFill>
              <a:cs typeface="Arial" panose="020B0604020202020204" pitchFamily="34" charset="0"/>
            </a:endParaRPr>
          </a:p>
          <a:p>
            <a:pPr>
              <a:tabLst>
                <a:tab pos="2286000" algn="l"/>
                <a:tab pos="8229600" algn="r"/>
              </a:tabLst>
            </a:pPr>
            <a:r>
              <a:rPr lang="en-US" sz="1000" b="1" u="dashLong" dirty="0">
                <a:solidFill>
                  <a:srgbClr val="3E0000"/>
                </a:solidFill>
                <a:cs typeface="Arial" panose="020B0604020202020204" pitchFamily="34" charset="0"/>
              </a:rPr>
              <a:t>		</a:t>
            </a:r>
          </a:p>
          <a:p>
            <a:pPr algn="ctr">
              <a:tabLst>
                <a:tab pos="2286000" algn="l"/>
                <a:tab pos="7772400" algn="r"/>
              </a:tabLst>
            </a:pPr>
            <a:endParaRPr lang="en-US" sz="1000" b="1" i="1" dirty="0">
              <a:solidFill>
                <a:srgbClr val="3E0000"/>
              </a:solidFill>
              <a:cs typeface="Arial" panose="020B0604020202020204" pitchFamily="34" charset="0"/>
            </a:endParaRPr>
          </a:p>
          <a:p>
            <a:pPr algn="ctr">
              <a:tabLst>
                <a:tab pos="2286000" algn="l"/>
                <a:tab pos="7772400" algn="r"/>
              </a:tabLst>
            </a:pPr>
            <a:endParaRPr lang="en-US" sz="1000" b="1" i="1" dirty="0">
              <a:solidFill>
                <a:srgbClr val="3E0000"/>
              </a:solidFill>
              <a:cs typeface="Arial" panose="020B0604020202020204" pitchFamily="34" charset="0"/>
            </a:endParaRPr>
          </a:p>
          <a:p>
            <a:pPr>
              <a:tabLst>
                <a:tab pos="465138" algn="l"/>
                <a:tab pos="2286000" algn="l"/>
                <a:tab pos="7772400" algn="r"/>
              </a:tabLst>
            </a:pPr>
            <a:r>
              <a:rPr lang="en-US" sz="4400" b="1" dirty="0">
                <a:cs typeface="Arial" panose="020B0604020202020204" pitchFamily="34" charset="0"/>
              </a:rPr>
              <a:t>-	Plan was in place </a:t>
            </a:r>
            <a:r>
              <a:rPr lang="en-US" sz="4400" i="1" dirty="0">
                <a:solidFill>
                  <a:srgbClr val="3E0000"/>
                </a:solidFill>
                <a:cs typeface="Arial" panose="020B0604020202020204" pitchFamily="34" charset="0"/>
              </a:rPr>
              <a:t>“Freedom”</a:t>
            </a:r>
          </a:p>
          <a:p>
            <a:pPr>
              <a:tabLst>
                <a:tab pos="465138" algn="l"/>
                <a:tab pos="2286000" algn="l"/>
                <a:tab pos="7772400" algn="r"/>
              </a:tabLst>
            </a:pPr>
            <a:endParaRPr lang="en-US" sz="1200" i="1" dirty="0">
              <a:solidFill>
                <a:srgbClr val="3E0000"/>
              </a:solidFill>
              <a:cs typeface="Arial" panose="020B0604020202020204" pitchFamily="34" charset="0"/>
            </a:endParaRPr>
          </a:p>
          <a:p>
            <a:pPr marL="571500" indent="-571500">
              <a:buFontTx/>
              <a:buChar char="-"/>
              <a:tabLst>
                <a:tab pos="465138" algn="l"/>
                <a:tab pos="2286000" algn="l"/>
                <a:tab pos="7772400" algn="r"/>
              </a:tabLst>
            </a:pPr>
            <a:r>
              <a:rPr lang="en-US" sz="4400" b="1" dirty="0">
                <a:cs typeface="Arial" panose="020B0604020202020204" pitchFamily="34" charset="0"/>
              </a:rPr>
              <a:t>Warfare is not a distraction</a:t>
            </a:r>
          </a:p>
          <a:p>
            <a:pPr>
              <a:tabLst>
                <a:tab pos="465138" algn="l"/>
                <a:tab pos="2286000" algn="l"/>
                <a:tab pos="7772400" algn="r"/>
              </a:tabLst>
            </a:pPr>
            <a:r>
              <a:rPr lang="en-US" sz="4400" b="1" i="1" dirty="0">
                <a:solidFill>
                  <a:srgbClr val="3E0000"/>
                </a:solidFill>
                <a:cs typeface="Arial" panose="020B0604020202020204" pitchFamily="34" charset="0"/>
              </a:rPr>
              <a:t>			“</a:t>
            </a:r>
            <a:r>
              <a:rPr lang="en-US" sz="4400" i="1" dirty="0">
                <a:solidFill>
                  <a:srgbClr val="3E0000"/>
                </a:solidFill>
                <a:cs typeface="Arial" panose="020B0604020202020204" pitchFamily="34" charset="0"/>
              </a:rPr>
              <a:t>Sleep”</a:t>
            </a:r>
          </a:p>
          <a:p>
            <a:pPr>
              <a:tabLst>
                <a:tab pos="465138" algn="l"/>
                <a:tab pos="2286000" algn="l"/>
                <a:tab pos="7772400" algn="r"/>
              </a:tabLst>
            </a:pPr>
            <a:endParaRPr lang="en-US" sz="1200" i="1" dirty="0">
              <a:solidFill>
                <a:srgbClr val="3E0000"/>
              </a:solidFill>
              <a:cs typeface="Arial" panose="020B0604020202020204" pitchFamily="34" charset="0"/>
            </a:endParaRPr>
          </a:p>
          <a:p>
            <a:pPr>
              <a:tabLst>
                <a:tab pos="465138" algn="l"/>
                <a:tab pos="2286000" algn="l"/>
                <a:tab pos="7772400" algn="r"/>
              </a:tabLst>
            </a:pPr>
            <a:r>
              <a:rPr lang="en-US" sz="4400" b="1" dirty="0">
                <a:cs typeface="Arial" panose="020B0604020202020204" pitchFamily="34" charset="0"/>
              </a:rPr>
              <a:t>-	Reveals: </a:t>
            </a:r>
          </a:p>
          <a:p>
            <a:pPr marL="465138">
              <a:tabLst>
                <a:tab pos="465138" algn="l"/>
                <a:tab pos="2286000" algn="l"/>
                <a:tab pos="7772400" algn="r"/>
              </a:tabLst>
            </a:pPr>
            <a:r>
              <a:rPr lang="en-US" sz="3600" i="1" dirty="0">
                <a:solidFill>
                  <a:srgbClr val="3E0000"/>
                </a:solidFill>
                <a:cs typeface="Arial" panose="020B0604020202020204" pitchFamily="34" charset="0"/>
              </a:rPr>
              <a:t>Kingdom of God- Territorial Pursuit</a:t>
            </a:r>
          </a:p>
          <a:p>
            <a:pPr marL="465138">
              <a:tabLst>
                <a:tab pos="465138" algn="l"/>
                <a:tab pos="2286000" algn="l"/>
                <a:tab pos="7772400" algn="r"/>
              </a:tabLst>
            </a:pPr>
            <a:r>
              <a:rPr lang="en-US" sz="3600" i="1" dirty="0">
                <a:solidFill>
                  <a:srgbClr val="3E0000"/>
                </a:solidFill>
                <a:cs typeface="Arial" panose="020B0604020202020204" pitchFamily="34" charset="0"/>
              </a:rPr>
              <a:t>Presence of God- Right Mind – Peace</a:t>
            </a:r>
          </a:p>
          <a:p>
            <a:pPr marL="465138">
              <a:tabLst>
                <a:tab pos="465138" algn="l"/>
                <a:tab pos="2286000" algn="l"/>
                <a:tab pos="7772400" algn="r"/>
              </a:tabLst>
            </a:pPr>
            <a:r>
              <a:rPr lang="en-US" sz="3600" i="1" dirty="0">
                <a:solidFill>
                  <a:srgbClr val="3E0000"/>
                </a:solidFill>
                <a:cs typeface="Arial" panose="020B0604020202020204" pitchFamily="34" charset="0"/>
              </a:rPr>
              <a:t>Diverse “Follower” Directives</a:t>
            </a:r>
            <a:endParaRPr lang="en-US" sz="4400" i="1" dirty="0">
              <a:solidFill>
                <a:srgbClr val="3E0000"/>
              </a:solidFill>
              <a:cs typeface="Arial" panose="020B0604020202020204" pitchFamily="34" charset="0"/>
            </a:endParaRPr>
          </a:p>
        </p:txBody>
      </p:sp>
    </p:spTree>
    <p:extLst>
      <p:ext uri="{BB962C8B-B14F-4D97-AF65-F5344CB8AC3E}">
        <p14:creationId xmlns:p14="http://schemas.microsoft.com/office/powerpoint/2010/main" val="46438573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3000" fill="hold"/>
                                        <p:tgtEl>
                                          <p:spTgt spid="6"/>
                                        </p:tgtEl>
                                        <p:attrNameLst>
                                          <p:attrName>ppt_x</p:attrName>
                                        </p:attrNameLst>
                                      </p:cBhvr>
                                      <p:tavLst>
                                        <p:tav tm="0">
                                          <p:val>
                                            <p:strVal val="#ppt_x"/>
                                          </p:val>
                                        </p:tav>
                                        <p:tav tm="100000">
                                          <p:val>
                                            <p:strVal val="#ppt_x"/>
                                          </p:val>
                                        </p:tav>
                                      </p:tavLst>
                                    </p:anim>
                                    <p:anim calcmode="lin" valueType="num">
                                      <p:cBhvr additive="base">
                                        <p:cTn id="8"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304800" y="838200"/>
            <a:ext cx="85344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6000" b="1" i="1" dirty="0">
                <a:solidFill>
                  <a:srgbClr val="3E0000"/>
                </a:solidFill>
                <a:cs typeface="Arial" panose="020B0604020202020204" pitchFamily="34" charset="0"/>
              </a:rPr>
              <a:t>People of Gadara </a:t>
            </a:r>
          </a:p>
          <a:p>
            <a:pPr algn="ctr">
              <a:tabLst>
                <a:tab pos="2286000" algn="l"/>
                <a:tab pos="7772400" algn="r"/>
              </a:tabLst>
            </a:pPr>
            <a:endParaRPr lang="en-US" sz="1000" b="1" i="1" dirty="0">
              <a:solidFill>
                <a:srgbClr val="3E0000"/>
              </a:solidFill>
              <a:cs typeface="Arial" panose="020B0604020202020204" pitchFamily="34" charset="0"/>
            </a:endParaRPr>
          </a:p>
          <a:p>
            <a:pPr>
              <a:tabLst>
                <a:tab pos="2286000" algn="l"/>
                <a:tab pos="8229600" algn="r"/>
              </a:tabLst>
            </a:pPr>
            <a:r>
              <a:rPr lang="en-US" sz="1000" b="1" u="dashLong" dirty="0">
                <a:solidFill>
                  <a:srgbClr val="3E0000"/>
                </a:solidFill>
                <a:cs typeface="Arial" panose="020B0604020202020204" pitchFamily="34" charset="0"/>
              </a:rPr>
              <a:t>		</a:t>
            </a:r>
          </a:p>
          <a:p>
            <a:pPr algn="ctr">
              <a:tabLst>
                <a:tab pos="2286000" algn="l"/>
                <a:tab pos="7772400" algn="r"/>
              </a:tabLst>
            </a:pPr>
            <a:endParaRPr lang="en-US" sz="1000" b="1" i="1" dirty="0">
              <a:solidFill>
                <a:srgbClr val="3E0000"/>
              </a:solidFill>
              <a:cs typeface="Arial" panose="020B0604020202020204" pitchFamily="34" charset="0"/>
            </a:endParaRPr>
          </a:p>
          <a:p>
            <a:pPr algn="ctr">
              <a:tabLst>
                <a:tab pos="2286000" algn="l"/>
                <a:tab pos="7772400" algn="r"/>
              </a:tabLst>
            </a:pPr>
            <a:endParaRPr lang="en-US" sz="1000" b="1" i="1" dirty="0">
              <a:solidFill>
                <a:srgbClr val="3E0000"/>
              </a:solidFill>
              <a:cs typeface="Arial" panose="020B0604020202020204" pitchFamily="34" charset="0"/>
            </a:endParaRPr>
          </a:p>
          <a:p>
            <a:pPr>
              <a:tabLst>
                <a:tab pos="465138" algn="l"/>
                <a:tab pos="2286000" algn="l"/>
                <a:tab pos="7772400" algn="r"/>
              </a:tabLst>
            </a:pPr>
            <a:r>
              <a:rPr lang="en-US" sz="4400" b="1" dirty="0">
                <a:cs typeface="Arial" panose="020B0604020202020204" pitchFamily="34" charset="0"/>
              </a:rPr>
              <a:t>-	Message of </a:t>
            </a:r>
            <a:r>
              <a:rPr lang="en-US" sz="4400" i="1" dirty="0">
                <a:solidFill>
                  <a:srgbClr val="3E0000"/>
                </a:solidFill>
                <a:cs typeface="Arial" panose="020B0604020202020204" pitchFamily="34" charset="0"/>
              </a:rPr>
              <a:t>“Freedom”</a:t>
            </a:r>
          </a:p>
          <a:p>
            <a:pPr>
              <a:tabLst>
                <a:tab pos="465138" algn="l"/>
                <a:tab pos="2286000" algn="l"/>
                <a:tab pos="7772400" algn="r"/>
              </a:tabLst>
            </a:pPr>
            <a:endParaRPr lang="en-US" sz="1200" i="1" dirty="0">
              <a:solidFill>
                <a:srgbClr val="3E0000"/>
              </a:solidFill>
              <a:cs typeface="Arial" panose="020B0604020202020204" pitchFamily="34" charset="0"/>
            </a:endParaRPr>
          </a:p>
          <a:p>
            <a:pPr marL="571500" indent="-571500">
              <a:buFontTx/>
              <a:buChar char="-"/>
              <a:tabLst>
                <a:tab pos="465138" algn="l"/>
                <a:tab pos="2286000" algn="l"/>
                <a:tab pos="7772400" algn="r"/>
              </a:tabLst>
            </a:pPr>
            <a:r>
              <a:rPr lang="en-US" sz="4400" b="1" dirty="0">
                <a:cs typeface="Arial" panose="020B0604020202020204" pitchFamily="34" charset="0"/>
              </a:rPr>
              <a:t>Territorial Stronghold – fear</a:t>
            </a:r>
          </a:p>
          <a:p>
            <a:pPr>
              <a:tabLst>
                <a:tab pos="914400" algn="l"/>
                <a:tab pos="2286000" algn="l"/>
                <a:tab pos="7772400" algn="r"/>
              </a:tabLst>
            </a:pPr>
            <a:r>
              <a:rPr lang="en-US" sz="4400" b="1" dirty="0">
                <a:cs typeface="Arial" panose="020B0604020202020204" pitchFamily="34" charset="0"/>
              </a:rPr>
              <a:t>	- Fear</a:t>
            </a:r>
          </a:p>
          <a:p>
            <a:pPr>
              <a:tabLst>
                <a:tab pos="914400" algn="l"/>
                <a:tab pos="2286000" algn="l"/>
                <a:tab pos="7772400" algn="r"/>
              </a:tabLst>
            </a:pPr>
            <a:r>
              <a:rPr lang="en-US" sz="4400" b="1" dirty="0">
                <a:cs typeface="Arial" panose="020B0604020202020204" pitchFamily="34" charset="0"/>
              </a:rPr>
              <a:t>	- Uncleanness</a:t>
            </a:r>
            <a:endParaRPr lang="en-US" sz="4400" i="1" dirty="0">
              <a:solidFill>
                <a:srgbClr val="3E0000"/>
              </a:solidFill>
              <a:cs typeface="Arial" panose="020B0604020202020204" pitchFamily="34" charset="0"/>
            </a:endParaRPr>
          </a:p>
        </p:txBody>
      </p:sp>
    </p:spTree>
    <p:extLst>
      <p:ext uri="{BB962C8B-B14F-4D97-AF65-F5344CB8AC3E}">
        <p14:creationId xmlns:p14="http://schemas.microsoft.com/office/powerpoint/2010/main" val="192080656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3000" fill="hold"/>
                                        <p:tgtEl>
                                          <p:spTgt spid="6"/>
                                        </p:tgtEl>
                                        <p:attrNameLst>
                                          <p:attrName>ppt_x</p:attrName>
                                        </p:attrNameLst>
                                      </p:cBhvr>
                                      <p:tavLst>
                                        <p:tav tm="0">
                                          <p:val>
                                            <p:strVal val="#ppt_x"/>
                                          </p:val>
                                        </p:tav>
                                        <p:tav tm="100000">
                                          <p:val>
                                            <p:strVal val="#ppt_x"/>
                                          </p:val>
                                        </p:tav>
                                      </p:tavLst>
                                    </p:anim>
                                    <p:anim calcmode="lin" valueType="num">
                                      <p:cBhvr additive="base">
                                        <p:cTn id="8"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304800" y="152400"/>
            <a:ext cx="8534400" cy="615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6000" b="1" i="1" dirty="0">
                <a:solidFill>
                  <a:srgbClr val="3E0000"/>
                </a:solidFill>
                <a:cs typeface="Arial" panose="020B0604020202020204" pitchFamily="34" charset="0"/>
              </a:rPr>
              <a:t>Disciples</a:t>
            </a:r>
          </a:p>
          <a:p>
            <a:pPr algn="ctr">
              <a:tabLst>
                <a:tab pos="2286000" algn="l"/>
                <a:tab pos="7772400" algn="r"/>
              </a:tabLst>
            </a:pPr>
            <a:endParaRPr lang="en-US" sz="1000" b="1" i="1" dirty="0">
              <a:solidFill>
                <a:srgbClr val="3E0000"/>
              </a:solidFill>
              <a:cs typeface="Arial" panose="020B0604020202020204" pitchFamily="34" charset="0"/>
            </a:endParaRPr>
          </a:p>
          <a:p>
            <a:pPr>
              <a:tabLst>
                <a:tab pos="2286000" algn="l"/>
                <a:tab pos="8229600" algn="r"/>
              </a:tabLst>
            </a:pPr>
            <a:r>
              <a:rPr lang="en-US" sz="1000" b="1" u="dashLong" dirty="0">
                <a:solidFill>
                  <a:srgbClr val="3E0000"/>
                </a:solidFill>
                <a:cs typeface="Arial" panose="020B0604020202020204" pitchFamily="34" charset="0"/>
              </a:rPr>
              <a:t>		</a:t>
            </a:r>
          </a:p>
          <a:p>
            <a:pPr algn="ctr">
              <a:tabLst>
                <a:tab pos="2286000" algn="l"/>
                <a:tab pos="7772400" algn="r"/>
              </a:tabLst>
            </a:pPr>
            <a:endParaRPr lang="en-US" sz="1000" b="1" i="1" dirty="0">
              <a:solidFill>
                <a:srgbClr val="3E0000"/>
              </a:solidFill>
              <a:cs typeface="Arial" panose="020B0604020202020204" pitchFamily="34" charset="0"/>
            </a:endParaRPr>
          </a:p>
          <a:p>
            <a:pPr>
              <a:tabLst>
                <a:tab pos="465138" algn="l"/>
                <a:tab pos="2286000" algn="l"/>
                <a:tab pos="7772400" algn="r"/>
              </a:tabLst>
            </a:pPr>
            <a:r>
              <a:rPr lang="en-US" sz="4400" b="1" dirty="0">
                <a:cs typeface="Arial" panose="020B0604020202020204" pitchFamily="34" charset="0"/>
              </a:rPr>
              <a:t>-	Fear Revelation</a:t>
            </a:r>
          </a:p>
          <a:p>
            <a:pPr marL="465138">
              <a:tabLst>
                <a:tab pos="977900" algn="l"/>
                <a:tab pos="2286000" algn="l"/>
                <a:tab pos="7772400" algn="r"/>
              </a:tabLst>
            </a:pPr>
            <a:r>
              <a:rPr lang="en-US" sz="3600" b="1" dirty="0">
                <a:cs typeface="Arial" panose="020B0604020202020204" pitchFamily="34" charset="0"/>
              </a:rPr>
              <a:t>	</a:t>
            </a:r>
            <a:r>
              <a:rPr lang="en-US" sz="3600" i="1" dirty="0">
                <a:solidFill>
                  <a:srgbClr val="3E0000"/>
                </a:solidFill>
                <a:cs typeface="Arial" panose="020B0604020202020204" pitchFamily="34" charset="0"/>
              </a:rPr>
              <a:t>spirits and nature</a:t>
            </a:r>
          </a:p>
          <a:p>
            <a:pPr marL="465138">
              <a:tabLst>
                <a:tab pos="977900" algn="l"/>
                <a:tab pos="2286000" algn="l"/>
                <a:tab pos="7772400" algn="r"/>
              </a:tabLst>
            </a:pPr>
            <a:r>
              <a:rPr lang="en-US" sz="3600" i="1" dirty="0">
                <a:solidFill>
                  <a:srgbClr val="3E0000"/>
                </a:solidFill>
                <a:cs typeface="Arial" panose="020B0604020202020204" pitchFamily="34" charset="0"/>
              </a:rPr>
              <a:t>	clean and unclean</a:t>
            </a:r>
          </a:p>
          <a:p>
            <a:pPr marL="465138">
              <a:tabLst>
                <a:tab pos="977900" algn="l"/>
                <a:tab pos="2286000" algn="l"/>
                <a:tab pos="7772400" algn="r"/>
              </a:tabLst>
            </a:pPr>
            <a:r>
              <a:rPr lang="en-US" sz="3600" i="1" dirty="0">
                <a:solidFill>
                  <a:srgbClr val="3E0000"/>
                </a:solidFill>
                <a:cs typeface="Arial" panose="020B0604020202020204" pitchFamily="34" charset="0"/>
              </a:rPr>
              <a:t>	following and followers</a:t>
            </a:r>
          </a:p>
          <a:p>
            <a:pPr marL="465138">
              <a:tabLst>
                <a:tab pos="977900" algn="l"/>
                <a:tab pos="2286000" algn="l"/>
                <a:tab pos="7772400" algn="r"/>
              </a:tabLst>
            </a:pPr>
            <a:r>
              <a:rPr lang="en-US" sz="3600" i="1" dirty="0">
                <a:solidFill>
                  <a:srgbClr val="3E0000"/>
                </a:solidFill>
                <a:cs typeface="Arial" panose="020B0604020202020204" pitchFamily="34" charset="0"/>
              </a:rPr>
              <a:t>	Jesus and God</a:t>
            </a:r>
          </a:p>
          <a:p>
            <a:pPr marL="465138">
              <a:tabLst>
                <a:tab pos="977900" algn="l"/>
                <a:tab pos="2286000" algn="l"/>
                <a:tab pos="7772400" algn="r"/>
              </a:tabLst>
            </a:pPr>
            <a:r>
              <a:rPr lang="en-US" sz="3600" i="1" dirty="0">
                <a:solidFill>
                  <a:srgbClr val="3E0000"/>
                </a:solidFill>
                <a:cs typeface="Arial" panose="020B0604020202020204" pitchFamily="34" charset="0"/>
              </a:rPr>
              <a:t>	Authority and bondage</a:t>
            </a:r>
          </a:p>
          <a:p>
            <a:pPr>
              <a:tabLst>
                <a:tab pos="465138" algn="l"/>
                <a:tab pos="2286000" algn="l"/>
                <a:tab pos="7772400" algn="r"/>
              </a:tabLst>
            </a:pPr>
            <a:r>
              <a:rPr lang="en-US" sz="4400" b="1" dirty="0">
                <a:cs typeface="Arial" panose="020B0604020202020204" pitchFamily="34" charset="0"/>
              </a:rPr>
              <a:t>-	Faith Revelation</a:t>
            </a:r>
          </a:p>
          <a:p>
            <a:pPr marL="465138">
              <a:tabLst>
                <a:tab pos="977900" algn="l"/>
                <a:tab pos="2286000" algn="l"/>
                <a:tab pos="7772400" algn="r"/>
              </a:tabLst>
            </a:pPr>
            <a:r>
              <a:rPr lang="en-US" sz="3600" b="1" dirty="0">
                <a:cs typeface="Arial" panose="020B0604020202020204" pitchFamily="34" charset="0"/>
              </a:rPr>
              <a:t>	</a:t>
            </a:r>
            <a:r>
              <a:rPr lang="en-US" sz="3600" i="1" dirty="0">
                <a:solidFill>
                  <a:srgbClr val="3E0000"/>
                </a:solidFill>
                <a:cs typeface="Arial" panose="020B0604020202020204" pitchFamily="34" charset="0"/>
              </a:rPr>
              <a:t>not natural – not half-hearted</a:t>
            </a:r>
            <a:endParaRPr lang="en-US" sz="4400" i="1" dirty="0">
              <a:solidFill>
                <a:srgbClr val="3E0000"/>
              </a:solidFill>
              <a:cs typeface="Arial" panose="020B0604020202020204" pitchFamily="34" charset="0"/>
            </a:endParaRPr>
          </a:p>
        </p:txBody>
      </p:sp>
    </p:spTree>
    <p:extLst>
      <p:ext uri="{BB962C8B-B14F-4D97-AF65-F5344CB8AC3E}">
        <p14:creationId xmlns:p14="http://schemas.microsoft.com/office/powerpoint/2010/main" val="286167231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3000" fill="hold"/>
                                        <p:tgtEl>
                                          <p:spTgt spid="6"/>
                                        </p:tgtEl>
                                        <p:attrNameLst>
                                          <p:attrName>ppt_x</p:attrName>
                                        </p:attrNameLst>
                                      </p:cBhvr>
                                      <p:tavLst>
                                        <p:tav tm="0">
                                          <p:val>
                                            <p:strVal val="#ppt_x"/>
                                          </p:val>
                                        </p:tav>
                                        <p:tav tm="100000">
                                          <p:val>
                                            <p:strVal val="#ppt_x"/>
                                          </p:val>
                                        </p:tav>
                                      </p:tavLst>
                                    </p:anim>
                                    <p:anim calcmode="lin" valueType="num">
                                      <p:cBhvr additive="base">
                                        <p:cTn id="8"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706315" y="458956"/>
            <a:ext cx="7696200"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dirty="0">
                <a:uFill>
                  <a:solidFill>
                    <a:srgbClr val="3E0000"/>
                  </a:solidFill>
                </a:uFill>
                <a:cs typeface="Arial" panose="020B0604020202020204" pitchFamily="34" charset="0"/>
              </a:rPr>
              <a:t>Following Jesus requires a </a:t>
            </a:r>
            <a:r>
              <a:rPr lang="en-US" sz="6000" b="1" u="sng" dirty="0">
                <a:uFill>
                  <a:solidFill>
                    <a:srgbClr val="3E0000"/>
                  </a:solidFill>
                </a:uFill>
                <a:cs typeface="Arial" panose="020B0604020202020204" pitchFamily="34" charset="0"/>
              </a:rPr>
              <a:t>kingdom</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reality</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check</a:t>
            </a:r>
            <a:r>
              <a:rPr lang="en-US" sz="6000" b="1" dirty="0">
                <a:uFill>
                  <a:solidFill>
                    <a:srgbClr val="3E0000"/>
                  </a:solidFill>
                </a:uFill>
                <a:cs typeface="Arial" panose="020B0604020202020204" pitchFamily="34" charset="0"/>
              </a:rPr>
              <a:t> that:</a:t>
            </a:r>
          </a:p>
          <a:p>
            <a:pPr algn="ctr">
              <a:spcAft>
                <a:spcPts val="600"/>
              </a:spcAft>
              <a:tabLst>
                <a:tab pos="7780338" algn="r"/>
              </a:tabLst>
            </a:pPr>
            <a:endParaRPr lang="en-US" sz="1000" b="1" dirty="0">
              <a:uFill>
                <a:solidFill>
                  <a:srgbClr val="3E0000"/>
                </a:solidFill>
              </a:uFill>
              <a:cs typeface="Arial" panose="020B0604020202020204" pitchFamily="34" charset="0"/>
            </a:endParaRPr>
          </a:p>
          <a:p>
            <a:pPr algn="ctr">
              <a:spcAft>
                <a:spcPts val="600"/>
              </a:spcAft>
              <a:tabLst>
                <a:tab pos="7780338" algn="r"/>
              </a:tabLst>
            </a:pPr>
            <a:r>
              <a:rPr lang="en-US" sz="6000" b="1" dirty="0">
                <a:uFill>
                  <a:solidFill>
                    <a:srgbClr val="3E0000"/>
                  </a:solidFill>
                </a:uFill>
                <a:cs typeface="Arial" panose="020B0604020202020204" pitchFamily="34" charset="0"/>
              </a:rPr>
              <a:t> - recognizes </a:t>
            </a:r>
            <a:r>
              <a:rPr lang="en-US" sz="6000" b="1" u="sng" dirty="0">
                <a:uFill>
                  <a:solidFill>
                    <a:srgbClr val="3E0000"/>
                  </a:solidFill>
                </a:uFill>
                <a:cs typeface="Arial" panose="020B0604020202020204" pitchFamily="34" charset="0"/>
              </a:rPr>
              <a:t>Jesus’</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saving</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power</a:t>
            </a:r>
            <a:r>
              <a:rPr lang="en-US" sz="6000" b="1" dirty="0">
                <a:uFill>
                  <a:solidFill>
                    <a:srgbClr val="3E0000"/>
                  </a:solidFill>
                </a:uFill>
                <a:cs typeface="Arial" panose="020B0604020202020204" pitchFamily="34" charset="0"/>
              </a:rPr>
              <a:t> &amp; </a:t>
            </a:r>
            <a:r>
              <a:rPr lang="en-US" sz="6000" b="1" u="sng" dirty="0">
                <a:uFill>
                  <a:solidFill>
                    <a:srgbClr val="3E0000"/>
                  </a:solidFill>
                </a:uFill>
                <a:cs typeface="Arial" panose="020B0604020202020204" pitchFamily="34" charset="0"/>
              </a:rPr>
              <a:t>authority</a:t>
            </a:r>
            <a:r>
              <a:rPr lang="en-US" sz="6000" b="1" dirty="0">
                <a:uFill>
                  <a:solidFill>
                    <a:srgbClr val="3E0000"/>
                  </a:solidFill>
                </a:uFill>
                <a:cs typeface="Arial" panose="020B0604020202020204" pitchFamily="34" charset="0"/>
              </a:rPr>
              <a:t>.</a:t>
            </a:r>
            <a:endParaRPr lang="en-US" sz="6000" b="1" dirty="0">
              <a:cs typeface="Arial" panose="020B0604020202020204" pitchFamily="34" charset="0"/>
            </a:endParaRPr>
          </a:p>
        </p:txBody>
      </p:sp>
      <p:sp>
        <p:nvSpPr>
          <p:cNvPr id="2" name="Explosion: 8 Points 1">
            <a:extLst>
              <a:ext uri="{FF2B5EF4-FFF2-40B4-BE49-F238E27FC236}">
                <a16:creationId xmlns:a16="http://schemas.microsoft.com/office/drawing/2014/main" id="{DE78751A-7DB8-4226-8B03-E8297DF780B1}"/>
              </a:ext>
            </a:extLst>
          </p:cNvPr>
          <p:cNvSpPr/>
          <p:nvPr/>
        </p:nvSpPr>
        <p:spPr>
          <a:xfrm>
            <a:off x="990600" y="83735"/>
            <a:ext cx="306061"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9829781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4394</TotalTime>
  <Words>725</Words>
  <Application>Microsoft Office PowerPoint</Application>
  <PresentationFormat>On-screen Show (4:3)</PresentationFormat>
  <Paragraphs>62</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409</cp:revision>
  <dcterms:created xsi:type="dcterms:W3CDTF">2020-07-19T11:17:55Z</dcterms:created>
  <dcterms:modified xsi:type="dcterms:W3CDTF">2021-10-17T12:22:31Z</dcterms:modified>
</cp:coreProperties>
</file>