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11"/>
  </p:notesMasterIdLst>
  <p:handoutMasterIdLst>
    <p:handoutMasterId r:id="rId12"/>
  </p:handoutMasterIdLst>
  <p:sldIdLst>
    <p:sldId id="5809" r:id="rId2"/>
    <p:sldId id="6337" r:id="rId3"/>
    <p:sldId id="6345" r:id="rId4"/>
    <p:sldId id="6346" r:id="rId5"/>
    <p:sldId id="6339" r:id="rId6"/>
    <p:sldId id="6317" r:id="rId7"/>
    <p:sldId id="6305" r:id="rId8"/>
    <p:sldId id="6323" r:id="rId9"/>
    <p:sldId id="6348" r:id="rId1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26" autoAdjust="0"/>
    <p:restoredTop sz="93969" autoAdjust="0"/>
  </p:normalViewPr>
  <p:slideViewPr>
    <p:cSldViewPr showGuides="1">
      <p:cViewPr varScale="1">
        <p:scale>
          <a:sx n="64" d="100"/>
          <a:sy n="64" d="100"/>
        </p:scale>
        <p:origin x="130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8/15/2021</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8/15/2021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8/15/2021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8/15/2021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8/15/2021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8/15/2021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8/15/2021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8/15/2021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8/15/2021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8/15/2021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8/15/2021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8/15/2021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8/15/2021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8/15/2021</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50610" y="2932176"/>
            <a:ext cx="4680380" cy="291693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Mt 8:14-17</a:t>
            </a:r>
          </a:p>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Lk 4:38-41</a:t>
            </a:r>
          </a:p>
          <a:p>
            <a:pPr marL="0" marR="38100" indent="-228600" eaLnBrk="1" hangingPunct="1">
              <a:lnSpc>
                <a:spcPct val="90000"/>
              </a:lnSpc>
              <a:spcBef>
                <a:spcPts val="0"/>
              </a:spcBef>
              <a:spcAft>
                <a:spcPts val="600"/>
              </a:spcAft>
              <a:buFont typeface="Arial" panose="020B0604020202020204" pitchFamily="34" charset="0"/>
              <a:buChar char="•"/>
            </a:pPr>
            <a:r>
              <a:rPr lang="en-US" sz="2800" b="1" dirty="0">
                <a:cs typeface="Arial" panose="020B0604020202020204" pitchFamily="34" charset="0"/>
              </a:rPr>
              <a:t>Mk 1:29-34</a:t>
            </a:r>
          </a:p>
          <a:p>
            <a:pPr marL="0" marR="38100" indent="-228600" eaLnBrk="1" hangingPunct="1">
              <a:lnSpc>
                <a:spcPct val="90000"/>
              </a:lnSpc>
              <a:spcBef>
                <a:spcPts val="0"/>
              </a:spcBef>
              <a:spcAft>
                <a:spcPts val="600"/>
              </a:spcAft>
              <a:buFont typeface="Arial" panose="020B0604020202020204" pitchFamily="34" charset="0"/>
              <a:buChar char="•"/>
            </a:pPr>
            <a:r>
              <a:rPr lang="en-US" sz="2800" b="1" kern="1400" dirty="0">
                <a:ln>
                  <a:noFill/>
                </a:ln>
                <a:solidFill>
                  <a:srgbClr val="000000"/>
                </a:solidFill>
                <a:effectLst/>
                <a:cs typeface="Arial" panose="020B0604020202020204" pitchFamily="34" charset="0"/>
              </a:rPr>
              <a:t>Is 53</a:t>
            </a:r>
            <a:endParaRPr lang="en-US" sz="1900" b="1" dirty="0">
              <a:latin typeface="+mn-lt"/>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250610" y="6002255"/>
            <a:ext cx="4143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8/15/21</a:t>
            </a:r>
          </a:p>
        </p:txBody>
      </p:sp>
      <p:sp>
        <p:nvSpPr>
          <p:cNvPr id="8" name="TextBox 9">
            <a:extLst>
              <a:ext uri="{FF2B5EF4-FFF2-40B4-BE49-F238E27FC236}">
                <a16:creationId xmlns:a16="http://schemas.microsoft.com/office/drawing/2014/main" id="{6A25E6E1-65DF-42A3-8DCE-6587F8F9DC9C}"/>
              </a:ext>
            </a:extLst>
          </p:cNvPr>
          <p:cNvSpPr txBox="1">
            <a:spLocks noChangeArrowheads="1"/>
          </p:cNvSpPr>
          <p:nvPr/>
        </p:nvSpPr>
        <p:spPr bwMode="auto">
          <a:xfrm>
            <a:off x="-30010" y="274209"/>
            <a:ext cx="4423995"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Peter’s</a:t>
            </a:r>
          </a:p>
          <a:p>
            <a:pPr marL="0" marR="38100" indent="0" algn="ctr">
              <a:spcBef>
                <a:spcPts val="0"/>
              </a:spcBef>
              <a:spcAft>
                <a:spcPts val="600"/>
              </a:spcAft>
            </a:pPr>
            <a:r>
              <a:rPr lang="en-US" sz="4800" b="1" dirty="0">
                <a:cs typeface="Arial" panose="020B0604020202020204" pitchFamily="34" charset="0"/>
              </a:rPr>
              <a:t>House!</a:t>
            </a:r>
          </a:p>
        </p:txBody>
      </p:sp>
      <p:pic>
        <p:nvPicPr>
          <p:cNvPr id="3" name="Picture 2" descr="A group of women sitting in a room&#10;&#10;Description automatically generated with low confidence">
            <a:extLst>
              <a:ext uri="{FF2B5EF4-FFF2-40B4-BE49-F238E27FC236}">
                <a16:creationId xmlns:a16="http://schemas.microsoft.com/office/drawing/2014/main" id="{0F8DFBED-71CC-4BC7-9172-A49B6DC55BFC}"/>
              </a:ext>
            </a:extLst>
          </p:cNvPr>
          <p:cNvPicPr>
            <a:picLocks noChangeAspect="1"/>
          </p:cNvPicPr>
          <p:nvPr/>
        </p:nvPicPr>
        <p:blipFill rotWithShape="1">
          <a:blip r:embed="rId2">
            <a:extLst>
              <a:ext uri="{28A0092B-C50C-407E-A947-70E740481C1C}">
                <a14:useLocalDpi xmlns:a14="http://schemas.microsoft.com/office/drawing/2010/main" val="0"/>
              </a:ext>
            </a:extLst>
          </a:blip>
          <a:srcRect l="33575" r="15757"/>
          <a:stretch/>
        </p:blipFill>
        <p:spPr>
          <a:xfrm>
            <a:off x="4429418" y="0"/>
            <a:ext cx="4680380" cy="6928194"/>
          </a:xfrm>
          <a:prstGeom prst="rect">
            <a:avLst/>
          </a:prstGeom>
        </p:spPr>
      </p:pic>
    </p:spTree>
    <p:extLst>
      <p:ext uri="{BB962C8B-B14F-4D97-AF65-F5344CB8AC3E}">
        <p14:creationId xmlns:p14="http://schemas.microsoft.com/office/powerpoint/2010/main" val="407206935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419100" y="304800"/>
            <a:ext cx="83058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400" b="1" dirty="0">
                <a:effectLst/>
                <a:cs typeface="Arial" panose="020B0604020202020204" pitchFamily="34" charset="0"/>
              </a:rPr>
              <a:t>And when Jesus entered Peter’s house, he saw his mother-in-law lying sick with a fever. </a:t>
            </a:r>
            <a:r>
              <a:rPr lang="en-US" sz="3400" b="1" baseline="30000" dirty="0">
                <a:effectLst/>
                <a:cs typeface="Arial" panose="020B0604020202020204" pitchFamily="34" charset="0"/>
              </a:rPr>
              <a:t>15 </a:t>
            </a:r>
            <a:r>
              <a:rPr lang="en-US" sz="3400" b="1" dirty="0">
                <a:effectLst/>
                <a:cs typeface="Arial" panose="020B0604020202020204" pitchFamily="34" charset="0"/>
              </a:rPr>
              <a:t>He touched her hand, and the fever left her, and she rose and began to serve him. </a:t>
            </a:r>
            <a:r>
              <a:rPr lang="en-US" sz="3400" b="1" baseline="30000" dirty="0">
                <a:effectLst/>
                <a:cs typeface="Arial" panose="020B0604020202020204" pitchFamily="34" charset="0"/>
              </a:rPr>
              <a:t>16 </a:t>
            </a:r>
            <a:r>
              <a:rPr lang="en-US" sz="3400" b="1" dirty="0">
                <a:effectLst/>
                <a:cs typeface="Arial" panose="020B0604020202020204" pitchFamily="34" charset="0"/>
              </a:rPr>
              <a:t>That evening they brought to him many who were oppressed by demons, and he cast out the spirits with a word and healed all who were sick. </a:t>
            </a:r>
            <a:r>
              <a:rPr lang="en-US" sz="3400" b="1" baseline="30000" dirty="0">
                <a:effectLst/>
                <a:cs typeface="Arial" panose="020B0604020202020204" pitchFamily="34" charset="0"/>
              </a:rPr>
              <a:t>17 </a:t>
            </a:r>
            <a:r>
              <a:rPr lang="en-US" sz="3400" b="1" dirty="0">
                <a:effectLst/>
                <a:cs typeface="Arial" panose="020B0604020202020204" pitchFamily="34" charset="0"/>
              </a:rPr>
              <a:t>This was to fulfill what was spoken by the prophet Isaiah: “He took our illnesses and bore our diseases.”	</a:t>
            </a:r>
            <a:r>
              <a:rPr lang="en-US" sz="2800" b="1" dirty="0">
                <a:cs typeface="Arial" panose="020B0604020202020204" pitchFamily="34" charset="0"/>
              </a:rPr>
              <a:t>Mt 8:14-17</a:t>
            </a:r>
          </a:p>
        </p:txBody>
      </p:sp>
      <p:sp>
        <p:nvSpPr>
          <p:cNvPr id="3" name="Rectangle: Rounded Corners 2">
            <a:extLst>
              <a:ext uri="{FF2B5EF4-FFF2-40B4-BE49-F238E27FC236}">
                <a16:creationId xmlns:a16="http://schemas.microsoft.com/office/drawing/2014/main" id="{C23F930E-2121-428A-B4AA-925841F5CEAD}"/>
              </a:ext>
            </a:extLst>
          </p:cNvPr>
          <p:cNvSpPr/>
          <p:nvPr/>
        </p:nvSpPr>
        <p:spPr>
          <a:xfrm>
            <a:off x="4267200" y="2438400"/>
            <a:ext cx="22860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3074706"/>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762000"/>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uFill>
                  <a:solidFill>
                    <a:srgbClr val="3E0000"/>
                  </a:solidFill>
                </a:uFill>
                <a:cs typeface="Arial" panose="020B0604020202020204" pitchFamily="34" charset="0"/>
              </a:rPr>
              <a:t>Jesus entered the house of </a:t>
            </a:r>
            <a:r>
              <a:rPr lang="en-US" sz="6000" b="1" u="sng" dirty="0">
                <a:uFill>
                  <a:solidFill>
                    <a:srgbClr val="3E0000"/>
                  </a:solidFill>
                </a:uFill>
                <a:cs typeface="Arial" panose="020B0604020202020204" pitchFamily="34" charset="0"/>
              </a:rPr>
              <a:t>Andrew</a:t>
            </a:r>
            <a:r>
              <a:rPr lang="en-US" sz="6000" b="1" dirty="0">
                <a:uFill>
                  <a:solidFill>
                    <a:srgbClr val="3E0000"/>
                  </a:solidFill>
                </a:uFill>
                <a:cs typeface="Arial" panose="020B0604020202020204" pitchFamily="34" charset="0"/>
              </a:rPr>
              <a:t> and </a:t>
            </a:r>
            <a:r>
              <a:rPr lang="en-US" sz="6000" b="1" u="sng" dirty="0">
                <a:uFill>
                  <a:solidFill>
                    <a:srgbClr val="3E0000"/>
                  </a:solidFill>
                </a:uFill>
                <a:cs typeface="Arial" panose="020B0604020202020204" pitchFamily="34" charset="0"/>
              </a:rPr>
              <a:t>Peter</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914400" y="386779"/>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4AA0C7-5283-4F85-AECD-E8C36A18D989}"/>
              </a:ext>
            </a:extLst>
          </p:cNvPr>
          <p:cNvSpPr txBox="1">
            <a:spLocks noChangeArrowheads="1"/>
          </p:cNvSpPr>
          <p:nvPr/>
        </p:nvSpPr>
        <p:spPr bwMode="auto">
          <a:xfrm>
            <a:off x="537411" y="3999543"/>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And immediately he left the synagogue and entered the house of Simon and Andrew, with James and John. 	</a:t>
            </a:r>
            <a:r>
              <a:rPr lang="en-US" sz="2800" b="1" dirty="0">
                <a:cs typeface="Arial" panose="020B0604020202020204" pitchFamily="34" charset="0"/>
              </a:rPr>
              <a:t>Mk 1:29</a:t>
            </a:r>
          </a:p>
        </p:txBody>
      </p:sp>
    </p:spTree>
    <p:extLst>
      <p:ext uri="{BB962C8B-B14F-4D97-AF65-F5344CB8AC3E}">
        <p14:creationId xmlns:p14="http://schemas.microsoft.com/office/powerpoint/2010/main" val="222821026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762000"/>
            <a:ext cx="8534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uFill>
                  <a:solidFill>
                    <a:srgbClr val="3E0000"/>
                  </a:solidFill>
                </a:uFill>
                <a:cs typeface="Arial" panose="020B0604020202020204" pitchFamily="34" charset="0"/>
              </a:rPr>
              <a:t>Jesus </a:t>
            </a:r>
            <a:r>
              <a:rPr lang="en-US" sz="6000" b="1" u="sng" dirty="0">
                <a:uFill>
                  <a:solidFill>
                    <a:srgbClr val="3E0000"/>
                  </a:solidFill>
                </a:uFill>
                <a:cs typeface="Arial" panose="020B0604020202020204" pitchFamily="34" charset="0"/>
              </a:rPr>
              <a:t>healed</a:t>
            </a:r>
            <a:r>
              <a:rPr lang="en-US" sz="6000" b="1" dirty="0">
                <a:uFill>
                  <a:solidFill>
                    <a:srgbClr val="3E0000"/>
                  </a:solidFill>
                </a:uFill>
                <a:cs typeface="Arial" panose="020B0604020202020204" pitchFamily="34" charset="0"/>
              </a:rPr>
              <a:t> a “</a:t>
            </a:r>
            <a:r>
              <a:rPr lang="en-US" sz="6000" b="1" u="sng" dirty="0">
                <a:uFill>
                  <a:solidFill>
                    <a:srgbClr val="3E0000"/>
                  </a:solidFill>
                </a:uFill>
                <a:cs typeface="Arial" panose="020B0604020202020204" pitchFamily="34" charset="0"/>
              </a:rPr>
              <a:t>server</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914400" y="386779"/>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4AA0C7-5283-4F85-AECD-E8C36A18D989}"/>
              </a:ext>
            </a:extLst>
          </p:cNvPr>
          <p:cNvSpPr txBox="1">
            <a:spLocks noChangeArrowheads="1"/>
          </p:cNvSpPr>
          <p:nvPr/>
        </p:nvSpPr>
        <p:spPr bwMode="auto">
          <a:xfrm>
            <a:off x="537411" y="3999543"/>
            <a:ext cx="8305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He touched her hand, and the fever left her, and she rose and began to serve him. 	</a:t>
            </a:r>
            <a:r>
              <a:rPr lang="en-US" sz="2800" b="1" dirty="0">
                <a:cs typeface="Arial" panose="020B0604020202020204" pitchFamily="34" charset="0"/>
              </a:rPr>
              <a:t>Mt 8:15</a:t>
            </a:r>
          </a:p>
        </p:txBody>
      </p:sp>
    </p:spTree>
    <p:extLst>
      <p:ext uri="{BB962C8B-B14F-4D97-AF65-F5344CB8AC3E}">
        <p14:creationId xmlns:p14="http://schemas.microsoft.com/office/powerpoint/2010/main" val="55412891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ED7CA-AB82-4861-981C-D9493C3BB653}"/>
              </a:ext>
            </a:extLst>
          </p:cNvPr>
          <p:cNvSpPr txBox="1">
            <a:spLocks noChangeArrowheads="1"/>
          </p:cNvSpPr>
          <p:nvPr/>
        </p:nvSpPr>
        <p:spPr bwMode="auto">
          <a:xfrm>
            <a:off x="419100" y="1295400"/>
            <a:ext cx="8305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And the whole city was gathered together at the door. </a:t>
            </a:r>
            <a:r>
              <a:rPr lang="en-US" sz="3600" b="1" baseline="30000" dirty="0">
                <a:effectLst/>
                <a:cs typeface="Arial" panose="020B0604020202020204" pitchFamily="34" charset="0"/>
              </a:rPr>
              <a:t>34 </a:t>
            </a:r>
            <a:r>
              <a:rPr lang="en-US" sz="3600" b="1" dirty="0">
                <a:effectLst/>
                <a:cs typeface="Arial" panose="020B0604020202020204" pitchFamily="34" charset="0"/>
              </a:rPr>
              <a:t>And he healed many who were sick with various diseases, and cast out many demons. And he would not permit the demons to speak, because they knew him.</a:t>
            </a:r>
            <a:r>
              <a:rPr lang="en-US" sz="3400" b="1" dirty="0">
                <a:effectLst/>
                <a:cs typeface="Arial" panose="020B0604020202020204" pitchFamily="34" charset="0"/>
              </a:rPr>
              <a:t>	</a:t>
            </a:r>
            <a:r>
              <a:rPr lang="en-US" sz="2800" b="1" dirty="0">
                <a:cs typeface="Arial" panose="020B0604020202020204" pitchFamily="34" charset="0"/>
              </a:rPr>
              <a:t>Mk 1:32-34</a:t>
            </a:r>
          </a:p>
        </p:txBody>
      </p:sp>
    </p:spTree>
    <p:extLst>
      <p:ext uri="{BB962C8B-B14F-4D97-AF65-F5344CB8AC3E}">
        <p14:creationId xmlns:p14="http://schemas.microsoft.com/office/powerpoint/2010/main" val="2394325250"/>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304800" y="762000"/>
            <a:ext cx="8534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uFill>
                  <a:solidFill>
                    <a:srgbClr val="3E0000"/>
                  </a:solidFill>
                </a:uFill>
                <a:cs typeface="Arial" panose="020B0604020202020204" pitchFamily="34" charset="0"/>
              </a:rPr>
              <a:t>The healing of a </a:t>
            </a:r>
            <a:r>
              <a:rPr lang="en-US" sz="6000" b="1" u="sng" dirty="0">
                <a:uFill>
                  <a:solidFill>
                    <a:srgbClr val="3E0000"/>
                  </a:solidFill>
                </a:uFill>
                <a:cs typeface="Arial" panose="020B0604020202020204" pitchFamily="34" charset="0"/>
              </a:rPr>
              <a:t>servant</a:t>
            </a:r>
            <a:r>
              <a:rPr lang="en-US" sz="6000" b="1" dirty="0">
                <a:uFill>
                  <a:solidFill>
                    <a:srgbClr val="3E0000"/>
                  </a:solidFill>
                </a:uFill>
                <a:cs typeface="Arial" panose="020B0604020202020204" pitchFamily="34" charset="0"/>
              </a:rPr>
              <a:t> led to a </a:t>
            </a:r>
            <a:r>
              <a:rPr lang="en-US" sz="6000" b="1" u="sng" dirty="0">
                <a:uFill>
                  <a:solidFill>
                    <a:srgbClr val="3E0000"/>
                  </a:solidFill>
                </a:uFill>
                <a:cs typeface="Arial" panose="020B0604020202020204" pitchFamily="34" charset="0"/>
              </a:rPr>
              <a:t>revelation</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1219200" y="301510"/>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4AA0C7-5283-4F85-AECD-E8C36A18D989}"/>
              </a:ext>
            </a:extLst>
          </p:cNvPr>
          <p:cNvSpPr txBox="1">
            <a:spLocks noChangeArrowheads="1"/>
          </p:cNvSpPr>
          <p:nvPr/>
        </p:nvSpPr>
        <p:spPr bwMode="auto">
          <a:xfrm>
            <a:off x="533400" y="4084812"/>
            <a:ext cx="83058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b="1" dirty="0">
                <a:effectLst/>
                <a:cs typeface="Arial" panose="020B0604020202020204" pitchFamily="34" charset="0"/>
              </a:rPr>
              <a:t>This was to fulfill what was spoken by the prophet Isaiah: “He took our illnesses and bore our diseases.”</a:t>
            </a:r>
            <a:endParaRPr lang="en-US" sz="2800" b="1" dirty="0">
              <a:effectLst/>
              <a:cs typeface="Arial" panose="020B0604020202020204" pitchFamily="34" charset="0"/>
            </a:endParaRPr>
          </a:p>
          <a:p>
            <a:pPr marL="0" marR="0">
              <a:spcBef>
                <a:spcPts val="0"/>
              </a:spcBef>
              <a:spcAft>
                <a:spcPts val="0"/>
              </a:spcAft>
              <a:tabLst>
                <a:tab pos="8004175" algn="r"/>
              </a:tabLst>
            </a:pPr>
            <a:r>
              <a:rPr lang="en-US" sz="2800" b="1" dirty="0">
                <a:effectLst/>
                <a:cs typeface="Arial" panose="020B0604020202020204" pitchFamily="34" charset="0"/>
              </a:rPr>
              <a:t>	</a:t>
            </a:r>
            <a:r>
              <a:rPr lang="en-US" sz="2800" b="1" dirty="0">
                <a:cs typeface="Arial" panose="020B0604020202020204" pitchFamily="34" charset="0"/>
              </a:rPr>
              <a:t>Mt 8:17</a:t>
            </a:r>
          </a:p>
        </p:txBody>
      </p:sp>
    </p:spTree>
    <p:extLst>
      <p:ext uri="{BB962C8B-B14F-4D97-AF65-F5344CB8AC3E}">
        <p14:creationId xmlns:p14="http://schemas.microsoft.com/office/powerpoint/2010/main" val="246151323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19100" y="1392215"/>
            <a:ext cx="8305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marR="0" indent="-465138">
              <a:spcBef>
                <a:spcPts val="0"/>
              </a:spcBef>
              <a:spcAft>
                <a:spcPts val="0"/>
              </a:spcAft>
              <a:tabLst>
                <a:tab pos="463550" algn="l"/>
                <a:tab pos="8004175" algn="r"/>
              </a:tabLst>
            </a:pPr>
            <a:r>
              <a:rPr lang="en-US" sz="4000" b="1" dirty="0">
                <a:effectLst/>
                <a:cs typeface="Arial" panose="020B0604020202020204" pitchFamily="34" charset="0"/>
              </a:rPr>
              <a:t>1	</a:t>
            </a:r>
            <a:r>
              <a:rPr lang="en-US" sz="4000" b="1" dirty="0">
                <a:cs typeface="Arial" panose="020B0604020202020204" pitchFamily="34" charset="0"/>
              </a:rPr>
              <a:t>Jesus serves the household by healing Peter’s mother-in-law </a:t>
            </a:r>
          </a:p>
        </p:txBody>
      </p:sp>
      <p:sp>
        <p:nvSpPr>
          <p:cNvPr id="3" name="TextBox 2">
            <a:extLst>
              <a:ext uri="{FF2B5EF4-FFF2-40B4-BE49-F238E27FC236}">
                <a16:creationId xmlns:a16="http://schemas.microsoft.com/office/drawing/2014/main" id="{051C24E6-ED09-4FC8-8FB5-9D5AF0C07241}"/>
              </a:ext>
            </a:extLst>
          </p:cNvPr>
          <p:cNvSpPr txBox="1">
            <a:spLocks noChangeArrowheads="1"/>
          </p:cNvSpPr>
          <p:nvPr/>
        </p:nvSpPr>
        <p:spPr bwMode="auto">
          <a:xfrm>
            <a:off x="0" y="190836"/>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Bef>
                <a:spcPts val="0"/>
              </a:spcBef>
              <a:spcAft>
                <a:spcPts val="0"/>
              </a:spcAft>
              <a:tabLst>
                <a:tab pos="8004175" algn="r"/>
              </a:tabLst>
            </a:pPr>
            <a:r>
              <a:rPr lang="en-US" sz="5400" b="1" dirty="0">
                <a:cs typeface="Arial" panose="020B0604020202020204" pitchFamily="34" charset="0"/>
              </a:rPr>
              <a:t>Andrew and Peter’s House</a:t>
            </a:r>
          </a:p>
        </p:txBody>
      </p:sp>
      <p:sp>
        <p:nvSpPr>
          <p:cNvPr id="4" name="TextBox 3">
            <a:extLst>
              <a:ext uri="{FF2B5EF4-FFF2-40B4-BE49-F238E27FC236}">
                <a16:creationId xmlns:a16="http://schemas.microsoft.com/office/drawing/2014/main" id="{46AEAAC0-E271-4EA1-8B9F-65C8174A1766}"/>
              </a:ext>
            </a:extLst>
          </p:cNvPr>
          <p:cNvSpPr txBox="1">
            <a:spLocks noChangeArrowheads="1"/>
          </p:cNvSpPr>
          <p:nvPr/>
        </p:nvSpPr>
        <p:spPr bwMode="auto">
          <a:xfrm>
            <a:off x="415089" y="2811977"/>
            <a:ext cx="8305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marR="0" indent="-465138">
              <a:spcBef>
                <a:spcPts val="0"/>
              </a:spcBef>
              <a:spcAft>
                <a:spcPts val="0"/>
              </a:spcAft>
              <a:buAutoNum type="arabicPlain" startAt="2"/>
              <a:tabLst>
                <a:tab pos="463550" algn="l"/>
                <a:tab pos="8004175" algn="r"/>
              </a:tabLst>
            </a:pPr>
            <a:r>
              <a:rPr lang="en-US" sz="4000" b="1" dirty="0">
                <a:effectLst/>
                <a:cs typeface="Arial" panose="020B0604020202020204" pitchFamily="34" charset="0"/>
              </a:rPr>
              <a:t>Peter’s M-I-L serves Jesus</a:t>
            </a:r>
            <a:endParaRPr lang="en-US" sz="4000" b="1" dirty="0">
              <a:cs typeface="Arial" panose="020B0604020202020204" pitchFamily="34" charset="0"/>
            </a:endParaRPr>
          </a:p>
        </p:txBody>
      </p:sp>
      <p:sp>
        <p:nvSpPr>
          <p:cNvPr id="5" name="TextBox 4">
            <a:extLst>
              <a:ext uri="{FF2B5EF4-FFF2-40B4-BE49-F238E27FC236}">
                <a16:creationId xmlns:a16="http://schemas.microsoft.com/office/drawing/2014/main" id="{A7441660-EABB-47A1-9050-DE1134B061B7}"/>
              </a:ext>
            </a:extLst>
          </p:cNvPr>
          <p:cNvSpPr txBox="1">
            <a:spLocks noChangeArrowheads="1"/>
          </p:cNvSpPr>
          <p:nvPr/>
        </p:nvSpPr>
        <p:spPr bwMode="auto">
          <a:xfrm>
            <a:off x="415089" y="3616186"/>
            <a:ext cx="8305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marR="0" indent="-465138">
              <a:spcBef>
                <a:spcPts val="0"/>
              </a:spcBef>
              <a:spcAft>
                <a:spcPts val="0"/>
              </a:spcAft>
              <a:tabLst>
                <a:tab pos="463550" algn="l"/>
                <a:tab pos="8004175" algn="r"/>
              </a:tabLst>
            </a:pPr>
            <a:r>
              <a:rPr lang="en-US" sz="4000" b="1" dirty="0">
                <a:effectLst/>
                <a:cs typeface="Arial" panose="020B0604020202020204" pitchFamily="34" charset="0"/>
              </a:rPr>
              <a:t>3	The “DOOR” opens for Jesus to serve all who have needs</a:t>
            </a:r>
            <a:endParaRPr lang="en-US" sz="4000" b="1" dirty="0">
              <a:cs typeface="Arial" panose="020B0604020202020204" pitchFamily="34" charset="0"/>
            </a:endParaRPr>
          </a:p>
        </p:txBody>
      </p:sp>
      <p:sp>
        <p:nvSpPr>
          <p:cNvPr id="6" name="TextBox 5">
            <a:extLst>
              <a:ext uri="{FF2B5EF4-FFF2-40B4-BE49-F238E27FC236}">
                <a16:creationId xmlns:a16="http://schemas.microsoft.com/office/drawing/2014/main" id="{05240C5F-E7BE-43C0-876B-31BFF1A582F7}"/>
              </a:ext>
            </a:extLst>
          </p:cNvPr>
          <p:cNvSpPr txBox="1">
            <a:spLocks noChangeArrowheads="1"/>
          </p:cNvSpPr>
          <p:nvPr/>
        </p:nvSpPr>
        <p:spPr bwMode="auto">
          <a:xfrm>
            <a:off x="447174" y="5035948"/>
            <a:ext cx="8305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742950" marR="0" indent="-742950">
              <a:spcBef>
                <a:spcPts val="0"/>
              </a:spcBef>
              <a:spcAft>
                <a:spcPts val="0"/>
              </a:spcAft>
              <a:buAutoNum type="arabicPlain" startAt="4"/>
              <a:tabLst>
                <a:tab pos="463550" algn="l"/>
                <a:tab pos="8004175" algn="r"/>
              </a:tabLst>
            </a:pPr>
            <a:r>
              <a:rPr lang="en-US" sz="4000" b="1" dirty="0">
                <a:effectLst/>
                <a:cs typeface="Arial" panose="020B0604020202020204" pitchFamily="34" charset="0"/>
              </a:rPr>
              <a:t>Jesus is revealed as</a:t>
            </a:r>
          </a:p>
          <a:p>
            <a:pPr marR="0" algn="ctr">
              <a:spcBef>
                <a:spcPts val="0"/>
              </a:spcBef>
              <a:spcAft>
                <a:spcPts val="0"/>
              </a:spcAft>
              <a:tabLst>
                <a:tab pos="463550" algn="l"/>
                <a:tab pos="8004175" algn="r"/>
              </a:tabLst>
            </a:pPr>
            <a:r>
              <a:rPr lang="en-US" sz="4000" b="1" dirty="0">
                <a:cs typeface="Arial" panose="020B0604020202020204" pitchFamily="34" charset="0"/>
              </a:rPr>
              <a:t>“</a:t>
            </a:r>
            <a:r>
              <a:rPr lang="en-US" sz="4000" b="1" dirty="0">
                <a:effectLst/>
                <a:cs typeface="Arial" panose="020B0604020202020204" pitchFamily="34" charset="0"/>
              </a:rPr>
              <a:t>The Suffering Servant” </a:t>
            </a:r>
            <a:r>
              <a:rPr lang="en-US" sz="3200" b="1" dirty="0">
                <a:effectLst/>
                <a:cs typeface="Arial" panose="020B0604020202020204" pitchFamily="34" charset="0"/>
              </a:rPr>
              <a:t>Is 53</a:t>
            </a:r>
            <a:endParaRPr lang="en-US" sz="3200" b="1" dirty="0">
              <a:cs typeface="Arial" panose="020B0604020202020204" pitchFamily="34" charset="0"/>
            </a:endParaRPr>
          </a:p>
        </p:txBody>
      </p:sp>
    </p:spTree>
    <p:extLst>
      <p:ext uri="{BB962C8B-B14F-4D97-AF65-F5344CB8AC3E}">
        <p14:creationId xmlns:p14="http://schemas.microsoft.com/office/powerpoint/2010/main" val="2035233272"/>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19100" y="243512"/>
            <a:ext cx="83058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400" b="1" dirty="0">
                <a:effectLst/>
                <a:cs typeface="Arial" panose="020B0604020202020204" pitchFamily="34" charset="0"/>
              </a:rPr>
              <a:t>Behold, my servant shall act wisely; he shall be high and lifted up, and shall be exalted. </a:t>
            </a:r>
            <a:r>
              <a:rPr lang="en-US" sz="3400" b="1" baseline="30000" dirty="0">
                <a:effectLst/>
                <a:cs typeface="Arial" panose="020B0604020202020204" pitchFamily="34" charset="0"/>
              </a:rPr>
              <a:t>14 </a:t>
            </a:r>
            <a:r>
              <a:rPr lang="en-US" sz="3400" b="1" dirty="0">
                <a:effectLst/>
                <a:cs typeface="Arial" panose="020B0604020202020204" pitchFamily="34" charset="0"/>
              </a:rPr>
              <a:t>As many were astonished at you - his appearance was so marred, beyond human semblance, and his form beyond that of the children of mankind </a:t>
            </a:r>
            <a:r>
              <a:rPr lang="en-US" sz="3400" b="1" baseline="30000" dirty="0">
                <a:effectLst/>
                <a:cs typeface="Arial" panose="020B0604020202020204" pitchFamily="34" charset="0"/>
              </a:rPr>
              <a:t>15 </a:t>
            </a:r>
            <a:r>
              <a:rPr lang="en-US" sz="3400" b="1" dirty="0">
                <a:effectLst/>
                <a:cs typeface="Arial" panose="020B0604020202020204" pitchFamily="34" charset="0"/>
              </a:rPr>
              <a:t>so shall he sprinkle many nations. Kings shall shut their mouths because of him, for that which has not been told them they see, and that which they have not heard they understand.</a:t>
            </a:r>
            <a:r>
              <a:rPr lang="en-US" sz="3200" b="1" dirty="0">
                <a:effectLst/>
                <a:cs typeface="Arial" panose="020B0604020202020204" pitchFamily="34" charset="0"/>
              </a:rPr>
              <a:t>	</a:t>
            </a:r>
            <a:r>
              <a:rPr lang="en-US" sz="2800" b="1" dirty="0">
                <a:cs typeface="Arial" panose="020B0604020202020204" pitchFamily="34" charset="0"/>
              </a:rPr>
              <a:t>Is 52:13-15</a:t>
            </a:r>
          </a:p>
        </p:txBody>
      </p:sp>
    </p:spTree>
    <p:extLst>
      <p:ext uri="{BB962C8B-B14F-4D97-AF65-F5344CB8AC3E}">
        <p14:creationId xmlns:p14="http://schemas.microsoft.com/office/powerpoint/2010/main" val="3602660131"/>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272716" y="381000"/>
            <a:ext cx="8534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uFill>
                  <a:solidFill>
                    <a:srgbClr val="3E0000"/>
                  </a:solidFill>
                </a:uFill>
                <a:cs typeface="Arial" panose="020B0604020202020204" pitchFamily="34" charset="0"/>
              </a:rPr>
              <a:t>Jesus is </a:t>
            </a:r>
            <a:r>
              <a:rPr lang="en-US" sz="6000" b="1" u="sng" dirty="0">
                <a:uFill>
                  <a:solidFill>
                    <a:srgbClr val="3E0000"/>
                  </a:solidFill>
                </a:uFill>
                <a:cs typeface="Arial" panose="020B0604020202020204" pitchFamily="34" charset="0"/>
              </a:rPr>
              <a:t>God’s</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suffering</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servant</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1371600" y="212753"/>
            <a:ext cx="306061"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4AA0C7-5283-4F85-AECD-E8C36A18D989}"/>
              </a:ext>
            </a:extLst>
          </p:cNvPr>
          <p:cNvSpPr txBox="1">
            <a:spLocks noChangeArrowheads="1"/>
          </p:cNvSpPr>
          <p:nvPr/>
        </p:nvSpPr>
        <p:spPr bwMode="auto">
          <a:xfrm>
            <a:off x="517358" y="2469190"/>
            <a:ext cx="8305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200" b="1" dirty="0">
                <a:effectLst/>
                <a:cs typeface="Arial" panose="020B0604020202020204" pitchFamily="34" charset="0"/>
              </a:rPr>
              <a:t>Surely he has borne our griefs and carried our sorrows; yet we esteemed him stricken, smitten by God, and afflicted. </a:t>
            </a:r>
            <a:r>
              <a:rPr lang="en-US" sz="3200" b="1" baseline="30000" dirty="0">
                <a:effectLst/>
                <a:cs typeface="Arial" panose="020B0604020202020204" pitchFamily="34" charset="0"/>
              </a:rPr>
              <a:t>5 </a:t>
            </a:r>
            <a:r>
              <a:rPr lang="en-US" sz="3200" b="1" dirty="0">
                <a:effectLst/>
                <a:cs typeface="Arial" panose="020B0604020202020204" pitchFamily="34" charset="0"/>
              </a:rPr>
              <a:t>But he was pierced for our trans-</a:t>
            </a:r>
          </a:p>
          <a:p>
            <a:pPr marL="0" marR="0">
              <a:spcBef>
                <a:spcPts val="0"/>
              </a:spcBef>
              <a:spcAft>
                <a:spcPts val="0"/>
              </a:spcAft>
              <a:tabLst>
                <a:tab pos="8004175" algn="r"/>
              </a:tabLst>
            </a:pPr>
            <a:r>
              <a:rPr lang="en-US" sz="3200" b="1" dirty="0">
                <a:effectLst/>
                <a:cs typeface="Arial" panose="020B0604020202020204" pitchFamily="34" charset="0"/>
              </a:rPr>
              <a:t>gressions; he was crushed for our iniquities; upon him was the chastisement that brought us peace, and with his wounds we are healed.</a:t>
            </a:r>
            <a:r>
              <a:rPr lang="en-US" sz="2800" b="1" dirty="0">
                <a:effectLst/>
                <a:cs typeface="Arial" panose="020B0604020202020204" pitchFamily="34" charset="0"/>
              </a:rPr>
              <a:t>	</a:t>
            </a:r>
            <a:r>
              <a:rPr lang="en-US" sz="2800" b="1">
                <a:cs typeface="Arial" panose="020B0604020202020204" pitchFamily="34" charset="0"/>
              </a:rPr>
              <a:t>Is 53:4-5</a:t>
            </a:r>
            <a:endParaRPr lang="en-US" sz="2800" b="1" dirty="0">
              <a:cs typeface="Arial" panose="020B0604020202020204" pitchFamily="34" charset="0"/>
            </a:endParaRPr>
          </a:p>
        </p:txBody>
      </p:sp>
    </p:spTree>
    <p:extLst>
      <p:ext uri="{BB962C8B-B14F-4D97-AF65-F5344CB8AC3E}">
        <p14:creationId xmlns:p14="http://schemas.microsoft.com/office/powerpoint/2010/main" val="425800316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4075</TotalTime>
  <Words>451</Words>
  <Application>Microsoft Office PowerPoint</Application>
  <PresentationFormat>On-screen Show (4:3)</PresentationFormat>
  <Paragraphs>26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398</cp:revision>
  <dcterms:created xsi:type="dcterms:W3CDTF">2020-07-19T11:17:55Z</dcterms:created>
  <dcterms:modified xsi:type="dcterms:W3CDTF">2021-08-15T12:36:49Z</dcterms:modified>
</cp:coreProperties>
</file>