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1"/>
  </p:sldMasterIdLst>
  <p:notesMasterIdLst>
    <p:notesMasterId r:id="rId17"/>
  </p:notesMasterIdLst>
  <p:handoutMasterIdLst>
    <p:handoutMasterId r:id="rId18"/>
  </p:handoutMasterIdLst>
  <p:sldIdLst>
    <p:sldId id="5809" r:id="rId2"/>
    <p:sldId id="6305" r:id="rId3"/>
    <p:sldId id="6248" r:id="rId4"/>
    <p:sldId id="6242" r:id="rId5"/>
    <p:sldId id="6338" r:id="rId6"/>
    <p:sldId id="6323" r:id="rId7"/>
    <p:sldId id="6339" r:id="rId8"/>
    <p:sldId id="6340" r:id="rId9"/>
    <p:sldId id="6341" r:id="rId10"/>
    <p:sldId id="6342" r:id="rId11"/>
    <p:sldId id="6344" r:id="rId12"/>
    <p:sldId id="6345" r:id="rId13"/>
    <p:sldId id="6350" r:id="rId14"/>
    <p:sldId id="6347" r:id="rId15"/>
    <p:sldId id="6351" r:id="rId1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0000"/>
    <a:srgbClr val="003300"/>
    <a:srgbClr val="001236"/>
    <a:srgbClr val="CC0000"/>
    <a:srgbClr val="4C0000"/>
    <a:srgbClr val="200F51"/>
    <a:srgbClr val="800000"/>
    <a:srgbClr val="140A52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26" autoAdjust="0"/>
    <p:restoredTop sz="93969" autoAdjust="0"/>
  </p:normalViewPr>
  <p:slideViewPr>
    <p:cSldViewPr showGuides="1">
      <p:cViewPr>
        <p:scale>
          <a:sx n="60" d="100"/>
          <a:sy n="60" d="100"/>
        </p:scale>
        <p:origin x="74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55" d="100"/>
          <a:sy n="55" d="100"/>
        </p:scale>
        <p:origin x="277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8/1/2021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8/1/2021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7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8/1/2021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8/1/2021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8/1/2021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8/1/2021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8/1/2021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8/1/2021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8/1/2021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8/1/2021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8/1/2021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8/1/2021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8/1/2021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8/1/2021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  <a:gd name="connsiteX0" fmla="*/ 0 w 2606040"/>
              <a:gd name="connsiteY0" fmla="*/ 0 h 18288"/>
              <a:gd name="connsiteX1" fmla="*/ 599389 w 2606040"/>
              <a:gd name="connsiteY1" fmla="*/ 0 h 18288"/>
              <a:gd name="connsiteX2" fmla="*/ 1303020 w 2606040"/>
              <a:gd name="connsiteY2" fmla="*/ 0 h 18288"/>
              <a:gd name="connsiteX3" fmla="*/ 1876349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80590 w 2606040"/>
              <a:gd name="connsiteY6" fmla="*/ 18288 h 18288"/>
              <a:gd name="connsiteX7" fmla="*/ 1276960 w 2606040"/>
              <a:gd name="connsiteY7" fmla="*/ 18288 h 18288"/>
              <a:gd name="connsiteX8" fmla="*/ 65151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11079" y="-22080"/>
                  <a:pt x="479378" y="-26537"/>
                  <a:pt x="625450" y="0"/>
                </a:cubicBezTo>
                <a:cubicBezTo>
                  <a:pt x="925937" y="-4758"/>
                  <a:pt x="973176" y="15739"/>
                  <a:pt x="1224839" y="0"/>
                </a:cubicBezTo>
                <a:cubicBezTo>
                  <a:pt x="1479663" y="-11328"/>
                  <a:pt x="1566636" y="18697"/>
                  <a:pt x="1824228" y="0"/>
                </a:cubicBezTo>
                <a:cubicBezTo>
                  <a:pt x="2086799" y="-72665"/>
                  <a:pt x="2306223" y="-891"/>
                  <a:pt x="2606040" y="0"/>
                </a:cubicBezTo>
                <a:cubicBezTo>
                  <a:pt x="2606645" y="4461"/>
                  <a:pt x="2607031" y="13181"/>
                  <a:pt x="2606040" y="18288"/>
                </a:cubicBezTo>
                <a:cubicBezTo>
                  <a:pt x="2260204" y="29342"/>
                  <a:pt x="2175708" y="5614"/>
                  <a:pt x="1902409" y="18288"/>
                </a:cubicBezTo>
                <a:cubicBezTo>
                  <a:pt x="1638502" y="41064"/>
                  <a:pt x="1460923" y="-16269"/>
                  <a:pt x="1276960" y="18288"/>
                </a:cubicBezTo>
                <a:cubicBezTo>
                  <a:pt x="1057717" y="14361"/>
                  <a:pt x="867956" y="2320"/>
                  <a:pt x="677570" y="18288"/>
                </a:cubicBezTo>
                <a:cubicBezTo>
                  <a:pt x="457951" y="33373"/>
                  <a:pt x="189752" y="55388"/>
                  <a:pt x="0" y="18288"/>
                </a:cubicBezTo>
                <a:cubicBezTo>
                  <a:pt x="1586" y="13022"/>
                  <a:pt x="-95" y="4569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72759" y="3236"/>
                  <a:pt x="361166" y="-13413"/>
                  <a:pt x="599389" y="0"/>
                </a:cubicBezTo>
                <a:cubicBezTo>
                  <a:pt x="841226" y="37042"/>
                  <a:pt x="968991" y="14587"/>
                  <a:pt x="1303020" y="0"/>
                </a:cubicBezTo>
                <a:cubicBezTo>
                  <a:pt x="1643101" y="-7120"/>
                  <a:pt x="1717813" y="7213"/>
                  <a:pt x="1876349" y="0"/>
                </a:cubicBezTo>
                <a:cubicBezTo>
                  <a:pt x="2036762" y="-14138"/>
                  <a:pt x="2426397" y="-4451"/>
                  <a:pt x="2606040" y="0"/>
                </a:cubicBezTo>
                <a:cubicBezTo>
                  <a:pt x="2606314" y="8448"/>
                  <a:pt x="2606550" y="14527"/>
                  <a:pt x="2606040" y="18288"/>
                </a:cubicBezTo>
                <a:cubicBezTo>
                  <a:pt x="2344840" y="2643"/>
                  <a:pt x="2192043" y="7399"/>
                  <a:pt x="1980590" y="18288"/>
                </a:cubicBezTo>
                <a:cubicBezTo>
                  <a:pt x="1783984" y="-9745"/>
                  <a:pt x="1487673" y="45908"/>
                  <a:pt x="1276960" y="18288"/>
                </a:cubicBezTo>
                <a:cubicBezTo>
                  <a:pt x="1088134" y="-41257"/>
                  <a:pt x="877974" y="49968"/>
                  <a:pt x="651510" y="18288"/>
                </a:cubicBezTo>
                <a:cubicBezTo>
                  <a:pt x="430798" y="-27764"/>
                  <a:pt x="132889" y="-33467"/>
                  <a:pt x="0" y="18288"/>
                </a:cubicBezTo>
                <a:cubicBezTo>
                  <a:pt x="212" y="10845"/>
                  <a:pt x="-833" y="6193"/>
                  <a:pt x="0" y="0"/>
                </a:cubicBezTo>
                <a:close/>
              </a:path>
              <a:path w="2606040" h="18288" fill="none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27712" y="6878"/>
                  <a:pt x="971143" y="7084"/>
                  <a:pt x="1224839" y="0"/>
                </a:cubicBezTo>
                <a:cubicBezTo>
                  <a:pt x="1477775" y="-16815"/>
                  <a:pt x="1569904" y="19146"/>
                  <a:pt x="1824228" y="0"/>
                </a:cubicBezTo>
                <a:cubicBezTo>
                  <a:pt x="2055206" y="24867"/>
                  <a:pt x="2317192" y="-62872"/>
                  <a:pt x="2606040" y="0"/>
                </a:cubicBezTo>
                <a:cubicBezTo>
                  <a:pt x="2606166" y="3680"/>
                  <a:pt x="2606905" y="11461"/>
                  <a:pt x="2606040" y="18288"/>
                </a:cubicBezTo>
                <a:cubicBezTo>
                  <a:pt x="2234648" y="26976"/>
                  <a:pt x="2180202" y="-10361"/>
                  <a:pt x="1902409" y="18288"/>
                </a:cubicBezTo>
                <a:cubicBezTo>
                  <a:pt x="1635562" y="47194"/>
                  <a:pt x="1477339" y="4794"/>
                  <a:pt x="1276960" y="18288"/>
                </a:cubicBezTo>
                <a:cubicBezTo>
                  <a:pt x="1058094" y="66922"/>
                  <a:pt x="904206" y="-20636"/>
                  <a:pt x="677570" y="18288"/>
                </a:cubicBezTo>
                <a:cubicBezTo>
                  <a:pt x="485746" y="14713"/>
                  <a:pt x="195925" y="33005"/>
                  <a:pt x="0" y="18288"/>
                </a:cubicBezTo>
                <a:cubicBezTo>
                  <a:pt x="1168" y="12774"/>
                  <a:pt x="-229" y="374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custGeom>
                    <a:avLst/>
                    <a:gdLst>
                      <a:gd name="connsiteX0" fmla="*/ 0 w 2606040"/>
                      <a:gd name="connsiteY0" fmla="*/ 0 h 18288"/>
                      <a:gd name="connsiteX1" fmla="*/ 625450 w 2606040"/>
                      <a:gd name="connsiteY1" fmla="*/ 0 h 18288"/>
                      <a:gd name="connsiteX2" fmla="*/ 1224839 w 2606040"/>
                      <a:gd name="connsiteY2" fmla="*/ 0 h 18288"/>
                      <a:gd name="connsiteX3" fmla="*/ 1824228 w 2606040"/>
                      <a:gd name="connsiteY3" fmla="*/ 0 h 18288"/>
                      <a:gd name="connsiteX4" fmla="*/ 2606040 w 2606040"/>
                      <a:gd name="connsiteY4" fmla="*/ 0 h 18288"/>
                      <a:gd name="connsiteX5" fmla="*/ 2606040 w 2606040"/>
                      <a:gd name="connsiteY5" fmla="*/ 18288 h 18288"/>
                      <a:gd name="connsiteX6" fmla="*/ 1902409 w 2606040"/>
                      <a:gd name="connsiteY6" fmla="*/ 18288 h 18288"/>
                      <a:gd name="connsiteX7" fmla="*/ 1276960 w 2606040"/>
                      <a:gd name="connsiteY7" fmla="*/ 18288 h 18288"/>
                      <a:gd name="connsiteX8" fmla="*/ 677570 w 2606040"/>
                      <a:gd name="connsiteY8" fmla="*/ 18288 h 18288"/>
                      <a:gd name="connsiteX9" fmla="*/ 0 w 2606040"/>
                      <a:gd name="connsiteY9" fmla="*/ 18288 h 18288"/>
                      <a:gd name="connsiteX10" fmla="*/ 0 w 2606040"/>
                      <a:gd name="connsiteY10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6040" h="18288" fill="none" extrusionOk="0">
                        <a:moveTo>
                          <a:pt x="0" y="0"/>
                        </a:moveTo>
                        <a:cubicBezTo>
                          <a:pt x="266776" y="-600"/>
                          <a:pt x="322756" y="3201"/>
                          <a:pt x="625450" y="0"/>
                        </a:cubicBezTo>
                        <a:cubicBezTo>
                          <a:pt x="928144" y="-3201"/>
                          <a:pt x="968141" y="9269"/>
                          <a:pt x="1224839" y="0"/>
                        </a:cubicBezTo>
                        <a:cubicBezTo>
                          <a:pt x="1481537" y="-9269"/>
                          <a:pt x="1569059" y="21947"/>
                          <a:pt x="1824228" y="0"/>
                        </a:cubicBezTo>
                        <a:cubicBezTo>
                          <a:pt x="2079397" y="-21947"/>
                          <a:pt x="2326053" y="-10194"/>
                          <a:pt x="2606040" y="0"/>
                        </a:cubicBezTo>
                        <a:cubicBezTo>
                          <a:pt x="2605462" y="4771"/>
                          <a:pt x="2606793" y="12323"/>
                          <a:pt x="2606040" y="18288"/>
                        </a:cubicBezTo>
                        <a:cubicBezTo>
                          <a:pt x="2256758" y="31410"/>
                          <a:pt x="2173673" y="-12878"/>
                          <a:pt x="1902409" y="18288"/>
                        </a:cubicBezTo>
                        <a:cubicBezTo>
                          <a:pt x="1631145" y="49454"/>
                          <a:pt x="1461378" y="5466"/>
                          <a:pt x="1276960" y="18288"/>
                        </a:cubicBezTo>
                        <a:cubicBezTo>
                          <a:pt x="1092542" y="31110"/>
                          <a:pt x="890442" y="13213"/>
                          <a:pt x="677570" y="18288"/>
                        </a:cubicBezTo>
                        <a:cubicBezTo>
                          <a:pt x="464698" y="23364"/>
                          <a:pt x="187648" y="35837"/>
                          <a:pt x="0" y="18288"/>
                        </a:cubicBezTo>
                        <a:cubicBezTo>
                          <a:pt x="841" y="12879"/>
                          <a:pt x="-726" y="3977"/>
                          <a:pt x="0" y="0"/>
                        </a:cubicBezTo>
                        <a:close/>
                      </a:path>
                      <a:path w="2606040" h="18288" stroke="0" extrusionOk="0">
                        <a:moveTo>
                          <a:pt x="0" y="0"/>
                        </a:moveTo>
                        <a:cubicBezTo>
                          <a:pt x="197231" y="3803"/>
                          <a:pt x="358914" y="-9291"/>
                          <a:pt x="599389" y="0"/>
                        </a:cubicBezTo>
                        <a:cubicBezTo>
                          <a:pt x="839864" y="9291"/>
                          <a:pt x="979371" y="8509"/>
                          <a:pt x="1303020" y="0"/>
                        </a:cubicBezTo>
                        <a:cubicBezTo>
                          <a:pt x="1626669" y="-8509"/>
                          <a:pt x="1726300" y="7440"/>
                          <a:pt x="1876349" y="0"/>
                        </a:cubicBezTo>
                        <a:cubicBezTo>
                          <a:pt x="2026398" y="-7440"/>
                          <a:pt x="2430712" y="17957"/>
                          <a:pt x="2606040" y="0"/>
                        </a:cubicBezTo>
                        <a:cubicBezTo>
                          <a:pt x="2605426" y="8857"/>
                          <a:pt x="2606544" y="13619"/>
                          <a:pt x="2606040" y="18288"/>
                        </a:cubicBezTo>
                        <a:cubicBezTo>
                          <a:pt x="2393024" y="2241"/>
                          <a:pt x="2191161" y="39259"/>
                          <a:pt x="1980590" y="18288"/>
                        </a:cubicBezTo>
                        <a:cubicBezTo>
                          <a:pt x="1770019" y="-2683"/>
                          <a:pt x="1476440" y="36114"/>
                          <a:pt x="1276960" y="18288"/>
                        </a:cubicBezTo>
                        <a:cubicBezTo>
                          <a:pt x="1077480" y="463"/>
                          <a:pt x="880988" y="42125"/>
                          <a:pt x="651510" y="18288"/>
                        </a:cubicBezTo>
                        <a:cubicBezTo>
                          <a:pt x="422032" y="-5549"/>
                          <a:pt x="130744" y="-1947"/>
                          <a:pt x="0" y="18288"/>
                        </a:cubicBezTo>
                        <a:cubicBezTo>
                          <a:pt x="-487" y="10816"/>
                          <a:pt x="-839" y="605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24B1FA3F-297D-4A44-AE86-106312FC8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610" y="2932176"/>
            <a:ext cx="4680380" cy="291693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-2286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cs typeface="Arial" panose="020B0604020202020204" pitchFamily="34" charset="0"/>
              </a:rPr>
              <a:t>Mt 17:14-23</a:t>
            </a:r>
          </a:p>
          <a:p>
            <a:pPr marL="0" marR="38100" indent="-2286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cs typeface="Arial" panose="020B0604020202020204" pitchFamily="34" charset="0"/>
              </a:rPr>
              <a:t>Lk 9:37-45</a:t>
            </a:r>
          </a:p>
          <a:p>
            <a:pPr marL="0" marR="38100" indent="-2286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cs typeface="Arial" panose="020B0604020202020204" pitchFamily="34" charset="0"/>
              </a:rPr>
              <a:t>Mk 9:14-29</a:t>
            </a:r>
          </a:p>
          <a:p>
            <a:pPr marL="0" marR="38100" indent="-2286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cs typeface="Arial" panose="020B0604020202020204" pitchFamily="34" charset="0"/>
              </a:rPr>
              <a:t>Key Verse Lk 9:43</a:t>
            </a:r>
          </a:p>
          <a:p>
            <a:pPr marL="0" marR="0" indent="0" algn="l">
              <a:spcBef>
                <a:spcPts val="0"/>
              </a:spcBef>
              <a:spcAft>
                <a:spcPts val="0"/>
              </a:spcAft>
            </a:pP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</a:p>
          <a:p>
            <a:pPr marL="0" marR="38100" indent="-2286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b="1" dirty="0">
              <a:latin typeface="+mn-lt"/>
            </a:endParaRPr>
          </a:p>
          <a:p>
            <a:pPr marL="0" marR="38100" indent="-2286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b="1" dirty="0">
              <a:latin typeface="+mn-lt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23C9D88D-F381-4E93-BA44-7450CB572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610" y="6002255"/>
            <a:ext cx="41433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600" b="1" i="1" dirty="0">
                <a:cs typeface="Arial" panose="020B0604020202020204" pitchFamily="34" charset="0"/>
              </a:rPr>
              <a:t>8/1/21</a:t>
            </a: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6A25E6E1-65DF-42A3-8DCE-6587F8F9D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010" y="274209"/>
            <a:ext cx="5190450" cy="176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6000" b="1" dirty="0">
                <a:cs typeface="Arial" panose="020B0604020202020204" pitchFamily="34" charset="0"/>
              </a:rPr>
              <a:t>Amazed!</a:t>
            </a:r>
          </a:p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4400" b="1" dirty="0">
                <a:cs typeface="Arial" panose="020B0604020202020204" pitchFamily="34" charset="0"/>
              </a:rPr>
              <a:t>Bring Him</a:t>
            </a:r>
          </a:p>
        </p:txBody>
      </p:sp>
      <p:pic>
        <p:nvPicPr>
          <p:cNvPr id="4" name="Picture 3" descr="A picture containing text, ground&#10;&#10;Description automatically generated">
            <a:extLst>
              <a:ext uri="{FF2B5EF4-FFF2-40B4-BE49-F238E27FC236}">
                <a16:creationId xmlns:a16="http://schemas.microsoft.com/office/drawing/2014/main" id="{780669C6-DBF7-452D-BB60-291D7D10D8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0" r="27000"/>
          <a:stretch/>
        </p:blipFill>
        <p:spPr>
          <a:xfrm>
            <a:off x="4547122" y="0"/>
            <a:ext cx="45968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069359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05839B-B5F7-4581-9729-76ED90C94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2819400"/>
            <a:ext cx="83058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42950" marR="0" indent="-742950">
              <a:spcBef>
                <a:spcPts val="0"/>
              </a:spcBef>
              <a:spcAft>
                <a:spcPts val="0"/>
              </a:spcAft>
              <a:buAutoNum type="arabicPlain"/>
              <a:tabLst>
                <a:tab pos="463550" algn="l"/>
                <a:tab pos="8004175" algn="r"/>
              </a:tabLst>
            </a:pPr>
            <a:r>
              <a:rPr lang="en-US" sz="4000" b="1" dirty="0">
                <a:effectLst/>
                <a:cs typeface="Arial" panose="020B0604020202020204" pitchFamily="34" charset="0"/>
              </a:rPr>
              <a:t>When it occurs</a:t>
            </a:r>
          </a:p>
          <a:p>
            <a:pPr marL="742950" indent="-742950">
              <a:spcBef>
                <a:spcPts val="0"/>
              </a:spcBef>
              <a:spcAft>
                <a:spcPts val="0"/>
              </a:spcAft>
              <a:buFontTx/>
              <a:buAutoNum type="arabicPlain"/>
              <a:tabLst>
                <a:tab pos="463550" algn="l"/>
                <a:tab pos="8004175" algn="r"/>
              </a:tabLst>
            </a:pPr>
            <a:r>
              <a:rPr lang="en-US" sz="4000" b="1" dirty="0">
                <a:cs typeface="Arial" panose="020B0604020202020204" pitchFamily="34" charset="0"/>
              </a:rPr>
              <a:t>The background dynamics</a:t>
            </a:r>
          </a:p>
          <a:p>
            <a:pPr marL="742950" marR="0" indent="-742950">
              <a:spcBef>
                <a:spcPts val="0"/>
              </a:spcBef>
              <a:spcAft>
                <a:spcPts val="0"/>
              </a:spcAft>
              <a:buAutoNum type="arabicPlain"/>
              <a:tabLst>
                <a:tab pos="463550" algn="l"/>
                <a:tab pos="8004175" algn="r"/>
              </a:tabLst>
            </a:pPr>
            <a:r>
              <a:rPr lang="en-US" sz="4000" b="1" dirty="0">
                <a:cs typeface="Arial" panose="020B0604020202020204" pitchFamily="34" charset="0"/>
              </a:rPr>
              <a:t>Peter (Mark) account vs.</a:t>
            </a:r>
          </a:p>
          <a:p>
            <a:pPr marR="0">
              <a:spcBef>
                <a:spcPts val="0"/>
              </a:spcBef>
              <a:spcAft>
                <a:spcPts val="0"/>
              </a:spcAft>
              <a:tabLst>
                <a:tab pos="749300" algn="l"/>
                <a:tab pos="8004175" algn="r"/>
              </a:tabLst>
            </a:pPr>
            <a:r>
              <a:rPr lang="en-US" sz="4000" b="1" dirty="0">
                <a:cs typeface="Arial" panose="020B0604020202020204" pitchFamily="34" charset="0"/>
              </a:rPr>
              <a:t>	Matthew and Luke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C24E6-ED09-4FC8-8FB5-9D5AF0C07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64874"/>
            <a:ext cx="9144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8004175" algn="r"/>
              </a:tabLst>
            </a:pPr>
            <a:r>
              <a:rPr lang="en-US" sz="6000" b="1" dirty="0">
                <a:cs typeface="Arial" panose="020B0604020202020204" pitchFamily="34" charset="0"/>
              </a:rPr>
              <a:t>Jesus and the Demonized Son </a:t>
            </a:r>
          </a:p>
        </p:txBody>
      </p:sp>
    </p:spTree>
    <p:extLst>
      <p:ext uri="{BB962C8B-B14F-4D97-AF65-F5344CB8AC3E}">
        <p14:creationId xmlns:p14="http://schemas.microsoft.com/office/powerpoint/2010/main" val="2035233272"/>
      </p:ext>
    </p:extLst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05839B-B5F7-4581-9729-76ED90C94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524000"/>
            <a:ext cx="79248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7658100" algn="r"/>
              </a:tabLst>
            </a:pPr>
            <a:r>
              <a:rPr lang="en-US" sz="3600" b="1" dirty="0">
                <a:effectLst/>
                <a:cs typeface="Arial" panose="020B0604020202020204" pitchFamily="34" charset="0"/>
              </a:rPr>
              <a:t>And when Jesus finished these sayings, the crowds were astonished at his teaching, </a:t>
            </a:r>
            <a:r>
              <a:rPr lang="en-US" sz="3600" b="1" baseline="30000" dirty="0">
                <a:effectLst/>
                <a:cs typeface="Arial" panose="020B0604020202020204" pitchFamily="34" charset="0"/>
              </a:rPr>
              <a:t>29 </a:t>
            </a:r>
            <a:r>
              <a:rPr lang="en-US" sz="3600" b="1" dirty="0">
                <a:effectLst/>
                <a:cs typeface="Arial" panose="020B0604020202020204" pitchFamily="34" charset="0"/>
              </a:rPr>
              <a:t>for he was teaching them as one who had authority, and not as their scribes.	</a:t>
            </a:r>
            <a:r>
              <a:rPr lang="en-US" sz="2800" b="1" dirty="0">
                <a:cs typeface="Arial" panose="020B0604020202020204" pitchFamily="34" charset="0"/>
              </a:rPr>
              <a:t>Mt 7:28-29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3689078-B4A9-4836-B2CF-16CA860344D8}"/>
              </a:ext>
            </a:extLst>
          </p:cNvPr>
          <p:cNvSpPr/>
          <p:nvPr/>
        </p:nvSpPr>
        <p:spPr>
          <a:xfrm>
            <a:off x="609600" y="2743200"/>
            <a:ext cx="2590800" cy="457200"/>
          </a:xfrm>
          <a:prstGeom prst="roundRect">
            <a:avLst/>
          </a:prstGeom>
          <a:noFill/>
          <a:ln w="50800">
            <a:solidFill>
              <a:srgbClr val="3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59E4DA7-7DFF-4E90-997D-B11699A996B8}"/>
              </a:ext>
            </a:extLst>
          </p:cNvPr>
          <p:cNvSpPr/>
          <p:nvPr/>
        </p:nvSpPr>
        <p:spPr>
          <a:xfrm>
            <a:off x="595952" y="3844035"/>
            <a:ext cx="2223448" cy="457200"/>
          </a:xfrm>
          <a:prstGeom prst="roundRect">
            <a:avLst/>
          </a:prstGeom>
          <a:noFill/>
          <a:ln w="50800">
            <a:solidFill>
              <a:srgbClr val="0012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022101"/>
      </p:ext>
    </p:extLst>
  </p:cSld>
  <p:clrMapOvr>
    <a:masterClrMapping/>
  </p:clrMapOvr>
  <p:transition spd="slow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42899" y="1654154"/>
            <a:ext cx="845820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2286000" algn="l"/>
                <a:tab pos="7772400" algn="r"/>
              </a:tabLst>
            </a:pPr>
            <a:r>
              <a:rPr lang="en-US" sz="4000" b="1" dirty="0"/>
              <a:t>Astonished [Amazed]</a:t>
            </a:r>
          </a:p>
          <a:p>
            <a:pPr>
              <a:tabLst>
                <a:tab pos="2286000" algn="l"/>
                <a:tab pos="7772400" algn="r"/>
              </a:tabLst>
            </a:pPr>
            <a:r>
              <a:rPr lang="en-US" sz="3400" b="1" dirty="0">
                <a:solidFill>
                  <a:srgbClr val="3E0000"/>
                </a:solidFill>
              </a:rPr>
              <a:t>1605. </a:t>
            </a:r>
            <a:r>
              <a:rPr lang="el-GR" sz="3400" b="1" dirty="0">
                <a:solidFill>
                  <a:srgbClr val="3E0000"/>
                </a:solidFill>
                <a:latin typeface="Gentium"/>
              </a:rPr>
              <a:t>ἐκπλήσσω</a:t>
            </a:r>
            <a:r>
              <a:rPr lang="en-US" sz="3400" b="1" dirty="0">
                <a:solidFill>
                  <a:srgbClr val="3E0000"/>
                </a:solidFill>
                <a:latin typeface="Gentium"/>
              </a:rPr>
              <a:t> </a:t>
            </a:r>
            <a:r>
              <a:rPr lang="en-US" sz="3400" b="1" i="1" dirty="0">
                <a:solidFill>
                  <a:srgbClr val="3E0000"/>
                </a:solidFill>
                <a:latin typeface="Gentium"/>
              </a:rPr>
              <a:t>ekplḗssō; </a:t>
            </a:r>
            <a:r>
              <a:rPr lang="en-US" sz="3400" b="1" i="1" dirty="0">
                <a:latin typeface="Gentium"/>
              </a:rPr>
              <a:t>from ek (1537), an intens., and plḗssō (4141), to strike. </a:t>
            </a:r>
            <a:r>
              <a:rPr lang="en-US" sz="3200" b="1" i="1" dirty="0">
                <a:latin typeface="Gentium"/>
              </a:rPr>
              <a:t>To strike out, force out by a blow, but found only in the sense of knocking one out of his senses or self–possession, to strike with astonishment, terror, admiration. </a:t>
            </a:r>
            <a:r>
              <a:rPr lang="en-US" sz="3200" b="1" i="1" u="sng" dirty="0">
                <a:solidFill>
                  <a:srgbClr val="3E0000"/>
                </a:solidFill>
                <a:uFill>
                  <a:solidFill>
                    <a:schemeClr val="tx1"/>
                  </a:solidFill>
                </a:uFill>
                <a:latin typeface="Gentium"/>
              </a:rPr>
              <a:t>In the NT only in the pass., to be struck with astonishment, admiration, to be amazed.</a:t>
            </a:r>
            <a:endParaRPr lang="en-US" sz="3200" b="1" u="sng" dirty="0">
              <a:solidFill>
                <a:srgbClr val="3E0000"/>
              </a:solidFill>
              <a:uFill>
                <a:solidFill>
                  <a:schemeClr val="tx1"/>
                </a:solidFill>
              </a:uFill>
              <a:cs typeface="Arial" panose="020B0604020202020204" pitchFamily="34" charset="0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BEDA02BC-EAEE-436A-AE48-2CB16CDAF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9027"/>
            <a:ext cx="9143999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2286000" algn="l"/>
                <a:tab pos="7772400" algn="r"/>
              </a:tabLst>
            </a:pPr>
            <a:r>
              <a:rPr lang="en-US" sz="4000" b="1" dirty="0"/>
              <a:t>4</a:t>
            </a:r>
            <a:r>
              <a:rPr lang="en-US" sz="4000" b="1" baseline="30000" dirty="0"/>
              <a:t>th</a:t>
            </a:r>
            <a:r>
              <a:rPr lang="en-US" sz="4000" b="1" dirty="0"/>
              <a:t> of 4 Jesus Interactions</a:t>
            </a:r>
          </a:p>
          <a:p>
            <a:pPr algn="ctr">
              <a:tabLst>
                <a:tab pos="2286000" algn="l"/>
                <a:tab pos="7772400" algn="r"/>
              </a:tabLst>
            </a:pPr>
            <a:r>
              <a:rPr lang="en-US" sz="28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1) Mt 19:16-30;   2) Mt 22:23-33;  3) Mk 7:31-37; 4) Lk 9:43</a:t>
            </a:r>
            <a:endParaRPr lang="en-US" sz="2800" b="1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042451"/>
      </p:ext>
    </p:extLst>
  </p:cSld>
  <p:clrMapOvr>
    <a:masterClrMapping/>
  </p:clrMapOvr>
  <p:transition spd="slow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42900" y="982176"/>
            <a:ext cx="845820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2286000" algn="l"/>
                <a:tab pos="7772400" algn="r"/>
              </a:tabLst>
            </a:pPr>
            <a:r>
              <a:rPr lang="en-US" sz="4000" b="1" dirty="0"/>
              <a:t>Astonished [Amazed]</a:t>
            </a:r>
          </a:p>
          <a:p>
            <a:pPr>
              <a:tabLst>
                <a:tab pos="2286000" algn="l"/>
                <a:tab pos="7772400" algn="r"/>
              </a:tabLst>
            </a:pPr>
            <a:r>
              <a:rPr lang="el-GR" sz="3400" b="1" dirty="0">
                <a:solidFill>
                  <a:srgbClr val="3E0000"/>
                </a:solidFill>
              </a:rPr>
              <a:t>1568. </a:t>
            </a:r>
            <a:r>
              <a:rPr lang="en-US" sz="3400" b="1" dirty="0"/>
              <a:t>ekthambéō;... To be greatly amazed or astonished from admiration (Mark 9:15); from terror (Mark 16:5, 6); from distress of mind (Mark 14:33) where it is parallel with lupéō (3076), to be sorry (Matt. 26:37).</a:t>
            </a:r>
          </a:p>
          <a:p>
            <a:pPr>
              <a:tabLst>
                <a:tab pos="2286000" algn="l"/>
                <a:tab pos="7772400" algn="r"/>
              </a:tabLst>
            </a:pPr>
            <a:r>
              <a:rPr lang="en-US" sz="3400" b="1" dirty="0">
                <a:solidFill>
                  <a:srgbClr val="3E0000"/>
                </a:solidFill>
              </a:rPr>
              <a:t>Syn.: </a:t>
            </a:r>
            <a:r>
              <a:rPr lang="en-US" sz="3400" b="1" dirty="0"/>
              <a:t>ekplḗssō (1605), to astonish, amaze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C948AED-1B09-4857-9DB9-E8E2DF1A74D0}"/>
              </a:ext>
            </a:extLst>
          </p:cNvPr>
          <p:cNvSpPr/>
          <p:nvPr/>
        </p:nvSpPr>
        <p:spPr>
          <a:xfrm>
            <a:off x="1524001" y="4738222"/>
            <a:ext cx="3429000" cy="533400"/>
          </a:xfrm>
          <a:prstGeom prst="roundRect">
            <a:avLst/>
          </a:prstGeom>
          <a:noFill/>
          <a:ln w="63500">
            <a:solidFill>
              <a:srgbClr val="3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753637"/>
      </p:ext>
    </p:extLst>
  </p:cSld>
  <p:clrMapOvr>
    <a:masterClrMapping/>
  </p:clrMapOvr>
  <p:transition spd="slow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05839B-B5F7-4581-9729-76ED90C94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533400"/>
            <a:ext cx="8305800" cy="606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8004175" algn="r"/>
              </a:tabLst>
            </a:pPr>
            <a:r>
              <a:rPr lang="en-US" sz="3600" b="1" dirty="0">
                <a:effectLst/>
                <a:cs typeface="Arial" panose="020B0604020202020204" pitchFamily="34" charset="0"/>
              </a:rPr>
              <a:t>And when He came to the disciples, He saw a great multitude around them, and scribes disputing with them. </a:t>
            </a:r>
            <a:r>
              <a:rPr lang="en-US" sz="3600" b="1" baseline="30000" dirty="0">
                <a:effectLst/>
                <a:cs typeface="Arial" panose="020B0604020202020204" pitchFamily="34" charset="0"/>
              </a:rPr>
              <a:t>15 </a:t>
            </a:r>
            <a:r>
              <a:rPr lang="en-US" sz="3600" b="1" dirty="0">
                <a:effectLst/>
                <a:cs typeface="Arial" panose="020B0604020202020204" pitchFamily="34" charset="0"/>
              </a:rPr>
              <a:t>Immediately, when they saw Him, all the people were greatly amazed, and running to Him, greeted Him. </a:t>
            </a:r>
            <a:r>
              <a:rPr lang="en-US" sz="3600" b="1" baseline="30000" dirty="0">
                <a:effectLst/>
                <a:cs typeface="Arial" panose="020B0604020202020204" pitchFamily="34" charset="0"/>
              </a:rPr>
              <a:t>16 </a:t>
            </a:r>
            <a:r>
              <a:rPr lang="en-US" sz="3600" b="1" dirty="0">
                <a:effectLst/>
                <a:cs typeface="Arial" panose="020B0604020202020204" pitchFamily="34" charset="0"/>
              </a:rPr>
              <a:t>And He asked the scribes, </a:t>
            </a:r>
            <a:r>
              <a:rPr lang="en-US" sz="3600" b="1" dirty="0">
                <a:solidFill>
                  <a:srgbClr val="3E0000"/>
                </a:solidFill>
                <a:effectLst/>
                <a:cs typeface="Arial" panose="020B0604020202020204" pitchFamily="34" charset="0"/>
              </a:rPr>
              <a:t>“What are you discussing with them?” </a:t>
            </a:r>
            <a:r>
              <a:rPr lang="en-US" sz="3600" b="1" baseline="30000" dirty="0">
                <a:effectLst/>
                <a:cs typeface="Arial" panose="020B0604020202020204" pitchFamily="34" charset="0"/>
              </a:rPr>
              <a:t>17 </a:t>
            </a:r>
            <a:r>
              <a:rPr lang="en-US" sz="3600" b="1" dirty="0">
                <a:effectLst/>
                <a:cs typeface="Arial" panose="020B0604020202020204" pitchFamily="34" charset="0"/>
              </a:rPr>
              <a:t>Then one (a father) of the crowd answered and said, …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8004175" algn="r"/>
              </a:tabLst>
            </a:pPr>
            <a:r>
              <a:rPr lang="en-US" sz="2800" b="1" dirty="0">
                <a:cs typeface="Arial" panose="020B0604020202020204" pitchFamily="34" charset="0"/>
              </a:rPr>
              <a:t>	Mk 9:14-17a</a:t>
            </a:r>
          </a:p>
        </p:txBody>
      </p:sp>
    </p:spTree>
    <p:extLst>
      <p:ext uri="{BB962C8B-B14F-4D97-AF65-F5344CB8AC3E}">
        <p14:creationId xmlns:p14="http://schemas.microsoft.com/office/powerpoint/2010/main" val="3602660131"/>
      </p:ext>
    </p:extLst>
  </p:cSld>
  <p:clrMapOvr>
    <a:masterClrMapping/>
  </p:clrMapOvr>
  <p:transition spd="slow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05839B-B5F7-4581-9729-76ED90C94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335845"/>
            <a:ext cx="8305800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8004175" algn="r"/>
              </a:tabLst>
            </a:pPr>
            <a:r>
              <a:rPr lang="en-US" sz="3600" b="1" dirty="0">
                <a:solidFill>
                  <a:srgbClr val="001236"/>
                </a:solidFill>
                <a:effectLst/>
                <a:cs typeface="Arial" panose="020B0604020202020204" pitchFamily="34" charset="0"/>
              </a:rPr>
              <a:t>“Teacher, I brought You my son, who has a mute spirit. And wherever it seizes him, it throws him down; he foams at the mouth, gnashes his teeth, and becomes rigid. So I spoke to Your disciples, that they should cast it out, but they could not.”  </a:t>
            </a:r>
            <a:r>
              <a:rPr lang="en-US" sz="3600" b="1" baseline="30000" dirty="0">
                <a:effectLst/>
                <a:cs typeface="Arial" panose="020B0604020202020204" pitchFamily="34" charset="0"/>
              </a:rPr>
              <a:t>19 </a:t>
            </a:r>
            <a:r>
              <a:rPr lang="en-US" sz="3600" b="1" dirty="0">
                <a:effectLst/>
                <a:cs typeface="Arial" panose="020B0604020202020204" pitchFamily="34" charset="0"/>
              </a:rPr>
              <a:t>He answered him and said, </a:t>
            </a:r>
            <a:r>
              <a:rPr lang="en-US" sz="3600" b="1" dirty="0">
                <a:solidFill>
                  <a:srgbClr val="3E0000"/>
                </a:solidFill>
                <a:effectLst/>
                <a:cs typeface="Arial" panose="020B0604020202020204" pitchFamily="34" charset="0"/>
              </a:rPr>
              <a:t>“O faithless generation, how long shall I be with you? How long shall I bear with you? Bring him to Me.”</a:t>
            </a:r>
            <a:r>
              <a:rPr lang="en-US" sz="3600" b="1" dirty="0">
                <a:effectLst/>
                <a:cs typeface="Arial" panose="020B0604020202020204" pitchFamily="34" charset="0"/>
              </a:rPr>
              <a:t>	</a:t>
            </a:r>
            <a:r>
              <a:rPr lang="en-US" sz="2800" b="1" dirty="0">
                <a:cs typeface="Arial" panose="020B0604020202020204" pitchFamily="34" charset="0"/>
              </a:rPr>
              <a:t>Mk 9:18-19</a:t>
            </a:r>
          </a:p>
        </p:txBody>
      </p:sp>
    </p:spTree>
    <p:extLst>
      <p:ext uri="{BB962C8B-B14F-4D97-AF65-F5344CB8AC3E}">
        <p14:creationId xmlns:p14="http://schemas.microsoft.com/office/powerpoint/2010/main" val="1483464504"/>
      </p:ext>
    </p:extLst>
  </p:cSld>
  <p:clrMapOvr>
    <a:masterClrMapping/>
  </p:clrMapOvr>
  <p:transition spd="slow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05839B-B5F7-4581-9729-76ED90C94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121704"/>
            <a:ext cx="8305800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8004175" algn="r"/>
              </a:tabLst>
            </a:pPr>
            <a:r>
              <a:rPr lang="en-US" sz="3600" b="1" dirty="0">
                <a:effectLst/>
                <a:cs typeface="Arial" panose="020B0604020202020204" pitchFamily="34" charset="0"/>
              </a:rPr>
              <a:t>Then they brought him to Him. And when he saw Him, immediately the spirit convulsed him, and he fell on the ground and wallowed, foaming at the mouth. </a:t>
            </a:r>
            <a:r>
              <a:rPr lang="en-US" sz="3600" b="1" baseline="30000" dirty="0">
                <a:effectLst/>
                <a:cs typeface="Arial" panose="020B0604020202020204" pitchFamily="34" charset="0"/>
              </a:rPr>
              <a:t>21 </a:t>
            </a:r>
            <a:r>
              <a:rPr lang="en-US" sz="3600" b="1" dirty="0">
                <a:effectLst/>
                <a:cs typeface="Arial" panose="020B0604020202020204" pitchFamily="34" charset="0"/>
              </a:rPr>
              <a:t>So He asked his father, </a:t>
            </a:r>
            <a:r>
              <a:rPr lang="en-US" sz="3600" b="1" dirty="0">
                <a:solidFill>
                  <a:srgbClr val="3E0000"/>
                </a:solidFill>
                <a:effectLst/>
                <a:cs typeface="Arial" panose="020B0604020202020204" pitchFamily="34" charset="0"/>
              </a:rPr>
              <a:t>“How long has this been happening to him?”  </a:t>
            </a:r>
            <a:r>
              <a:rPr lang="en-US" sz="3600" b="1" dirty="0">
                <a:effectLst/>
                <a:cs typeface="Arial" panose="020B0604020202020204" pitchFamily="34" charset="0"/>
              </a:rPr>
              <a:t>And he said, </a:t>
            </a:r>
            <a:r>
              <a:rPr lang="en-US" sz="3600" b="1" dirty="0">
                <a:solidFill>
                  <a:srgbClr val="001236"/>
                </a:solidFill>
                <a:effectLst/>
                <a:cs typeface="Arial" panose="020B0604020202020204" pitchFamily="34" charset="0"/>
              </a:rPr>
              <a:t>“From childhood. </a:t>
            </a:r>
            <a:r>
              <a:rPr lang="en-US" sz="3600" b="1" baseline="30000" dirty="0">
                <a:solidFill>
                  <a:srgbClr val="001236"/>
                </a:solidFill>
                <a:effectLst/>
                <a:cs typeface="Arial" panose="020B0604020202020204" pitchFamily="34" charset="0"/>
              </a:rPr>
              <a:t>22 </a:t>
            </a:r>
            <a:r>
              <a:rPr lang="en-US" sz="3600" b="1" dirty="0">
                <a:solidFill>
                  <a:srgbClr val="001236"/>
                </a:solidFill>
                <a:effectLst/>
                <a:cs typeface="Arial" panose="020B0604020202020204" pitchFamily="34" charset="0"/>
              </a:rPr>
              <a:t>And often he has thrown him both into the fire and into the water to destroy him. But if You can do anything, have compassion on us and help us.”	</a:t>
            </a:r>
            <a:r>
              <a:rPr lang="en-US" sz="2800" b="1" dirty="0">
                <a:cs typeface="Arial" panose="020B0604020202020204" pitchFamily="34" charset="0"/>
              </a:rPr>
              <a:t>Mk 9:20-22</a:t>
            </a:r>
          </a:p>
        </p:txBody>
      </p:sp>
    </p:spTree>
    <p:extLst>
      <p:ext uri="{BB962C8B-B14F-4D97-AF65-F5344CB8AC3E}">
        <p14:creationId xmlns:p14="http://schemas.microsoft.com/office/powerpoint/2010/main" val="968376283"/>
      </p:ext>
    </p:extLst>
  </p:cSld>
  <p:clrMapOvr>
    <a:masterClrMapping/>
  </p:clrMapOvr>
  <p:transition spd="slow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05839B-B5F7-4581-9729-76ED90C94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335845"/>
            <a:ext cx="8305800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8004175" algn="r"/>
              </a:tabLst>
            </a:pPr>
            <a:r>
              <a:rPr lang="en-US" sz="3600" b="1" dirty="0">
                <a:effectLst/>
                <a:cs typeface="Arial" panose="020B0604020202020204" pitchFamily="34" charset="0"/>
              </a:rPr>
              <a:t>Jesus said to him, </a:t>
            </a:r>
            <a:r>
              <a:rPr lang="en-US" sz="3600" b="1" dirty="0">
                <a:solidFill>
                  <a:srgbClr val="3E0000"/>
                </a:solidFill>
                <a:effectLst/>
                <a:cs typeface="Arial" panose="020B0604020202020204" pitchFamily="34" charset="0"/>
              </a:rPr>
              <a:t>“If you can believe, all things are possible to him who believes.”</a:t>
            </a:r>
            <a:r>
              <a:rPr lang="en-US" sz="3600" b="1" dirty="0">
                <a:effectLst/>
                <a:cs typeface="Arial" panose="020B0604020202020204" pitchFamily="34" charset="0"/>
              </a:rPr>
              <a:t> </a:t>
            </a:r>
            <a:r>
              <a:rPr lang="en-US" sz="3600" b="1" baseline="30000" dirty="0">
                <a:effectLst/>
                <a:cs typeface="Arial" panose="020B0604020202020204" pitchFamily="34" charset="0"/>
              </a:rPr>
              <a:t>24 </a:t>
            </a:r>
            <a:r>
              <a:rPr lang="en-US" sz="3600" b="1" dirty="0">
                <a:effectLst/>
                <a:cs typeface="Arial" panose="020B0604020202020204" pitchFamily="34" charset="0"/>
              </a:rPr>
              <a:t>Immediately the father of the child cried out and said with tears, </a:t>
            </a:r>
            <a:r>
              <a:rPr lang="en-US" sz="3600" b="1" dirty="0">
                <a:solidFill>
                  <a:srgbClr val="001236"/>
                </a:solidFill>
                <a:effectLst/>
                <a:cs typeface="Arial" panose="020B0604020202020204" pitchFamily="34" charset="0"/>
              </a:rPr>
              <a:t>“Lord, I believe; help my unbelief!” </a:t>
            </a:r>
            <a:r>
              <a:rPr lang="en-US" sz="3600" b="1" baseline="30000" dirty="0">
                <a:effectLst/>
                <a:cs typeface="Arial" panose="020B0604020202020204" pitchFamily="34" charset="0"/>
              </a:rPr>
              <a:t>25 </a:t>
            </a:r>
            <a:r>
              <a:rPr lang="en-US" sz="3600" b="1" dirty="0">
                <a:effectLst/>
                <a:cs typeface="Arial" panose="020B0604020202020204" pitchFamily="34" charset="0"/>
              </a:rPr>
              <a:t>When Jesus saw that the people came running together, He rebuked the unclean spirit, saying to it, </a:t>
            </a:r>
            <a:r>
              <a:rPr lang="en-US" sz="3600" b="1" dirty="0">
                <a:solidFill>
                  <a:srgbClr val="3E0000"/>
                </a:solidFill>
                <a:effectLst/>
                <a:cs typeface="Arial" panose="020B0604020202020204" pitchFamily="34" charset="0"/>
              </a:rPr>
              <a:t>“Deaf and dumb spirit, I command you, come out of him and enter him no more!”</a:t>
            </a:r>
            <a:r>
              <a:rPr lang="en-US" sz="3600" b="1" dirty="0">
                <a:effectLst/>
                <a:cs typeface="Arial" panose="020B0604020202020204" pitchFamily="34" charset="0"/>
              </a:rPr>
              <a:t>	</a:t>
            </a:r>
            <a:r>
              <a:rPr lang="en-US" sz="2800" b="1" dirty="0">
                <a:cs typeface="Arial" panose="020B0604020202020204" pitchFamily="34" charset="0"/>
              </a:rPr>
              <a:t>Mk 9:23-25</a:t>
            </a:r>
          </a:p>
        </p:txBody>
      </p:sp>
    </p:spTree>
    <p:extLst>
      <p:ext uri="{BB962C8B-B14F-4D97-AF65-F5344CB8AC3E}">
        <p14:creationId xmlns:p14="http://schemas.microsoft.com/office/powerpoint/2010/main" val="2725396882"/>
      </p:ext>
    </p:extLst>
  </p:cSld>
  <p:clrMapOvr>
    <a:masterClrMapping/>
  </p:clrMapOvr>
  <p:transition spd="slow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05839B-B5F7-4581-9729-76ED90C94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457200"/>
            <a:ext cx="8305800" cy="601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8004175" algn="r"/>
              </a:tabLst>
            </a:pPr>
            <a:r>
              <a:rPr lang="en-US" sz="3500" b="1" dirty="0">
                <a:effectLst/>
                <a:cs typeface="Arial" panose="020B0604020202020204" pitchFamily="34" charset="0"/>
              </a:rPr>
              <a:t>Then the spirit cried out, convulsed him greatly, and came out of him. And he became as one dead, so that many said, </a:t>
            </a:r>
            <a:r>
              <a:rPr lang="en-US" sz="3500" b="1" dirty="0">
                <a:solidFill>
                  <a:srgbClr val="003300"/>
                </a:solidFill>
                <a:effectLst/>
                <a:cs typeface="Arial" panose="020B0604020202020204" pitchFamily="34" charset="0"/>
              </a:rPr>
              <a:t>“He is dead.” </a:t>
            </a:r>
            <a:r>
              <a:rPr lang="en-US" sz="3500" b="1" baseline="30000" dirty="0">
                <a:cs typeface="Arial" panose="020B0604020202020204" pitchFamily="34" charset="0"/>
              </a:rPr>
              <a:t>27 </a:t>
            </a:r>
            <a:r>
              <a:rPr lang="en-US" sz="3500" b="1" dirty="0">
                <a:cs typeface="Arial" panose="020B0604020202020204" pitchFamily="34" charset="0"/>
              </a:rPr>
              <a:t>But Jesus took him by the hand and lifted him up, and he arose. </a:t>
            </a:r>
            <a:r>
              <a:rPr lang="en-US" sz="3500" b="1" baseline="30000" dirty="0">
                <a:cs typeface="Arial" panose="020B0604020202020204" pitchFamily="34" charset="0"/>
              </a:rPr>
              <a:t>28 </a:t>
            </a:r>
            <a:r>
              <a:rPr lang="en-US" sz="3500" b="1" dirty="0">
                <a:cs typeface="Arial" panose="020B0604020202020204" pitchFamily="34" charset="0"/>
              </a:rPr>
              <a:t>And when He had come into the house, His disciples asked Him privately, </a:t>
            </a:r>
            <a:r>
              <a:rPr lang="en-US" sz="3500" b="1" dirty="0">
                <a:solidFill>
                  <a:srgbClr val="3E0000"/>
                </a:solidFill>
                <a:cs typeface="Arial" panose="020B0604020202020204" pitchFamily="34" charset="0"/>
              </a:rPr>
              <a:t>“Why could we not cast it out?” </a:t>
            </a:r>
            <a:r>
              <a:rPr lang="en-US" sz="3500" b="1" baseline="30000" dirty="0">
                <a:solidFill>
                  <a:srgbClr val="3E0000"/>
                </a:solidFill>
                <a:cs typeface="Arial" panose="020B0604020202020204" pitchFamily="34" charset="0"/>
              </a:rPr>
              <a:t>29 </a:t>
            </a:r>
            <a:r>
              <a:rPr lang="en-US" sz="3500" b="1" dirty="0">
                <a:solidFill>
                  <a:srgbClr val="3E0000"/>
                </a:solidFill>
                <a:cs typeface="Arial" panose="020B0604020202020204" pitchFamily="34" charset="0"/>
              </a:rPr>
              <a:t>So He said to them, “This kind can come out by nothing but prayer and fasting.”</a:t>
            </a:r>
            <a:r>
              <a:rPr lang="en-US" sz="3500" b="1" dirty="0">
                <a:cs typeface="Arial" panose="020B0604020202020204" pitchFamily="34" charset="0"/>
              </a:rPr>
              <a:t>	</a:t>
            </a:r>
            <a:r>
              <a:rPr lang="en-US" sz="2800" b="1" dirty="0">
                <a:cs typeface="Arial" panose="020B0604020202020204" pitchFamily="34" charset="0"/>
              </a:rPr>
              <a:t>Mk 9:26-29</a:t>
            </a:r>
          </a:p>
        </p:txBody>
      </p:sp>
    </p:spTree>
    <p:extLst>
      <p:ext uri="{BB962C8B-B14F-4D97-AF65-F5344CB8AC3E}">
        <p14:creationId xmlns:p14="http://schemas.microsoft.com/office/powerpoint/2010/main" val="2344997115"/>
      </p:ext>
    </p:extLst>
  </p:cSld>
  <p:clrMapOvr>
    <a:masterClrMapping/>
  </p:clrMapOvr>
  <p:transition spd="slow"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05839B-B5F7-4581-9729-76ED90C94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2819400"/>
            <a:ext cx="83058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42950" marR="0" indent="-742950">
              <a:spcBef>
                <a:spcPts val="0"/>
              </a:spcBef>
              <a:spcAft>
                <a:spcPts val="0"/>
              </a:spcAft>
              <a:buAutoNum type="arabicPlain"/>
              <a:tabLst>
                <a:tab pos="463550" algn="l"/>
                <a:tab pos="8004175" algn="r"/>
              </a:tabLst>
            </a:pPr>
            <a:r>
              <a:rPr lang="en-US" sz="4000" b="1" dirty="0">
                <a:effectLst/>
                <a:cs typeface="Arial" panose="020B0604020202020204" pitchFamily="34" charset="0"/>
              </a:rPr>
              <a:t>When it occurs</a:t>
            </a:r>
          </a:p>
          <a:p>
            <a:pPr marL="1316038" lvl="1" indent="-573088">
              <a:spcBef>
                <a:spcPts val="0"/>
              </a:spcBef>
              <a:spcAft>
                <a:spcPts val="0"/>
              </a:spcAft>
              <a:tabLst>
                <a:tab pos="463550" algn="l"/>
                <a:tab pos="1316038" algn="l"/>
                <a:tab pos="8004175" algn="r"/>
              </a:tabLst>
            </a:pPr>
            <a:r>
              <a:rPr lang="en-US" sz="4000" b="1" dirty="0">
                <a:cs typeface="Arial" panose="020B0604020202020204" pitchFamily="34" charset="0"/>
              </a:rPr>
              <a:t>a	Immediately after the transfiguration</a:t>
            </a:r>
          </a:p>
          <a:p>
            <a:pPr marL="1316038" lvl="1" indent="-573088">
              <a:spcBef>
                <a:spcPts val="0"/>
              </a:spcBef>
              <a:spcAft>
                <a:spcPts val="0"/>
              </a:spcAft>
              <a:tabLst>
                <a:tab pos="463550" algn="l"/>
                <a:tab pos="1316038" algn="l"/>
                <a:tab pos="8004175" algn="r"/>
              </a:tabLst>
            </a:pPr>
            <a:r>
              <a:rPr lang="en-US" sz="4000" b="1" dirty="0">
                <a:cs typeface="Arial" panose="020B0604020202020204" pitchFamily="34" charset="0"/>
              </a:rPr>
              <a:t>b	Peter, James and John?</a:t>
            </a:r>
            <a:endParaRPr lang="en-US" sz="4000" b="1" dirty="0">
              <a:effectLst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C24E6-ED09-4FC8-8FB5-9D5AF0C07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64874"/>
            <a:ext cx="9144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8004175" algn="r"/>
              </a:tabLst>
            </a:pPr>
            <a:r>
              <a:rPr lang="en-US" sz="6000" b="1" dirty="0">
                <a:cs typeface="Arial" panose="020B0604020202020204" pitchFamily="34" charset="0"/>
              </a:rPr>
              <a:t>Jesus and the Demonized Son </a:t>
            </a:r>
          </a:p>
        </p:txBody>
      </p:sp>
    </p:spTree>
    <p:extLst>
      <p:ext uri="{BB962C8B-B14F-4D97-AF65-F5344CB8AC3E}">
        <p14:creationId xmlns:p14="http://schemas.microsoft.com/office/powerpoint/2010/main" val="2646390240"/>
      </p:ext>
    </p:extLst>
  </p:cSld>
  <p:clrMapOvr>
    <a:masterClrMapping/>
  </p:clrMapOvr>
  <p:transition spd="slow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05839B-B5F7-4581-9729-76ED90C94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2243792"/>
            <a:ext cx="830580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42950" marR="0" indent="-742950">
              <a:spcBef>
                <a:spcPts val="0"/>
              </a:spcBef>
              <a:spcAft>
                <a:spcPts val="0"/>
              </a:spcAft>
              <a:buAutoNum type="arabicPlain"/>
              <a:tabLst>
                <a:tab pos="463550" algn="l"/>
                <a:tab pos="8004175" algn="r"/>
              </a:tabLst>
            </a:pPr>
            <a:r>
              <a:rPr lang="en-US" sz="4000" b="1" dirty="0">
                <a:effectLst/>
                <a:cs typeface="Arial" panose="020B0604020202020204" pitchFamily="34" charset="0"/>
              </a:rPr>
              <a:t>When it occurs</a:t>
            </a:r>
          </a:p>
          <a:p>
            <a:pPr marL="742950" indent="-742950">
              <a:spcBef>
                <a:spcPts val="0"/>
              </a:spcBef>
              <a:spcAft>
                <a:spcPts val="0"/>
              </a:spcAft>
              <a:buFontTx/>
              <a:buAutoNum type="arabicPlain"/>
              <a:tabLst>
                <a:tab pos="463550" algn="l"/>
                <a:tab pos="8004175" algn="r"/>
              </a:tabLst>
            </a:pPr>
            <a:r>
              <a:rPr lang="en-US" sz="4000" b="1" dirty="0">
                <a:cs typeface="Arial" panose="020B0604020202020204" pitchFamily="34" charset="0"/>
              </a:rPr>
              <a:t>The background dynamics</a:t>
            </a:r>
          </a:p>
          <a:p>
            <a:pPr>
              <a:spcBef>
                <a:spcPts val="0"/>
              </a:spcBef>
              <a:spcAft>
                <a:spcPts val="0"/>
              </a:spcAft>
              <a:tabLst>
                <a:tab pos="738188" algn="l"/>
                <a:tab pos="1379538" algn="l"/>
                <a:tab pos="8004175" algn="r"/>
              </a:tabLst>
            </a:pPr>
            <a:r>
              <a:rPr lang="en-US" sz="4000" b="1" dirty="0">
                <a:cs typeface="Arial" panose="020B0604020202020204" pitchFamily="34" charset="0"/>
              </a:rPr>
              <a:t>	a	Scribe &amp; Disciple argument</a:t>
            </a:r>
          </a:p>
          <a:p>
            <a:pPr>
              <a:spcBef>
                <a:spcPts val="0"/>
              </a:spcBef>
              <a:spcAft>
                <a:spcPts val="0"/>
              </a:spcAft>
              <a:tabLst>
                <a:tab pos="738188" algn="l"/>
                <a:tab pos="1379538" algn="l"/>
                <a:tab pos="8004175" algn="r"/>
              </a:tabLst>
            </a:pPr>
            <a:r>
              <a:rPr lang="en-US" sz="4000" b="1" dirty="0">
                <a:cs typeface="Arial" panose="020B0604020202020204" pitchFamily="34" charset="0"/>
              </a:rPr>
              <a:t>	b	Disciples looking for status</a:t>
            </a:r>
          </a:p>
          <a:p>
            <a:pPr marL="1316038" indent="-1316038">
              <a:spcBef>
                <a:spcPts val="0"/>
              </a:spcBef>
              <a:spcAft>
                <a:spcPts val="0"/>
              </a:spcAft>
              <a:tabLst>
                <a:tab pos="738188" algn="l"/>
                <a:tab pos="1379538" algn="l"/>
                <a:tab pos="8004175" algn="r"/>
              </a:tabLst>
            </a:pPr>
            <a:r>
              <a:rPr lang="en-US" sz="4000" b="1" dirty="0">
                <a:cs typeface="Arial" panose="020B0604020202020204" pitchFamily="34" charset="0"/>
              </a:rPr>
              <a:t>	c	A desperate Father who has a son controlled by a spirit</a:t>
            </a:r>
          </a:p>
          <a:p>
            <a:pPr marL="1316038" indent="-1316038">
              <a:spcBef>
                <a:spcPts val="0"/>
              </a:spcBef>
              <a:spcAft>
                <a:spcPts val="0"/>
              </a:spcAft>
              <a:tabLst>
                <a:tab pos="738188" algn="l"/>
                <a:tab pos="1379538" algn="l"/>
                <a:tab pos="8004175" algn="r"/>
              </a:tabLst>
            </a:pPr>
            <a:r>
              <a:rPr lang="en-US" sz="4000" b="1" dirty="0">
                <a:cs typeface="Arial" panose="020B0604020202020204" pitchFamily="34" charset="0"/>
              </a:rPr>
              <a:t>	d	A faithless society	</a:t>
            </a:r>
            <a:r>
              <a:rPr lang="en-US" sz="2800" b="1" dirty="0">
                <a:cs typeface="Arial" panose="020B0604020202020204" pitchFamily="34" charset="0"/>
              </a:rPr>
              <a:t>v 19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C24E6-ED09-4FC8-8FB5-9D5AF0C07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4800"/>
            <a:ext cx="9144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8004175" algn="r"/>
              </a:tabLst>
            </a:pPr>
            <a:r>
              <a:rPr lang="en-US" sz="6000" b="1" dirty="0">
                <a:cs typeface="Arial" panose="020B0604020202020204" pitchFamily="34" charset="0"/>
              </a:rPr>
              <a:t>Jesus and the Demonized Son </a:t>
            </a:r>
          </a:p>
        </p:txBody>
      </p:sp>
    </p:spTree>
    <p:extLst>
      <p:ext uri="{BB962C8B-B14F-4D97-AF65-F5344CB8AC3E}">
        <p14:creationId xmlns:p14="http://schemas.microsoft.com/office/powerpoint/2010/main" val="3974109887"/>
      </p:ext>
    </p:extLst>
  </p:cSld>
  <p:clrMapOvr>
    <a:masterClrMapping/>
  </p:clrMapOvr>
  <p:transition spd="slow"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05839B-B5F7-4581-9729-76ED90C94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2819400"/>
            <a:ext cx="83058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42950" marR="0" indent="-742950">
              <a:spcBef>
                <a:spcPts val="0"/>
              </a:spcBef>
              <a:spcAft>
                <a:spcPts val="0"/>
              </a:spcAft>
              <a:buAutoNum type="arabicPlain"/>
              <a:tabLst>
                <a:tab pos="463550" algn="l"/>
                <a:tab pos="8004175" algn="r"/>
              </a:tabLst>
            </a:pPr>
            <a:r>
              <a:rPr lang="en-US" sz="4000" b="1" dirty="0">
                <a:effectLst/>
                <a:cs typeface="Arial" panose="020B0604020202020204" pitchFamily="34" charset="0"/>
              </a:rPr>
              <a:t>When it occurs</a:t>
            </a:r>
          </a:p>
          <a:p>
            <a:pPr marL="742950" indent="-742950">
              <a:spcBef>
                <a:spcPts val="0"/>
              </a:spcBef>
              <a:spcAft>
                <a:spcPts val="0"/>
              </a:spcAft>
              <a:buFontTx/>
              <a:buAutoNum type="arabicPlain"/>
              <a:tabLst>
                <a:tab pos="463550" algn="l"/>
                <a:tab pos="8004175" algn="r"/>
              </a:tabLst>
            </a:pPr>
            <a:r>
              <a:rPr lang="en-US" sz="4000" b="1" dirty="0">
                <a:cs typeface="Arial" panose="020B0604020202020204" pitchFamily="34" charset="0"/>
              </a:rPr>
              <a:t>The background dynamics</a:t>
            </a:r>
          </a:p>
          <a:p>
            <a:pPr marL="742950" marR="0" indent="-742950">
              <a:spcBef>
                <a:spcPts val="0"/>
              </a:spcBef>
              <a:spcAft>
                <a:spcPts val="0"/>
              </a:spcAft>
              <a:buAutoNum type="arabicPlain"/>
              <a:tabLst>
                <a:tab pos="463550" algn="l"/>
                <a:tab pos="8004175" algn="r"/>
              </a:tabLst>
            </a:pPr>
            <a:r>
              <a:rPr lang="en-US" sz="4000" b="1" dirty="0">
                <a:cs typeface="Arial" panose="020B0604020202020204" pitchFamily="34" charset="0"/>
              </a:rPr>
              <a:t>Peter (Mark) account vs.</a:t>
            </a:r>
          </a:p>
          <a:p>
            <a:pPr marR="0">
              <a:spcBef>
                <a:spcPts val="0"/>
              </a:spcBef>
              <a:spcAft>
                <a:spcPts val="0"/>
              </a:spcAft>
              <a:tabLst>
                <a:tab pos="749300" algn="l"/>
                <a:tab pos="8004175" algn="r"/>
              </a:tabLst>
            </a:pPr>
            <a:r>
              <a:rPr lang="en-US" sz="4000" b="1" dirty="0">
                <a:cs typeface="Arial" panose="020B0604020202020204" pitchFamily="34" charset="0"/>
              </a:rPr>
              <a:t>	Matthew and Luke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C24E6-ED09-4FC8-8FB5-9D5AF0C07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64874"/>
            <a:ext cx="9144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8004175" algn="r"/>
              </a:tabLst>
            </a:pPr>
            <a:r>
              <a:rPr lang="en-US" sz="6000" b="1" dirty="0">
                <a:cs typeface="Arial" panose="020B0604020202020204" pitchFamily="34" charset="0"/>
              </a:rPr>
              <a:t>Jesus and the Demonized Son </a:t>
            </a:r>
          </a:p>
        </p:txBody>
      </p:sp>
    </p:spTree>
    <p:extLst>
      <p:ext uri="{BB962C8B-B14F-4D97-AF65-F5344CB8AC3E}">
        <p14:creationId xmlns:p14="http://schemas.microsoft.com/office/powerpoint/2010/main" val="1574533724"/>
      </p:ext>
    </p:extLst>
  </p:cSld>
  <p:clrMapOvr>
    <a:masterClrMapping/>
  </p:clrMapOvr>
  <p:transition spd="slow"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05839B-B5F7-4581-9729-76ED90C94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1388204"/>
            <a:ext cx="872490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42950" marR="0" indent="-742950">
              <a:spcBef>
                <a:spcPts val="0"/>
              </a:spcBef>
              <a:spcAft>
                <a:spcPts val="0"/>
              </a:spcAft>
              <a:buAutoNum type="arabicPlain"/>
              <a:tabLst>
                <a:tab pos="463550" algn="l"/>
                <a:tab pos="8004175" algn="r"/>
              </a:tabLst>
            </a:pPr>
            <a:r>
              <a:rPr lang="en-US" sz="3600" b="1" dirty="0">
                <a:effectLst/>
                <a:cs typeface="Arial" panose="020B0604020202020204" pitchFamily="34" charset="0"/>
              </a:rPr>
              <a:t>Scribes &amp; Disciples argument	</a:t>
            </a:r>
            <a:r>
              <a:rPr lang="en-US" sz="2800" b="1" dirty="0">
                <a:effectLst/>
                <a:cs typeface="Arial" panose="020B0604020202020204" pitchFamily="34" charset="0"/>
              </a:rPr>
              <a:t>14</a:t>
            </a:r>
          </a:p>
          <a:p>
            <a:pPr marL="742950" indent="-742950">
              <a:spcBef>
                <a:spcPts val="0"/>
              </a:spcBef>
              <a:spcAft>
                <a:spcPts val="0"/>
              </a:spcAft>
              <a:buFontTx/>
              <a:buAutoNum type="arabicPlain"/>
              <a:tabLst>
                <a:tab pos="463550" algn="l"/>
                <a:tab pos="8004175" algn="r"/>
              </a:tabLst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Transfigured Jesus Contrast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15</a:t>
            </a:r>
            <a:endParaRPr lang="en-US" sz="2800" b="1" dirty="0">
              <a:cs typeface="Arial" panose="020B0604020202020204" pitchFamily="34" charset="0"/>
            </a:endParaRPr>
          </a:p>
          <a:p>
            <a:pPr marL="742950" marR="0" indent="-742950">
              <a:spcBef>
                <a:spcPts val="0"/>
              </a:spcBef>
              <a:spcAft>
                <a:spcPts val="0"/>
              </a:spcAft>
              <a:buAutoNum type="arabicPlain"/>
              <a:tabLst>
                <a:tab pos="463550" algn="l"/>
                <a:tab pos="8004175" algn="r"/>
              </a:tabLst>
            </a:pPr>
            <a:r>
              <a:rPr lang="en-US" sz="3600" b="1" dirty="0">
                <a:cs typeface="Arial" panose="020B0604020202020204" pitchFamily="34" charset="0"/>
              </a:rPr>
              <a:t>Spirit Identity (father/Jesus)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17, 25</a:t>
            </a:r>
            <a:endParaRPr lang="en-US" sz="3600" b="1" dirty="0">
              <a:cs typeface="Arial" panose="020B0604020202020204" pitchFamily="34" charset="0"/>
            </a:endParaRPr>
          </a:p>
          <a:p>
            <a:pPr marL="742950" marR="0" indent="-742950">
              <a:spcBef>
                <a:spcPts val="0"/>
              </a:spcBef>
              <a:spcAft>
                <a:spcPts val="0"/>
              </a:spcAft>
              <a:buAutoNum type="arabicPlain"/>
              <a:tabLst>
                <a:tab pos="463550" algn="l"/>
                <a:tab pos="8004175" algn="r"/>
              </a:tabLst>
            </a:pPr>
            <a:r>
              <a:rPr lang="en-US" sz="3600" b="1" dirty="0">
                <a:cs typeface="Arial" panose="020B0604020202020204" pitchFamily="34" charset="0"/>
              </a:rPr>
              <a:t>Jesus seeing the Son </a:t>
            </a:r>
            <a:r>
              <a:rPr lang="en-US" sz="3600" i="1" dirty="0">
                <a:cs typeface="Arial" panose="020B0604020202020204" pitchFamily="34" charset="0"/>
              </a:rPr>
              <a:t>(seizure) </a:t>
            </a:r>
            <a:r>
              <a:rPr lang="en-US" sz="3600" b="1" dirty="0">
                <a:cs typeface="Arial" panose="020B0604020202020204" pitchFamily="34" charset="0"/>
              </a:rPr>
              <a:t>	</a:t>
            </a:r>
            <a:r>
              <a:rPr lang="en-US" sz="2800" b="1" dirty="0">
                <a:cs typeface="Arial" panose="020B0604020202020204" pitchFamily="34" charset="0"/>
              </a:rPr>
              <a:t>20	</a:t>
            </a:r>
          </a:p>
          <a:p>
            <a:pPr marL="742950" marR="0" indent="-742950">
              <a:spcBef>
                <a:spcPts val="0"/>
              </a:spcBef>
              <a:spcAft>
                <a:spcPts val="0"/>
              </a:spcAft>
              <a:buAutoNum type="arabicPlain"/>
              <a:tabLst>
                <a:tab pos="463550" algn="l"/>
                <a:tab pos="8004175" algn="r"/>
              </a:tabLst>
            </a:pPr>
            <a:r>
              <a:rPr lang="en-US" sz="3600" b="1" dirty="0">
                <a:cs typeface="Arial" panose="020B0604020202020204" pitchFamily="34" charset="0"/>
              </a:rPr>
              <a:t>Father Dialogue	</a:t>
            </a:r>
            <a:r>
              <a:rPr lang="en-US" sz="2800" b="1" dirty="0">
                <a:cs typeface="Arial" panose="020B0604020202020204" pitchFamily="34" charset="0"/>
              </a:rPr>
              <a:t>21-24</a:t>
            </a:r>
          </a:p>
          <a:p>
            <a:pPr marL="742950" marR="0" indent="-742950">
              <a:spcBef>
                <a:spcPts val="0"/>
              </a:spcBef>
              <a:spcAft>
                <a:spcPts val="0"/>
              </a:spcAft>
              <a:buAutoNum type="arabicPlain"/>
              <a:tabLst>
                <a:tab pos="463550" algn="l"/>
                <a:tab pos="8004175" algn="r"/>
              </a:tabLst>
            </a:pPr>
            <a:r>
              <a:rPr lang="en-US" sz="3600" b="1" dirty="0">
                <a:cs typeface="Arial" panose="020B0604020202020204" pitchFamily="34" charset="0"/>
              </a:rPr>
              <a:t>Faith need	</a:t>
            </a:r>
            <a:r>
              <a:rPr lang="en-US" sz="2800" b="1" dirty="0">
                <a:cs typeface="Arial" panose="020B0604020202020204" pitchFamily="34" charset="0"/>
              </a:rPr>
              <a:t>23-24</a:t>
            </a:r>
          </a:p>
          <a:p>
            <a:pPr marL="742950" marR="0" indent="-742950">
              <a:spcBef>
                <a:spcPts val="0"/>
              </a:spcBef>
              <a:spcAft>
                <a:spcPts val="0"/>
              </a:spcAft>
              <a:buAutoNum type="arabicPlain"/>
              <a:tabLst>
                <a:tab pos="463550" algn="l"/>
                <a:tab pos="8004175" algn="r"/>
              </a:tabLst>
            </a:pPr>
            <a:r>
              <a:rPr lang="en-US" sz="3600" b="1" dirty="0">
                <a:cs typeface="Arial" panose="020B0604020202020204" pitchFamily="34" charset="0"/>
              </a:rPr>
              <a:t>Response to Jesus’ rebuke	</a:t>
            </a:r>
            <a:r>
              <a:rPr lang="en-US" sz="2800" b="1" dirty="0">
                <a:cs typeface="Arial" panose="020B0604020202020204" pitchFamily="34" charset="0"/>
              </a:rPr>
              <a:t>26</a:t>
            </a:r>
          </a:p>
          <a:p>
            <a:pPr marL="742950" marR="0" indent="-742950">
              <a:spcBef>
                <a:spcPts val="0"/>
              </a:spcBef>
              <a:spcAft>
                <a:spcPts val="0"/>
              </a:spcAft>
              <a:buAutoNum type="arabicPlain"/>
              <a:tabLst>
                <a:tab pos="463550" algn="l"/>
                <a:tab pos="8004175" algn="r"/>
              </a:tabLst>
            </a:pPr>
            <a:r>
              <a:rPr lang="en-US" sz="3600" b="1" dirty="0">
                <a:cs typeface="Arial" panose="020B0604020202020204" pitchFamily="34" charset="0"/>
              </a:rPr>
              <a:t>Prayer and Fasting Key to Faith</a:t>
            </a:r>
          </a:p>
          <a:p>
            <a:pPr lvl="1" indent="0">
              <a:spcBef>
                <a:spcPts val="0"/>
              </a:spcBef>
              <a:spcAft>
                <a:spcPts val="0"/>
              </a:spcAft>
              <a:tabLst>
                <a:tab pos="463550" algn="l"/>
                <a:tab pos="8004175" algn="r"/>
              </a:tabLst>
            </a:pPr>
            <a:r>
              <a:rPr lang="en-US" sz="3600" b="1" dirty="0">
                <a:cs typeface="Arial" panose="020B0604020202020204" pitchFamily="34" charset="0"/>
              </a:rPr>
              <a:t>	</a:t>
            </a:r>
            <a:r>
              <a:rPr lang="en-US" sz="2800" b="1" dirty="0">
                <a:cs typeface="Arial" panose="020B0604020202020204" pitchFamily="34" charset="0"/>
              </a:rPr>
              <a:t>Mt 17:20-21; Mk 9:28-29</a:t>
            </a:r>
            <a:endParaRPr lang="en-US" sz="2400" b="1" dirty="0"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C24E6-ED09-4FC8-8FB5-9D5AF0C07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3787"/>
            <a:ext cx="9144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8004175" algn="r"/>
              </a:tabLst>
            </a:pPr>
            <a:r>
              <a:rPr lang="en-US" sz="5400" b="1" dirty="0">
                <a:cs typeface="Arial" panose="020B0604020202020204" pitchFamily="34" charset="0"/>
              </a:rPr>
              <a:t>3 Mark </a:t>
            </a:r>
            <a:r>
              <a:rPr lang="en-US" sz="5400" dirty="0">
                <a:cs typeface="Arial" panose="020B0604020202020204" pitchFamily="34" charset="0"/>
              </a:rPr>
              <a:t>(Peter) </a:t>
            </a:r>
            <a:r>
              <a:rPr lang="en-US" sz="5400" b="1" dirty="0">
                <a:cs typeface="Arial" panose="020B0604020202020204" pitchFamily="34" charset="0"/>
              </a:rPr>
              <a:t>Account</a:t>
            </a:r>
          </a:p>
        </p:txBody>
      </p:sp>
    </p:spTree>
    <p:extLst>
      <p:ext uri="{BB962C8B-B14F-4D97-AF65-F5344CB8AC3E}">
        <p14:creationId xmlns:p14="http://schemas.microsoft.com/office/powerpoint/2010/main" val="1912912263"/>
      </p:ext>
    </p:extLst>
  </p:cSld>
  <p:clrMapOvr>
    <a:masterClrMapping/>
  </p:clrMapOvr>
  <p:transition spd="slow"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51C24E6-ED09-4FC8-8FB5-9D5AF0C07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85800"/>
            <a:ext cx="8077200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8004175" algn="r"/>
              </a:tabLst>
            </a:pPr>
            <a:r>
              <a:rPr lang="en-US" sz="6000" b="1" dirty="0">
                <a:cs typeface="Arial" panose="020B0604020202020204" pitchFamily="34" charset="0"/>
              </a:rPr>
              <a:t>We need the power of God, through prayer and fasting, to equip us for freedom giving ministry</a:t>
            </a:r>
          </a:p>
        </p:txBody>
      </p:sp>
    </p:spTree>
    <p:extLst>
      <p:ext uri="{BB962C8B-B14F-4D97-AF65-F5344CB8AC3E}">
        <p14:creationId xmlns:p14="http://schemas.microsoft.com/office/powerpoint/2010/main" val="361727383"/>
      </p:ext>
    </p:extLst>
  </p:cSld>
  <p:clrMapOvr>
    <a:masterClrMapping/>
  </p:clrMapOvr>
  <p:transition spd="slow">
    <p:rand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4039</TotalTime>
  <Words>874</Words>
  <Application>Microsoft Office PowerPoint</Application>
  <PresentationFormat>On-screen Show (4:3)</PresentationFormat>
  <Paragraphs>54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Gentium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392</cp:revision>
  <dcterms:created xsi:type="dcterms:W3CDTF">2020-07-19T11:17:55Z</dcterms:created>
  <dcterms:modified xsi:type="dcterms:W3CDTF">2021-08-01T12:33:59Z</dcterms:modified>
</cp:coreProperties>
</file>