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73"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1542" y="1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Darling" userId="5aed3a6a-5cc2-4b2c-ba16-5e5e581c4993" providerId="ADAL" clId="{F65FCE39-27BD-4201-B43E-4795B8FA2A1B}"/>
    <pc:docChg chg="custSel delSld modSld">
      <pc:chgData name="Tim Darling" userId="5aed3a6a-5cc2-4b2c-ba16-5e5e581c4993" providerId="ADAL" clId="{F65FCE39-27BD-4201-B43E-4795B8FA2A1B}" dt="2021-07-15T20:24:41.568" v="13" actId="47"/>
      <pc:docMkLst>
        <pc:docMk/>
      </pc:docMkLst>
      <pc:sldChg chg="modSp mod">
        <pc:chgData name="Tim Darling" userId="5aed3a6a-5cc2-4b2c-ba16-5e5e581c4993" providerId="ADAL" clId="{F65FCE39-27BD-4201-B43E-4795B8FA2A1B}" dt="2021-07-15T20:23:14.166" v="12" actId="20577"/>
        <pc:sldMkLst>
          <pc:docMk/>
          <pc:sldMk cId="1142297052" sldId="265"/>
        </pc:sldMkLst>
        <pc:spChg chg="mod">
          <ac:chgData name="Tim Darling" userId="5aed3a6a-5cc2-4b2c-ba16-5e5e581c4993" providerId="ADAL" clId="{F65FCE39-27BD-4201-B43E-4795B8FA2A1B}" dt="2021-07-15T20:23:14.166" v="12" actId="20577"/>
          <ac:spMkLst>
            <pc:docMk/>
            <pc:sldMk cId="1142297052" sldId="265"/>
            <ac:spMk id="6" creationId="{59724B16-5382-4062-A486-64CBBB35FDC1}"/>
          </ac:spMkLst>
        </pc:spChg>
      </pc:sldChg>
      <pc:sldChg chg="del">
        <pc:chgData name="Tim Darling" userId="5aed3a6a-5cc2-4b2c-ba16-5e5e581c4993" providerId="ADAL" clId="{F65FCE39-27BD-4201-B43E-4795B8FA2A1B}" dt="2021-07-15T20:24:41.568" v="13" actId="47"/>
        <pc:sldMkLst>
          <pc:docMk/>
          <pc:sldMk cId="880224708" sldId="26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C24B62-B815-4561-B5A1-CD58B077B649}"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06D26-FCD4-4A2B-9A4C-AB70FF0C21A6}" type="slidenum">
              <a:rPr lang="en-US" smtClean="0"/>
              <a:t>‹#›</a:t>
            </a:fld>
            <a:endParaRPr lang="en-US"/>
          </a:p>
        </p:txBody>
      </p:sp>
    </p:spTree>
    <p:extLst>
      <p:ext uri="{BB962C8B-B14F-4D97-AF65-F5344CB8AC3E}">
        <p14:creationId xmlns:p14="http://schemas.microsoft.com/office/powerpoint/2010/main" val="3639514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C24B62-B815-4561-B5A1-CD58B077B649}"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06D26-FCD4-4A2B-9A4C-AB70FF0C21A6}" type="slidenum">
              <a:rPr lang="en-US" smtClean="0"/>
              <a:t>‹#›</a:t>
            </a:fld>
            <a:endParaRPr lang="en-US"/>
          </a:p>
        </p:txBody>
      </p:sp>
    </p:spTree>
    <p:extLst>
      <p:ext uri="{BB962C8B-B14F-4D97-AF65-F5344CB8AC3E}">
        <p14:creationId xmlns:p14="http://schemas.microsoft.com/office/powerpoint/2010/main" val="888945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C24B62-B815-4561-B5A1-CD58B077B649}"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06D26-FCD4-4A2B-9A4C-AB70FF0C21A6}" type="slidenum">
              <a:rPr lang="en-US" smtClean="0"/>
              <a:t>‹#›</a:t>
            </a:fld>
            <a:endParaRPr lang="en-US"/>
          </a:p>
        </p:txBody>
      </p:sp>
    </p:spTree>
    <p:extLst>
      <p:ext uri="{BB962C8B-B14F-4D97-AF65-F5344CB8AC3E}">
        <p14:creationId xmlns:p14="http://schemas.microsoft.com/office/powerpoint/2010/main" val="1081492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C24B62-B815-4561-B5A1-CD58B077B649}" type="datetimeFigureOut">
              <a:rPr lang="en-US" smtClean="0"/>
              <a:t>7/15/2021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906D26-FCD4-4A2B-9A4C-AB70FF0C21A6}" type="slidenum">
              <a:rPr lang="en-US" smtClean="0"/>
              <a:t>‹#›</a:t>
            </a:fld>
            <a:endParaRPr lang="en-US"/>
          </a:p>
        </p:txBody>
      </p:sp>
    </p:spTree>
    <p:extLst>
      <p:ext uri="{BB962C8B-B14F-4D97-AF65-F5344CB8AC3E}">
        <p14:creationId xmlns:p14="http://schemas.microsoft.com/office/powerpoint/2010/main" val="2258303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C24B62-B815-4561-B5A1-CD58B077B649}" type="datetimeFigureOut">
              <a:rPr lang="en-US" smtClean="0"/>
              <a:t>7/15/2021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906D26-FCD4-4A2B-9A4C-AB70FF0C21A6}" type="slidenum">
              <a:rPr lang="en-US" smtClean="0"/>
              <a:t>‹#›</a:t>
            </a:fld>
            <a:endParaRPr lang="en-US"/>
          </a:p>
        </p:txBody>
      </p:sp>
    </p:spTree>
    <p:extLst>
      <p:ext uri="{BB962C8B-B14F-4D97-AF65-F5344CB8AC3E}">
        <p14:creationId xmlns:p14="http://schemas.microsoft.com/office/powerpoint/2010/main" val="2403955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C24B62-B815-4561-B5A1-CD58B077B649}" type="datetimeFigureOut">
              <a:rPr lang="en-US" smtClean="0"/>
              <a:t>7/15/2021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906D26-FCD4-4A2B-9A4C-AB70FF0C21A6}" type="slidenum">
              <a:rPr lang="en-US" smtClean="0"/>
              <a:t>‹#›</a:t>
            </a:fld>
            <a:endParaRPr lang="en-US"/>
          </a:p>
        </p:txBody>
      </p:sp>
    </p:spTree>
    <p:extLst>
      <p:ext uri="{BB962C8B-B14F-4D97-AF65-F5344CB8AC3E}">
        <p14:creationId xmlns:p14="http://schemas.microsoft.com/office/powerpoint/2010/main" val="179236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C24B62-B815-4561-B5A1-CD58B077B649}" type="datetimeFigureOut">
              <a:rPr lang="en-US" smtClean="0"/>
              <a:t>7/15/2021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906D26-FCD4-4A2B-9A4C-AB70FF0C21A6}" type="slidenum">
              <a:rPr lang="en-US" smtClean="0"/>
              <a:t>‹#›</a:t>
            </a:fld>
            <a:endParaRPr lang="en-US"/>
          </a:p>
        </p:txBody>
      </p:sp>
    </p:spTree>
    <p:extLst>
      <p:ext uri="{BB962C8B-B14F-4D97-AF65-F5344CB8AC3E}">
        <p14:creationId xmlns:p14="http://schemas.microsoft.com/office/powerpoint/2010/main" val="94776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7C24B62-B815-4561-B5A1-CD58B077B649}" type="datetimeFigureOut">
              <a:rPr lang="en-US" smtClean="0"/>
              <a:t>7/15/2021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906D26-FCD4-4A2B-9A4C-AB70FF0C21A6}" type="slidenum">
              <a:rPr lang="en-US" smtClean="0"/>
              <a:t>‹#›</a:t>
            </a:fld>
            <a:endParaRPr lang="en-US"/>
          </a:p>
        </p:txBody>
      </p:sp>
    </p:spTree>
    <p:extLst>
      <p:ext uri="{BB962C8B-B14F-4D97-AF65-F5344CB8AC3E}">
        <p14:creationId xmlns:p14="http://schemas.microsoft.com/office/powerpoint/2010/main" val="857514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7C24B62-B815-4561-B5A1-CD58B077B649}" type="datetimeFigureOut">
              <a:rPr lang="en-US" smtClean="0"/>
              <a:t>7/15/2021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906D26-FCD4-4A2B-9A4C-AB70FF0C21A6}" type="slidenum">
              <a:rPr lang="en-US" smtClean="0"/>
              <a:t>‹#›</a:t>
            </a:fld>
            <a:endParaRPr lang="en-US"/>
          </a:p>
        </p:txBody>
      </p:sp>
    </p:spTree>
    <p:extLst>
      <p:ext uri="{BB962C8B-B14F-4D97-AF65-F5344CB8AC3E}">
        <p14:creationId xmlns:p14="http://schemas.microsoft.com/office/powerpoint/2010/main" val="3268178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C24B62-B815-4561-B5A1-CD58B077B649}"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06D26-FCD4-4A2B-9A4C-AB70FF0C21A6}" type="slidenum">
              <a:rPr lang="en-US" smtClean="0"/>
              <a:t>‹#›</a:t>
            </a:fld>
            <a:endParaRPr lang="en-US"/>
          </a:p>
        </p:txBody>
      </p:sp>
    </p:spTree>
    <p:extLst>
      <p:ext uri="{BB962C8B-B14F-4D97-AF65-F5344CB8AC3E}">
        <p14:creationId xmlns:p14="http://schemas.microsoft.com/office/powerpoint/2010/main" val="2089323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C24B62-B815-4561-B5A1-CD58B077B649}"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06D26-FCD4-4A2B-9A4C-AB70FF0C21A6}" type="slidenum">
              <a:rPr lang="en-US" smtClean="0"/>
              <a:t>‹#›</a:t>
            </a:fld>
            <a:endParaRPr lang="en-US"/>
          </a:p>
        </p:txBody>
      </p:sp>
    </p:spTree>
    <p:extLst>
      <p:ext uri="{BB962C8B-B14F-4D97-AF65-F5344CB8AC3E}">
        <p14:creationId xmlns:p14="http://schemas.microsoft.com/office/powerpoint/2010/main" val="63169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C24B62-B815-4561-B5A1-CD58B077B649}" type="datetimeFigureOut">
              <a:rPr lang="en-US" smtClean="0"/>
              <a:t>7/15/2021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906D26-FCD4-4A2B-9A4C-AB70FF0C21A6}" type="slidenum">
              <a:rPr lang="en-US" smtClean="0"/>
              <a:t>‹#›</a:t>
            </a:fld>
            <a:endParaRPr lang="en-US"/>
          </a:p>
        </p:txBody>
      </p:sp>
    </p:spTree>
    <p:extLst>
      <p:ext uri="{BB962C8B-B14F-4D97-AF65-F5344CB8AC3E}">
        <p14:creationId xmlns:p14="http://schemas.microsoft.com/office/powerpoint/2010/main" val="13323958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1149531" y="4637315"/>
            <a:ext cx="6235338" cy="830997"/>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4800" b="1" dirty="0">
                <a:solidFill>
                  <a:schemeClr val="bg1"/>
                </a:solidFill>
              </a:rPr>
              <a:t>Citizens of the Kingdom</a:t>
            </a:r>
          </a:p>
        </p:txBody>
      </p:sp>
    </p:spTree>
    <p:extLst>
      <p:ext uri="{BB962C8B-B14F-4D97-AF65-F5344CB8AC3E}">
        <p14:creationId xmlns:p14="http://schemas.microsoft.com/office/powerpoint/2010/main" val="1567789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sp>
        <p:nvSpPr>
          <p:cNvPr id="6" name="TextBox 5">
            <a:extLst>
              <a:ext uri="{FF2B5EF4-FFF2-40B4-BE49-F238E27FC236}">
                <a16:creationId xmlns:a16="http://schemas.microsoft.com/office/drawing/2014/main" id="{59724B16-5382-4062-A486-64CBBB35FDC1}"/>
              </a:ext>
            </a:extLst>
          </p:cNvPr>
          <p:cNvSpPr txBox="1"/>
          <p:nvPr/>
        </p:nvSpPr>
        <p:spPr>
          <a:xfrm>
            <a:off x="91440" y="2743200"/>
            <a:ext cx="7032170" cy="4031873"/>
          </a:xfrm>
          <a:prstGeom prst="rect">
            <a:avLst/>
          </a:prstGeom>
          <a:solidFill>
            <a:schemeClr val="accent3">
              <a:alpha val="68000"/>
            </a:schemeClr>
          </a:solidFill>
          <a:ln>
            <a:noFill/>
          </a:ln>
          <a:effectLst>
            <a:softEdge rad="152400"/>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3200" b="1" dirty="0">
                <a:solidFill>
                  <a:schemeClr val="bg1"/>
                </a:solidFill>
              </a:rPr>
              <a:t>Once, on being asked by the Pharisees when the kingdom of God would come, Jesus replied, "The coming of the kingdom of God is not something that can be observed, nor will people say, 'Here it is,' or 'There it is,' because the kingdom of God is in your midst." </a:t>
            </a:r>
            <a:r>
              <a:rPr lang="en-US" sz="2400" b="1" dirty="0">
                <a:solidFill>
                  <a:schemeClr val="bg1"/>
                </a:solidFill>
              </a:rPr>
              <a:t>(Luke 17:20-21)</a:t>
            </a:r>
          </a:p>
        </p:txBody>
      </p:sp>
    </p:spTree>
    <p:extLst>
      <p:ext uri="{BB962C8B-B14F-4D97-AF65-F5344CB8AC3E}">
        <p14:creationId xmlns:p14="http://schemas.microsoft.com/office/powerpoint/2010/main" val="1840216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pic>
        <p:nvPicPr>
          <p:cNvPr id="4" name="Picture 3">
            <a:extLst>
              <a:ext uri="{FF2B5EF4-FFF2-40B4-BE49-F238E27FC236}">
                <a16:creationId xmlns:a16="http://schemas.microsoft.com/office/drawing/2014/main" id="{6BB2CA1F-5577-4B19-889E-47BAF594EFF7}"/>
              </a:ext>
            </a:extLst>
          </p:cNvPr>
          <p:cNvPicPr>
            <a:picLocks noChangeAspect="1"/>
          </p:cNvPicPr>
          <p:nvPr/>
        </p:nvPicPr>
        <p:blipFill>
          <a:blip r:embed="rId2"/>
          <a:stretch>
            <a:fillRect/>
          </a:stretch>
        </p:blipFill>
        <p:spPr>
          <a:xfrm rot="21436413" flipH="1">
            <a:off x="4552255" y="2843230"/>
            <a:ext cx="3335901" cy="4116263"/>
          </a:xfrm>
          <a:prstGeom prst="rect">
            <a:avLst/>
          </a:prstGeom>
          <a:effectLst>
            <a:softEdge rad="457200"/>
          </a:effectLst>
        </p:spPr>
      </p:pic>
    </p:spTree>
    <p:extLst>
      <p:ext uri="{BB962C8B-B14F-4D97-AF65-F5344CB8AC3E}">
        <p14:creationId xmlns:p14="http://schemas.microsoft.com/office/powerpoint/2010/main" val="1907141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5041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sp>
        <p:nvSpPr>
          <p:cNvPr id="6" name="TextBox 5">
            <a:extLst>
              <a:ext uri="{FF2B5EF4-FFF2-40B4-BE49-F238E27FC236}">
                <a16:creationId xmlns:a16="http://schemas.microsoft.com/office/drawing/2014/main" id="{59724B16-5382-4062-A486-64CBBB35FDC1}"/>
              </a:ext>
            </a:extLst>
          </p:cNvPr>
          <p:cNvSpPr txBox="1"/>
          <p:nvPr/>
        </p:nvSpPr>
        <p:spPr>
          <a:xfrm>
            <a:off x="91439" y="2743200"/>
            <a:ext cx="7201989" cy="2923877"/>
          </a:xfrm>
          <a:prstGeom prst="rect">
            <a:avLst/>
          </a:prstGeom>
          <a:solidFill>
            <a:schemeClr val="accent3">
              <a:alpha val="68000"/>
            </a:schemeClr>
          </a:solidFill>
          <a:ln>
            <a:noFill/>
          </a:ln>
          <a:effectLst>
            <a:softEdge rad="76200"/>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3200" b="1" dirty="0">
                <a:solidFill>
                  <a:schemeClr val="bg1"/>
                </a:solidFill>
              </a:rPr>
              <a:t>And Elisha prayed, "Open his eyes, LORD, so that he may see." Then the LORD opened the servant's eyes, and he looked and saw the hills full of horses and chariots of fire all around Elisha. </a:t>
            </a:r>
            <a:r>
              <a:rPr lang="en-US" sz="2400" b="1" dirty="0">
                <a:solidFill>
                  <a:schemeClr val="bg1"/>
                </a:solidFill>
              </a:rPr>
              <a:t>(2 Kings 6:17)</a:t>
            </a:r>
          </a:p>
        </p:txBody>
      </p:sp>
    </p:spTree>
    <p:extLst>
      <p:ext uri="{BB962C8B-B14F-4D97-AF65-F5344CB8AC3E}">
        <p14:creationId xmlns:p14="http://schemas.microsoft.com/office/powerpoint/2010/main" val="2435439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sp>
        <p:nvSpPr>
          <p:cNvPr id="6" name="TextBox 5">
            <a:extLst>
              <a:ext uri="{FF2B5EF4-FFF2-40B4-BE49-F238E27FC236}">
                <a16:creationId xmlns:a16="http://schemas.microsoft.com/office/drawing/2014/main" id="{59724B16-5382-4062-A486-64CBBB35FDC1}"/>
              </a:ext>
            </a:extLst>
          </p:cNvPr>
          <p:cNvSpPr txBox="1"/>
          <p:nvPr/>
        </p:nvSpPr>
        <p:spPr>
          <a:xfrm>
            <a:off x="91440" y="2286000"/>
            <a:ext cx="8360228" cy="4524315"/>
          </a:xfrm>
          <a:prstGeom prst="rect">
            <a:avLst/>
          </a:prstGeom>
          <a:solidFill>
            <a:schemeClr val="accent3">
              <a:alpha val="68000"/>
            </a:schemeClr>
          </a:solidFill>
          <a:ln>
            <a:noFill/>
          </a:ln>
          <a:effectLst>
            <a:softEdge rad="76200"/>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3200" b="1" dirty="0">
                <a:solidFill>
                  <a:schemeClr val="bg1"/>
                </a:solidFill>
              </a:rPr>
              <a:t>"Not everyone who says to me, 'Lord, Lord,' will enter the kingdom of heaven, but only the one who does the will of my Father who is in heaven. Many will say to me on that day, 'Lord, Lord, did we not prophesy in your name and in your name drive out demons and in your name perform many miracles?' Then I will tell them plainly, 'I never knew you. Away from me, you evildoers!' </a:t>
            </a:r>
            <a:r>
              <a:rPr lang="en-US" sz="2400" b="1" dirty="0">
                <a:solidFill>
                  <a:schemeClr val="bg1"/>
                </a:solidFill>
              </a:rPr>
              <a:t>(Matthew 7:21-23)</a:t>
            </a:r>
          </a:p>
        </p:txBody>
      </p:sp>
    </p:spTree>
    <p:extLst>
      <p:ext uri="{BB962C8B-B14F-4D97-AF65-F5344CB8AC3E}">
        <p14:creationId xmlns:p14="http://schemas.microsoft.com/office/powerpoint/2010/main" val="2841355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sp>
        <p:nvSpPr>
          <p:cNvPr id="6" name="TextBox 5">
            <a:extLst>
              <a:ext uri="{FF2B5EF4-FFF2-40B4-BE49-F238E27FC236}">
                <a16:creationId xmlns:a16="http://schemas.microsoft.com/office/drawing/2014/main" id="{59724B16-5382-4062-A486-64CBBB35FDC1}"/>
              </a:ext>
            </a:extLst>
          </p:cNvPr>
          <p:cNvSpPr txBox="1"/>
          <p:nvPr/>
        </p:nvSpPr>
        <p:spPr>
          <a:xfrm>
            <a:off x="91440" y="2743200"/>
            <a:ext cx="7593874" cy="3046988"/>
          </a:xfrm>
          <a:prstGeom prst="rect">
            <a:avLst/>
          </a:prstGeom>
          <a:solidFill>
            <a:schemeClr val="accent3">
              <a:alpha val="68000"/>
            </a:schemeClr>
          </a:solidFill>
          <a:ln>
            <a:noFill/>
          </a:ln>
          <a:effectLst>
            <a:softEdge rad="76200"/>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3200" b="1" dirty="0">
                <a:solidFill>
                  <a:schemeClr val="bg1"/>
                </a:solidFill>
              </a:rPr>
              <a:t>Some Jews who went around driving out evil spirits tried to invoke the name of the Lord Jesus over those who were demon- possessed. They would say, "In the name of the Jesus whom Paul preaches, I command you to come out." </a:t>
            </a:r>
          </a:p>
        </p:txBody>
      </p:sp>
    </p:spTree>
    <p:extLst>
      <p:ext uri="{BB962C8B-B14F-4D97-AF65-F5344CB8AC3E}">
        <p14:creationId xmlns:p14="http://schemas.microsoft.com/office/powerpoint/2010/main" val="30388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sp>
        <p:nvSpPr>
          <p:cNvPr id="6" name="TextBox 5">
            <a:extLst>
              <a:ext uri="{FF2B5EF4-FFF2-40B4-BE49-F238E27FC236}">
                <a16:creationId xmlns:a16="http://schemas.microsoft.com/office/drawing/2014/main" id="{59724B16-5382-4062-A486-64CBBB35FDC1}"/>
              </a:ext>
            </a:extLst>
          </p:cNvPr>
          <p:cNvSpPr txBox="1"/>
          <p:nvPr/>
        </p:nvSpPr>
        <p:spPr>
          <a:xfrm>
            <a:off x="91440" y="2743200"/>
            <a:ext cx="7933508" cy="4031873"/>
          </a:xfrm>
          <a:prstGeom prst="rect">
            <a:avLst/>
          </a:prstGeom>
          <a:solidFill>
            <a:schemeClr val="accent3">
              <a:alpha val="68000"/>
            </a:schemeClr>
          </a:solidFill>
          <a:ln>
            <a:noFill/>
          </a:ln>
          <a:effectLst>
            <a:softEdge rad="76200"/>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3200" b="1" dirty="0">
                <a:solidFill>
                  <a:schemeClr val="bg1"/>
                </a:solidFill>
              </a:rPr>
              <a:t>Seven sons of </a:t>
            </a:r>
            <a:r>
              <a:rPr lang="en-US" sz="3200" b="1" dirty="0" err="1">
                <a:solidFill>
                  <a:schemeClr val="bg1"/>
                </a:solidFill>
              </a:rPr>
              <a:t>Sceva</a:t>
            </a:r>
            <a:r>
              <a:rPr lang="en-US" sz="3200" b="1" dirty="0">
                <a:solidFill>
                  <a:schemeClr val="bg1"/>
                </a:solidFill>
              </a:rPr>
              <a:t>, a Jewish chief priest, were doing this. One day the evil spirit answered them, "Jesus I know, and Paul I know about, but who are you?" Then the man who had the evil spirit jumped on them and overpowered them all. He gave them such a beating that they ran out of the house naked and bleeding. </a:t>
            </a:r>
            <a:r>
              <a:rPr lang="en-US" sz="2400" b="1" dirty="0">
                <a:solidFill>
                  <a:schemeClr val="bg1"/>
                </a:solidFill>
              </a:rPr>
              <a:t>(Acts 19:13-16)</a:t>
            </a:r>
          </a:p>
        </p:txBody>
      </p:sp>
    </p:spTree>
    <p:extLst>
      <p:ext uri="{BB962C8B-B14F-4D97-AF65-F5344CB8AC3E}">
        <p14:creationId xmlns:p14="http://schemas.microsoft.com/office/powerpoint/2010/main" val="945557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sp>
        <p:nvSpPr>
          <p:cNvPr id="6" name="TextBox 5">
            <a:extLst>
              <a:ext uri="{FF2B5EF4-FFF2-40B4-BE49-F238E27FC236}">
                <a16:creationId xmlns:a16="http://schemas.microsoft.com/office/drawing/2014/main" id="{59724B16-5382-4062-A486-64CBBB35FDC1}"/>
              </a:ext>
            </a:extLst>
          </p:cNvPr>
          <p:cNvSpPr txBox="1"/>
          <p:nvPr/>
        </p:nvSpPr>
        <p:spPr>
          <a:xfrm>
            <a:off x="91440" y="1920240"/>
            <a:ext cx="7889965" cy="4939814"/>
          </a:xfrm>
          <a:prstGeom prst="rect">
            <a:avLst/>
          </a:prstGeom>
          <a:solidFill>
            <a:schemeClr val="accent3">
              <a:alpha val="68000"/>
            </a:schemeClr>
          </a:solidFill>
          <a:ln>
            <a:noFill/>
          </a:ln>
          <a:effectLst>
            <a:softEdge rad="76200"/>
          </a:effectLst>
        </p:spPr>
        <p:style>
          <a:lnRef idx="0">
            <a:scrgbClr r="0" g="0" b="0"/>
          </a:lnRef>
          <a:fillRef idx="0">
            <a:scrgbClr r="0" g="0" b="0"/>
          </a:fillRef>
          <a:effectRef idx="0">
            <a:scrgbClr r="0" g="0" b="0"/>
          </a:effectRef>
          <a:fontRef idx="minor">
            <a:schemeClr val="lt1"/>
          </a:fontRef>
        </p:style>
        <p:txBody>
          <a:bodyPr wrap="square" rtlCol="0">
            <a:spAutoFit/>
          </a:bodyPr>
          <a:lstStyle/>
          <a:p>
            <a:pPr>
              <a:spcAft>
                <a:spcPts val="600"/>
              </a:spcAft>
            </a:pPr>
            <a:r>
              <a:rPr lang="en-US" sz="4400" b="1" dirty="0">
                <a:solidFill>
                  <a:schemeClr val="bg1"/>
                </a:solidFill>
                <a:effectLst>
                  <a:outerShdw blurRad="38100" dist="38100" dir="2700000" algn="tl">
                    <a:srgbClr val="000000">
                      <a:alpha val="43137"/>
                    </a:srgbClr>
                  </a:outerShdw>
                </a:effectLst>
              </a:rPr>
              <a:t>we must be</a:t>
            </a:r>
          </a:p>
          <a:p>
            <a:pPr>
              <a:spcAft>
                <a:spcPts val="600"/>
              </a:spcAft>
            </a:pPr>
            <a:endParaRPr lang="en-US" sz="600" b="1" dirty="0">
              <a:solidFill>
                <a:schemeClr val="bg1"/>
              </a:solidFill>
              <a:effectLst>
                <a:outerShdw blurRad="38100" dist="38100" dir="2700000" algn="tl">
                  <a:srgbClr val="000000">
                    <a:alpha val="43137"/>
                  </a:srgbClr>
                </a:outerShdw>
              </a:effectLst>
            </a:endParaRPr>
          </a:p>
          <a:p>
            <a:pPr marL="457200" indent="-457200">
              <a:spcAft>
                <a:spcPts val="600"/>
              </a:spcAft>
              <a:buFont typeface="Arial" panose="020B0604020202020204" pitchFamily="34" charset="0"/>
              <a:buChar char="•"/>
            </a:pPr>
            <a:r>
              <a:rPr lang="en-US" sz="3200" b="1" dirty="0">
                <a:solidFill>
                  <a:schemeClr val="bg1"/>
                </a:solidFill>
                <a:effectLst>
                  <a:outerShdw blurRad="38100" dist="38100" dir="2700000" algn="tl">
                    <a:srgbClr val="000000">
                      <a:alpha val="43137"/>
                    </a:srgbClr>
                  </a:outerShdw>
                </a:effectLst>
              </a:rPr>
              <a:t>born again</a:t>
            </a:r>
          </a:p>
          <a:p>
            <a:pPr marL="457200" indent="-457200">
              <a:spcAft>
                <a:spcPts val="600"/>
              </a:spcAft>
              <a:buFont typeface="Arial" panose="020B0604020202020204" pitchFamily="34" charset="0"/>
              <a:buChar char="•"/>
            </a:pPr>
            <a:r>
              <a:rPr lang="en-US" sz="3200" b="1" dirty="0">
                <a:solidFill>
                  <a:schemeClr val="bg1"/>
                </a:solidFill>
                <a:effectLst>
                  <a:outerShdw blurRad="38100" dist="38100" dir="2700000" algn="tl">
                    <a:srgbClr val="000000">
                      <a:alpha val="43137"/>
                    </a:srgbClr>
                  </a:outerShdw>
                </a:effectLst>
              </a:rPr>
              <a:t>like the woman with 10 coins … seeking</a:t>
            </a:r>
          </a:p>
          <a:p>
            <a:pPr marL="457200" indent="-457200">
              <a:spcAft>
                <a:spcPts val="600"/>
              </a:spcAft>
              <a:buFont typeface="Arial" panose="020B0604020202020204" pitchFamily="34" charset="0"/>
              <a:buChar char="•"/>
            </a:pPr>
            <a:r>
              <a:rPr lang="en-US" sz="3200" b="1" dirty="0">
                <a:solidFill>
                  <a:schemeClr val="bg1"/>
                </a:solidFill>
                <a:effectLst>
                  <a:outerShdw blurRad="38100" dist="38100" dir="2700000" algn="tl">
                    <a:srgbClr val="000000">
                      <a:alpha val="43137"/>
                    </a:srgbClr>
                  </a:outerShdw>
                </a:effectLst>
              </a:rPr>
              <a:t>like the man who discovered a treasure</a:t>
            </a:r>
          </a:p>
          <a:p>
            <a:pPr marL="457200" indent="-457200">
              <a:spcAft>
                <a:spcPts val="600"/>
              </a:spcAft>
              <a:buFont typeface="Arial" panose="020B0604020202020204" pitchFamily="34" charset="0"/>
              <a:buChar char="•"/>
            </a:pPr>
            <a:r>
              <a:rPr lang="en-US" sz="3200" b="1" dirty="0">
                <a:solidFill>
                  <a:schemeClr val="bg1"/>
                </a:solidFill>
                <a:effectLst>
                  <a:outerShdw blurRad="38100" dist="38100" dir="2700000" algn="tl">
                    <a:srgbClr val="000000">
                      <a:alpha val="43137"/>
                    </a:srgbClr>
                  </a:outerShdw>
                </a:effectLst>
              </a:rPr>
              <a:t>like the man entrusted with money</a:t>
            </a:r>
          </a:p>
          <a:p>
            <a:pPr marL="457200" indent="-457200">
              <a:spcAft>
                <a:spcPts val="600"/>
              </a:spcAft>
              <a:buFont typeface="Arial" panose="020B0604020202020204" pitchFamily="34" charset="0"/>
              <a:buChar char="•"/>
            </a:pPr>
            <a:r>
              <a:rPr lang="en-US" sz="3200" b="1" dirty="0">
                <a:solidFill>
                  <a:schemeClr val="bg1"/>
                </a:solidFill>
                <a:effectLst>
                  <a:outerShdw blurRad="38100" dist="38100" dir="2700000" algn="tl">
                    <a:srgbClr val="000000">
                      <a:alpha val="43137"/>
                    </a:srgbClr>
                  </a:outerShdw>
                </a:effectLst>
              </a:rPr>
              <a:t>like the apostles and not the rich young ruler</a:t>
            </a:r>
          </a:p>
          <a:p>
            <a:pPr marL="457200" indent="-457200">
              <a:spcAft>
                <a:spcPts val="600"/>
              </a:spcAft>
              <a:buFont typeface="Arial" panose="020B0604020202020204" pitchFamily="34" charset="0"/>
              <a:buChar char="•"/>
            </a:pPr>
            <a:r>
              <a:rPr lang="en-US" sz="3200" b="1" dirty="0">
                <a:solidFill>
                  <a:schemeClr val="bg1"/>
                </a:solidFill>
                <a:effectLst>
                  <a:outerShdw blurRad="38100" dist="38100" dir="2700000" algn="tl">
                    <a:srgbClr val="000000">
                      <a:alpha val="43137"/>
                    </a:srgbClr>
                  </a:outerShdw>
                </a:effectLst>
              </a:rPr>
              <a:t>ready to set everything else aside</a:t>
            </a:r>
          </a:p>
        </p:txBody>
      </p:sp>
    </p:spTree>
    <p:extLst>
      <p:ext uri="{BB962C8B-B14F-4D97-AF65-F5344CB8AC3E}">
        <p14:creationId xmlns:p14="http://schemas.microsoft.com/office/powerpoint/2010/main" val="1142297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sp>
        <p:nvSpPr>
          <p:cNvPr id="6" name="TextBox 5">
            <a:extLst>
              <a:ext uri="{FF2B5EF4-FFF2-40B4-BE49-F238E27FC236}">
                <a16:creationId xmlns:a16="http://schemas.microsoft.com/office/drawing/2014/main" id="{59724B16-5382-4062-A486-64CBBB35FDC1}"/>
              </a:ext>
            </a:extLst>
          </p:cNvPr>
          <p:cNvSpPr txBox="1"/>
          <p:nvPr/>
        </p:nvSpPr>
        <p:spPr>
          <a:xfrm>
            <a:off x="91440" y="2743200"/>
            <a:ext cx="7889965" cy="1692771"/>
          </a:xfrm>
          <a:prstGeom prst="rect">
            <a:avLst/>
          </a:prstGeom>
          <a:solidFill>
            <a:schemeClr val="accent3">
              <a:alpha val="68000"/>
            </a:schemeClr>
          </a:solidFill>
          <a:ln>
            <a:noFill/>
          </a:ln>
          <a:effectLst>
            <a:softEdge rad="76200"/>
          </a:effectLst>
        </p:spPr>
        <p:style>
          <a:lnRef idx="0">
            <a:scrgbClr r="0" g="0" b="0"/>
          </a:lnRef>
          <a:fillRef idx="0">
            <a:scrgbClr r="0" g="0" b="0"/>
          </a:fillRef>
          <a:effectRef idx="0">
            <a:scrgbClr r="0" g="0" b="0"/>
          </a:effectRef>
          <a:fontRef idx="minor">
            <a:schemeClr val="lt1"/>
          </a:fontRef>
        </p:style>
        <p:txBody>
          <a:bodyPr wrap="square" rtlCol="0">
            <a:spAutoFit/>
          </a:bodyPr>
          <a:lstStyle/>
          <a:p>
            <a:pPr>
              <a:spcAft>
                <a:spcPts val="600"/>
              </a:spcAft>
            </a:pPr>
            <a:r>
              <a:rPr lang="en-US" sz="4400" b="1" dirty="0">
                <a:solidFill>
                  <a:schemeClr val="bg1"/>
                </a:solidFill>
                <a:effectLst>
                  <a:outerShdw blurRad="38100" dist="38100" dir="2700000" algn="tl">
                    <a:srgbClr val="000000">
                      <a:alpha val="43137"/>
                    </a:srgbClr>
                  </a:outerShdw>
                </a:effectLst>
              </a:rPr>
              <a:t>we must</a:t>
            </a:r>
          </a:p>
          <a:p>
            <a:pPr>
              <a:spcAft>
                <a:spcPts val="600"/>
              </a:spcAft>
            </a:pPr>
            <a:endParaRPr lang="en-US" b="1" dirty="0">
              <a:solidFill>
                <a:schemeClr val="bg1"/>
              </a:solidFill>
              <a:effectLst>
                <a:outerShdw blurRad="38100" dist="38100" dir="2700000" algn="tl">
                  <a:srgbClr val="000000">
                    <a:alpha val="43137"/>
                  </a:srgbClr>
                </a:outerShdw>
              </a:effectLst>
            </a:endParaRPr>
          </a:p>
          <a:p>
            <a:pPr marL="457200" indent="-457200">
              <a:spcAft>
                <a:spcPts val="600"/>
              </a:spcAft>
              <a:buFont typeface="Arial" panose="020B0604020202020204" pitchFamily="34" charset="0"/>
              <a:buChar char="•"/>
            </a:pPr>
            <a:r>
              <a:rPr lang="en-US" sz="3200" b="1" dirty="0">
                <a:solidFill>
                  <a:schemeClr val="bg1"/>
                </a:solidFill>
                <a:effectLst>
                  <a:outerShdw blurRad="38100" dist="38100" dir="2700000" algn="tl">
                    <a:srgbClr val="000000">
                      <a:alpha val="43137"/>
                    </a:srgbClr>
                  </a:outerShdw>
                </a:effectLst>
              </a:rPr>
              <a:t>Be child-like</a:t>
            </a:r>
          </a:p>
        </p:txBody>
      </p:sp>
    </p:spTree>
    <p:extLst>
      <p:ext uri="{BB962C8B-B14F-4D97-AF65-F5344CB8AC3E}">
        <p14:creationId xmlns:p14="http://schemas.microsoft.com/office/powerpoint/2010/main" val="3999678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sp>
        <p:nvSpPr>
          <p:cNvPr id="6" name="TextBox 5">
            <a:extLst>
              <a:ext uri="{FF2B5EF4-FFF2-40B4-BE49-F238E27FC236}">
                <a16:creationId xmlns:a16="http://schemas.microsoft.com/office/drawing/2014/main" id="{59724B16-5382-4062-A486-64CBBB35FDC1}"/>
              </a:ext>
            </a:extLst>
          </p:cNvPr>
          <p:cNvSpPr txBox="1"/>
          <p:nvPr/>
        </p:nvSpPr>
        <p:spPr>
          <a:xfrm>
            <a:off x="91440" y="2743200"/>
            <a:ext cx="7889965" cy="2262158"/>
          </a:xfrm>
          <a:prstGeom prst="rect">
            <a:avLst/>
          </a:prstGeom>
          <a:solidFill>
            <a:schemeClr val="accent3">
              <a:alpha val="68000"/>
            </a:schemeClr>
          </a:solidFill>
          <a:ln>
            <a:noFill/>
          </a:ln>
          <a:effectLst>
            <a:softEdge rad="76200"/>
          </a:effectLst>
        </p:spPr>
        <p:style>
          <a:lnRef idx="0">
            <a:scrgbClr r="0" g="0" b="0"/>
          </a:lnRef>
          <a:fillRef idx="0">
            <a:scrgbClr r="0" g="0" b="0"/>
          </a:fillRef>
          <a:effectRef idx="0">
            <a:scrgbClr r="0" g="0" b="0"/>
          </a:effectRef>
          <a:fontRef idx="minor">
            <a:schemeClr val="lt1"/>
          </a:fontRef>
        </p:style>
        <p:txBody>
          <a:bodyPr wrap="square" rtlCol="0">
            <a:spAutoFit/>
          </a:bodyPr>
          <a:lstStyle/>
          <a:p>
            <a:pPr>
              <a:spcAft>
                <a:spcPts val="600"/>
              </a:spcAft>
            </a:pPr>
            <a:r>
              <a:rPr lang="en-US" sz="4400" b="1" dirty="0">
                <a:solidFill>
                  <a:schemeClr val="bg1"/>
                </a:solidFill>
                <a:effectLst>
                  <a:outerShdw blurRad="38100" dist="38100" dir="2700000" algn="tl">
                    <a:srgbClr val="000000">
                      <a:alpha val="43137"/>
                    </a:srgbClr>
                  </a:outerShdw>
                </a:effectLst>
              </a:rPr>
              <a:t>we must</a:t>
            </a:r>
          </a:p>
          <a:p>
            <a:pPr>
              <a:spcAft>
                <a:spcPts val="600"/>
              </a:spcAft>
            </a:pPr>
            <a:endParaRPr lang="en-US" b="1" dirty="0">
              <a:solidFill>
                <a:schemeClr val="bg1"/>
              </a:solidFill>
              <a:effectLst>
                <a:outerShdw blurRad="38100" dist="38100" dir="2700000" algn="tl">
                  <a:srgbClr val="000000">
                    <a:alpha val="43137"/>
                  </a:srgbClr>
                </a:outerShdw>
              </a:effectLst>
            </a:endParaRPr>
          </a:p>
          <a:p>
            <a:pPr marL="457200" indent="-457200">
              <a:spcAft>
                <a:spcPts val="600"/>
              </a:spcAft>
              <a:buFont typeface="Arial" panose="020B0604020202020204" pitchFamily="34" charset="0"/>
              <a:buChar char="•"/>
            </a:pPr>
            <a:r>
              <a:rPr lang="en-US" sz="3200" b="1" dirty="0">
                <a:solidFill>
                  <a:schemeClr val="bg1"/>
                </a:solidFill>
                <a:effectLst>
                  <a:outerShdw blurRad="38100" dist="38100" dir="2700000" algn="tl">
                    <a:srgbClr val="000000">
                      <a:alpha val="43137"/>
                    </a:srgbClr>
                  </a:outerShdw>
                </a:effectLst>
              </a:rPr>
              <a:t>Be child-like</a:t>
            </a:r>
          </a:p>
          <a:p>
            <a:pPr marL="457200" indent="-457200">
              <a:spcAft>
                <a:spcPts val="600"/>
              </a:spcAft>
              <a:buFont typeface="Arial" panose="020B0604020202020204" pitchFamily="34" charset="0"/>
              <a:buChar char="•"/>
            </a:pPr>
            <a:r>
              <a:rPr lang="en-US" sz="3200" b="1" dirty="0">
                <a:solidFill>
                  <a:schemeClr val="bg1"/>
                </a:solidFill>
                <a:effectLst>
                  <a:outerShdw blurRad="38100" dist="38100" dir="2700000" algn="tl">
                    <a:srgbClr val="000000">
                      <a:alpha val="43137"/>
                    </a:srgbClr>
                  </a:outerShdw>
                </a:effectLst>
              </a:rPr>
              <a:t>Reject self-interest</a:t>
            </a:r>
          </a:p>
        </p:txBody>
      </p:sp>
    </p:spTree>
    <p:extLst>
      <p:ext uri="{BB962C8B-B14F-4D97-AF65-F5344CB8AC3E}">
        <p14:creationId xmlns:p14="http://schemas.microsoft.com/office/powerpoint/2010/main" val="4172157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sp>
        <p:nvSpPr>
          <p:cNvPr id="6" name="TextBox 5">
            <a:extLst>
              <a:ext uri="{FF2B5EF4-FFF2-40B4-BE49-F238E27FC236}">
                <a16:creationId xmlns:a16="http://schemas.microsoft.com/office/drawing/2014/main" id="{59724B16-5382-4062-A486-64CBBB35FDC1}"/>
              </a:ext>
            </a:extLst>
          </p:cNvPr>
          <p:cNvSpPr txBox="1"/>
          <p:nvPr/>
        </p:nvSpPr>
        <p:spPr>
          <a:xfrm>
            <a:off x="91440" y="2743200"/>
            <a:ext cx="7724502" cy="2431435"/>
          </a:xfrm>
          <a:prstGeom prst="rect">
            <a:avLst/>
          </a:prstGeom>
          <a:solidFill>
            <a:schemeClr val="accent3">
              <a:alpha val="68000"/>
            </a:schemeClr>
          </a:solidFill>
          <a:ln>
            <a:noFill/>
          </a:ln>
          <a:effectLst>
            <a:softEdge rad="76200"/>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3200" b="1" dirty="0">
                <a:solidFill>
                  <a:schemeClr val="bg1"/>
                </a:solidFill>
              </a:rPr>
              <a:t>The kingdom of heaven is like treasure hidden in a field. When a man found it, he hid it again, and then in his joy went and sold all he had and bought that field. </a:t>
            </a:r>
            <a:r>
              <a:rPr lang="en-US" sz="2400" b="1" dirty="0">
                <a:solidFill>
                  <a:schemeClr val="bg1"/>
                </a:solidFill>
              </a:rPr>
              <a:t>(Matthew 13:44)</a:t>
            </a:r>
          </a:p>
        </p:txBody>
      </p:sp>
    </p:spTree>
    <p:extLst>
      <p:ext uri="{BB962C8B-B14F-4D97-AF65-F5344CB8AC3E}">
        <p14:creationId xmlns:p14="http://schemas.microsoft.com/office/powerpoint/2010/main" val="3261158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sp>
        <p:nvSpPr>
          <p:cNvPr id="6" name="TextBox 5">
            <a:extLst>
              <a:ext uri="{FF2B5EF4-FFF2-40B4-BE49-F238E27FC236}">
                <a16:creationId xmlns:a16="http://schemas.microsoft.com/office/drawing/2014/main" id="{59724B16-5382-4062-A486-64CBBB35FDC1}"/>
              </a:ext>
            </a:extLst>
          </p:cNvPr>
          <p:cNvSpPr txBox="1"/>
          <p:nvPr/>
        </p:nvSpPr>
        <p:spPr>
          <a:xfrm>
            <a:off x="91440" y="2743200"/>
            <a:ext cx="7963988" cy="3539430"/>
          </a:xfrm>
          <a:prstGeom prst="rect">
            <a:avLst/>
          </a:prstGeom>
          <a:solidFill>
            <a:schemeClr val="accent3">
              <a:alpha val="68000"/>
            </a:schemeClr>
          </a:solidFill>
          <a:ln>
            <a:noFill/>
          </a:ln>
          <a:effectLst>
            <a:softEdge rad="76200"/>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3200" b="1" dirty="0">
                <a:solidFill>
                  <a:schemeClr val="bg1"/>
                </a:solidFill>
              </a:rPr>
              <a:t>Do not suppose that I have come to bring peace to the earth. I did not come to bring peace, but a sword. For I have come to turn "'a man against his father, a daughter against her mother, a daughter-in-law against her mother-in-law— a man's enemies will be the members of his own household.' </a:t>
            </a:r>
          </a:p>
        </p:txBody>
      </p:sp>
    </p:spTree>
    <p:extLst>
      <p:ext uri="{BB962C8B-B14F-4D97-AF65-F5344CB8AC3E}">
        <p14:creationId xmlns:p14="http://schemas.microsoft.com/office/powerpoint/2010/main" val="3992442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sp>
        <p:nvSpPr>
          <p:cNvPr id="6" name="TextBox 5">
            <a:extLst>
              <a:ext uri="{FF2B5EF4-FFF2-40B4-BE49-F238E27FC236}">
                <a16:creationId xmlns:a16="http://schemas.microsoft.com/office/drawing/2014/main" id="{59724B16-5382-4062-A486-64CBBB35FDC1}"/>
              </a:ext>
            </a:extLst>
          </p:cNvPr>
          <p:cNvSpPr txBox="1"/>
          <p:nvPr/>
        </p:nvSpPr>
        <p:spPr>
          <a:xfrm>
            <a:off x="91440" y="2743200"/>
            <a:ext cx="8159932" cy="4031873"/>
          </a:xfrm>
          <a:prstGeom prst="rect">
            <a:avLst/>
          </a:prstGeom>
          <a:solidFill>
            <a:schemeClr val="accent3">
              <a:alpha val="68000"/>
            </a:schemeClr>
          </a:solidFill>
          <a:ln>
            <a:noFill/>
          </a:ln>
          <a:effectLst>
            <a:softEdge rad="76200"/>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3200" b="1" dirty="0">
                <a:solidFill>
                  <a:schemeClr val="bg1"/>
                </a:solidFill>
              </a:rPr>
              <a:t>"Anyone who loves their father or mother more than me is not worthy of me; anyone who loves their son or daughter more than me is not worthy of me. Whoever does not take up their cross and follow me is not worthy of me. Whoever finds their life will lose it, and whoever loses their life for my sake will find it. </a:t>
            </a:r>
            <a:r>
              <a:rPr lang="en-US" sz="2400" b="1" dirty="0">
                <a:solidFill>
                  <a:schemeClr val="bg1"/>
                </a:solidFill>
              </a:rPr>
              <a:t>(Matthew 10:34-39)</a:t>
            </a:r>
          </a:p>
        </p:txBody>
      </p:sp>
    </p:spTree>
    <p:extLst>
      <p:ext uri="{BB962C8B-B14F-4D97-AF65-F5344CB8AC3E}">
        <p14:creationId xmlns:p14="http://schemas.microsoft.com/office/powerpoint/2010/main" val="264818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sp>
        <p:nvSpPr>
          <p:cNvPr id="6" name="TextBox 5">
            <a:extLst>
              <a:ext uri="{FF2B5EF4-FFF2-40B4-BE49-F238E27FC236}">
                <a16:creationId xmlns:a16="http://schemas.microsoft.com/office/drawing/2014/main" id="{59724B16-5382-4062-A486-64CBBB35FDC1}"/>
              </a:ext>
            </a:extLst>
          </p:cNvPr>
          <p:cNvSpPr txBox="1"/>
          <p:nvPr/>
        </p:nvSpPr>
        <p:spPr>
          <a:xfrm>
            <a:off x="91440" y="2743200"/>
            <a:ext cx="7889965" cy="3323987"/>
          </a:xfrm>
          <a:prstGeom prst="rect">
            <a:avLst/>
          </a:prstGeom>
          <a:solidFill>
            <a:schemeClr val="accent3">
              <a:alpha val="68000"/>
            </a:schemeClr>
          </a:solidFill>
          <a:ln>
            <a:noFill/>
          </a:ln>
          <a:effectLst>
            <a:softEdge rad="76200"/>
          </a:effectLst>
        </p:spPr>
        <p:style>
          <a:lnRef idx="0">
            <a:scrgbClr r="0" g="0" b="0"/>
          </a:lnRef>
          <a:fillRef idx="0">
            <a:scrgbClr r="0" g="0" b="0"/>
          </a:fillRef>
          <a:effectRef idx="0">
            <a:scrgbClr r="0" g="0" b="0"/>
          </a:effectRef>
          <a:fontRef idx="minor">
            <a:schemeClr val="lt1"/>
          </a:fontRef>
        </p:style>
        <p:txBody>
          <a:bodyPr wrap="square" rtlCol="0">
            <a:spAutoFit/>
          </a:bodyPr>
          <a:lstStyle/>
          <a:p>
            <a:pPr>
              <a:spcAft>
                <a:spcPts val="600"/>
              </a:spcAft>
            </a:pPr>
            <a:r>
              <a:rPr lang="en-US" sz="4400" b="1" dirty="0">
                <a:solidFill>
                  <a:schemeClr val="bg1"/>
                </a:solidFill>
                <a:effectLst>
                  <a:outerShdw blurRad="38100" dist="38100" dir="2700000" algn="tl">
                    <a:srgbClr val="000000">
                      <a:alpha val="43137"/>
                    </a:srgbClr>
                  </a:outerShdw>
                </a:effectLst>
              </a:rPr>
              <a:t>we must</a:t>
            </a:r>
          </a:p>
          <a:p>
            <a:pPr>
              <a:spcAft>
                <a:spcPts val="600"/>
              </a:spcAft>
            </a:pPr>
            <a:endParaRPr lang="en-US" b="1" dirty="0">
              <a:solidFill>
                <a:schemeClr val="bg1"/>
              </a:solidFill>
              <a:effectLst>
                <a:outerShdw blurRad="38100" dist="38100" dir="2700000" algn="tl">
                  <a:srgbClr val="000000">
                    <a:alpha val="43137"/>
                  </a:srgbClr>
                </a:outerShdw>
              </a:effectLst>
            </a:endParaRPr>
          </a:p>
          <a:p>
            <a:pPr marL="457200" indent="-457200">
              <a:spcAft>
                <a:spcPts val="600"/>
              </a:spcAft>
              <a:buFont typeface="Arial" panose="020B0604020202020204" pitchFamily="34" charset="0"/>
              <a:buChar char="•"/>
            </a:pPr>
            <a:r>
              <a:rPr lang="en-US" sz="3200" b="1" dirty="0">
                <a:solidFill>
                  <a:schemeClr val="bg1"/>
                </a:solidFill>
                <a:effectLst>
                  <a:outerShdw blurRad="38100" dist="38100" dir="2700000" algn="tl">
                    <a:srgbClr val="000000">
                      <a:alpha val="43137"/>
                    </a:srgbClr>
                  </a:outerShdw>
                </a:effectLst>
              </a:rPr>
              <a:t>Be child-like</a:t>
            </a:r>
          </a:p>
          <a:p>
            <a:pPr marL="457200" indent="-457200">
              <a:spcAft>
                <a:spcPts val="600"/>
              </a:spcAft>
              <a:buFont typeface="Arial" panose="020B0604020202020204" pitchFamily="34" charset="0"/>
              <a:buChar char="•"/>
            </a:pPr>
            <a:r>
              <a:rPr lang="en-US" sz="3200" b="1" dirty="0">
                <a:solidFill>
                  <a:schemeClr val="bg1"/>
                </a:solidFill>
                <a:effectLst>
                  <a:outerShdw blurRad="38100" dist="38100" dir="2700000" algn="tl">
                    <a:srgbClr val="000000">
                      <a:alpha val="43137"/>
                    </a:srgbClr>
                  </a:outerShdw>
                </a:effectLst>
              </a:rPr>
              <a:t>Reject self-interest</a:t>
            </a:r>
          </a:p>
          <a:p>
            <a:pPr marL="457200" indent="-457200">
              <a:spcAft>
                <a:spcPts val="600"/>
              </a:spcAft>
              <a:buFont typeface="Arial" panose="020B0604020202020204" pitchFamily="34" charset="0"/>
              <a:buChar char="•"/>
            </a:pPr>
            <a:r>
              <a:rPr lang="en-US" sz="3200" b="1" dirty="0">
                <a:solidFill>
                  <a:schemeClr val="bg1"/>
                </a:solidFill>
                <a:effectLst>
                  <a:outerShdw blurRad="38100" dist="38100" dir="2700000" algn="tl">
                    <a:srgbClr val="000000">
                      <a:alpha val="43137"/>
                    </a:srgbClr>
                  </a:outerShdw>
                </a:effectLst>
              </a:rPr>
              <a:t>Share the Kingdom with anyone Jesus saves</a:t>
            </a:r>
          </a:p>
        </p:txBody>
      </p:sp>
    </p:spTree>
    <p:extLst>
      <p:ext uri="{BB962C8B-B14F-4D97-AF65-F5344CB8AC3E}">
        <p14:creationId xmlns:p14="http://schemas.microsoft.com/office/powerpoint/2010/main" val="3252873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274F4-511F-4A4D-BDDB-62F47A2CDEFF}"/>
              </a:ext>
            </a:extLst>
          </p:cNvPr>
          <p:cNvSpPr txBox="1"/>
          <p:nvPr/>
        </p:nvSpPr>
        <p:spPr>
          <a:xfrm>
            <a:off x="4920342" y="0"/>
            <a:ext cx="4223657" cy="584775"/>
          </a:xfrm>
          <a:prstGeom prst="rect">
            <a:avLst/>
          </a:prstGeom>
          <a:solidFill>
            <a:schemeClr val="accent3">
              <a:alpha val="68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3200" b="1" dirty="0">
                <a:solidFill>
                  <a:schemeClr val="tx1"/>
                </a:solidFill>
              </a:rPr>
              <a:t>Citizens of the Kingdom</a:t>
            </a:r>
          </a:p>
        </p:txBody>
      </p:sp>
      <p:sp>
        <p:nvSpPr>
          <p:cNvPr id="6" name="TextBox 5">
            <a:extLst>
              <a:ext uri="{FF2B5EF4-FFF2-40B4-BE49-F238E27FC236}">
                <a16:creationId xmlns:a16="http://schemas.microsoft.com/office/drawing/2014/main" id="{59724B16-5382-4062-A486-64CBBB35FDC1}"/>
              </a:ext>
            </a:extLst>
          </p:cNvPr>
          <p:cNvSpPr txBox="1"/>
          <p:nvPr/>
        </p:nvSpPr>
        <p:spPr>
          <a:xfrm>
            <a:off x="91440" y="2743200"/>
            <a:ext cx="7768046" cy="3539430"/>
          </a:xfrm>
          <a:prstGeom prst="rect">
            <a:avLst/>
          </a:prstGeom>
          <a:solidFill>
            <a:schemeClr val="accent3">
              <a:alpha val="68000"/>
            </a:schemeClr>
          </a:solidFill>
          <a:ln>
            <a:noFill/>
          </a:ln>
          <a:effectLst>
            <a:softEdge rad="76200"/>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3200" b="1" dirty="0">
                <a:solidFill>
                  <a:schemeClr val="bg1"/>
                </a:solidFill>
              </a:rPr>
              <a:t>He told them another parable: "The kingdom of heaven is like a mustard seed, which a man took and planted in his field. Though it is the smallest of all seeds, yet when it grows, it is the largest of garden plants and becomes a tree, so that the birds come and perch in its branches." </a:t>
            </a:r>
            <a:r>
              <a:rPr lang="en-US" sz="2400" b="1" dirty="0">
                <a:solidFill>
                  <a:schemeClr val="bg1"/>
                </a:solidFill>
              </a:rPr>
              <a:t>(Matthew 13:31-32)</a:t>
            </a:r>
          </a:p>
        </p:txBody>
      </p:sp>
    </p:spTree>
    <p:extLst>
      <p:ext uri="{BB962C8B-B14F-4D97-AF65-F5344CB8AC3E}">
        <p14:creationId xmlns:p14="http://schemas.microsoft.com/office/powerpoint/2010/main" val="4091454994"/>
      </p:ext>
    </p:extLst>
  </p:cSld>
  <p:clrMapOvr>
    <a:masterClrMapping/>
  </p:clrMapOvr>
</p:sld>
</file>

<file path=ppt/theme/theme1.xml><?xml version="1.0" encoding="utf-8"?>
<a:theme xmlns:a="http://schemas.openxmlformats.org/drawingml/2006/main" name="My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y Theme" id="{C24622AB-EEFE-4179-B664-B78EB8BEE771}" vid="{9516D923-D674-4922-97E9-F099F4590CB6}"/>
    </a:ext>
  </a:extLst>
</a:theme>
</file>

<file path=docProps/app.xml><?xml version="1.0" encoding="utf-8"?>
<Properties xmlns="http://schemas.openxmlformats.org/officeDocument/2006/extended-properties" xmlns:vt="http://schemas.openxmlformats.org/officeDocument/2006/docPropsVTypes">
  <Template>Default Theme</Template>
  <TotalTime>231</TotalTime>
  <Words>697</Words>
  <Application>Microsoft Office PowerPoint</Application>
  <PresentationFormat>On-screen Show (4:3)</PresentationFormat>
  <Paragraphs>44</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My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Darling</dc:creator>
  <cp:lastModifiedBy>Tim Darling</cp:lastModifiedBy>
  <cp:revision>3</cp:revision>
  <dcterms:created xsi:type="dcterms:W3CDTF">2021-07-15T16:23:13Z</dcterms:created>
  <dcterms:modified xsi:type="dcterms:W3CDTF">2021-07-15T20:25:47Z</dcterms:modified>
</cp:coreProperties>
</file>